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18" r:id="rId2"/>
    <p:sldId id="319" r:id="rId3"/>
    <p:sldId id="32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32" r:id="rId20"/>
    <p:sldId id="317" r:id="rId21"/>
    <p:sldId id="331" r:id="rId22"/>
    <p:sldId id="276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288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5CE"/>
    <a:srgbClr val="157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66" d="100"/>
          <a:sy n="166" d="100"/>
        </p:scale>
        <p:origin x="92" y="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D6468-B7A9-46A6-84AC-76A55054183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C353C-4967-41BB-87A2-903D720B53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5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424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03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243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0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750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345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61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86B8-BD05-4E40-94A7-F0907D266A7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13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5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09906-CE93-4754-81EB-54A0EB4A1BF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107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09906-CE93-4754-81EB-54A0EB4A1BF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6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0B01-16B3-4D22-A81B-B2666F3D17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46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734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595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9906-CE93-4754-81EB-54A0EB4A1BF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1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DC573-72A5-4518-961E-0B6EB10D4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862C37-81C0-4CE2-82CC-0F4E79A94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106A06-8720-4ECD-896F-22BE9D6C0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BD6425-2ACE-4130-96F9-0C06ECEC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1AD8EC-911E-4E29-9651-8A99E859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14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87E46-1A52-4387-AB43-F6400774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FD3FEF-FF37-47FB-A237-1C13CBD7D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58767C-55EB-46BB-8723-EBC21C98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69658D-FCA8-43A1-A2EA-2898790D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278F9E-61D7-4073-A56C-DD250B8A8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07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056E9E-32FB-42FF-B8BE-25D6E2911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0F558F6-E135-4248-8203-90BF15AC6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92B23-3288-4E5F-8F17-F9169FE7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9B97C9-89C7-4146-8D72-0B4C8903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5A6959-2FF3-4337-AA74-3A5F5CCFA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093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8AA3D-7E28-4C6C-BADD-B5DA05B9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0A1211-63A0-4C7A-A91B-CC3FD7F2F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524059-AE8D-441A-B894-0CA214E3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67AF8F-6C4C-4427-BB18-81064381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23F018-0EA0-429C-9130-E5ED6AFF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79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9518C-E1CA-44C0-889E-B6F85F27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4A2DC0-713B-4FA6-8581-4C74432CE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879F82-1F07-4B60-A316-0536A5B90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71C6C3-0890-4D2D-BBB3-1367DD44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CA3258-4691-4AB9-8502-59B9CF12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15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3CB3C8-3A7F-42BF-A360-9D2227A8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8F9573-D823-4320-BF95-F0AEF5FEE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F5C992-A453-4912-861D-9242F7771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6508A2-E4C6-4B38-9975-00C977CB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E9F751-21B9-48A4-B272-428BEC6B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0844D4-7EB7-491D-B898-E150B49D0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669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0F8632-BA5F-4DAC-9669-23975968C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F13605-00EE-474B-A1FD-9CA7A241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E48303-D9A4-4219-A786-B65F386DA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E0028D-04C8-45DA-8E8B-5F0990A48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7173E8-6D70-4A79-9E19-7CC72ABA0C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00D65AE-D67C-4B71-974E-3513F09A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0ADB1EB-0609-4C0F-A5AC-BE7A7E5D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3713C92-E157-449B-B17D-24E6570BD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14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020C3-B35D-4377-86A4-098C2D90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614BE6-D77D-4F8A-9716-1287326C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43AD38B-3A2A-41D2-8A07-12A858CE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E090617-D712-42F9-BAF1-AC8C48BE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189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6975DAB-D109-4A1C-91E7-58A1408D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A8DAD61-6768-4A54-B756-F13926912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75FE9F1-DFA1-4C11-A2A5-62C6EB61F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734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FE89C-CA67-4780-A2D4-8FB60C71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A87089-9471-41A3-9BD4-30A1BC423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CBD87FC-F743-44CC-8CBE-3B93C2591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5635FC-B6F0-4B98-88DB-FB2230B84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36F326-22EA-4BE9-B3FA-8B1FA69E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C32235-89BE-496B-AA28-6603A78E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39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E8A8C-91D4-4172-B437-8E56CDEB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4F45155-1095-4418-B6AB-3C86B828E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E29CA3-EB9F-4842-9191-CDDE78AF3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CB3915-7050-4B28-8E63-817B811C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6B22AA-4042-4674-81AB-B1610996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28DFC0-09A8-4DB9-AEB6-627328DE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94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9C6A8E-A2EE-4323-B024-01DD60E1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910481-6AD5-4737-99BC-462DF636A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B1A486-52E7-4623-8AFE-A8A238FCC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44FCA-4EB8-4DF1-BB5F-6A9AC09C11C7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601CED-F2D8-489C-9CCB-33ED11464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AD3577-DBDB-4710-9FE1-2D1BF69D8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E5CD8-8FD1-400C-8ECC-EB31923840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29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Durval%20Dourado%20Neto_USP_Agricultura%20Tropical%20v7%20ddn.pptx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"/>
          <p:cNvGrpSpPr/>
          <p:nvPr/>
        </p:nvGrpSpPr>
        <p:grpSpPr>
          <a:xfrm rot="16200000">
            <a:off x="-5824459" y="2495256"/>
            <a:ext cx="12675449" cy="1440202"/>
            <a:chOff x="445822" y="216546"/>
            <a:chExt cx="15124063" cy="2372953"/>
          </a:xfrm>
        </p:grpSpPr>
        <p:sp>
          <p:nvSpPr>
            <p:cNvPr id="20" name="Shape"/>
            <p:cNvSpPr/>
            <p:nvPr/>
          </p:nvSpPr>
          <p:spPr>
            <a:xfrm>
              <a:off x="543457" y="494612"/>
              <a:ext cx="15026428" cy="209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22" name="Shape"/>
            <p:cNvSpPr/>
            <p:nvPr/>
          </p:nvSpPr>
          <p:spPr>
            <a:xfrm>
              <a:off x="445822" y="216546"/>
              <a:ext cx="13407835" cy="2099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A5E9691-FDB8-4B9D-88BA-A7FDE540D3CE}"/>
              </a:ext>
            </a:extLst>
          </p:cNvPr>
          <p:cNvCxnSpPr>
            <a:cxnSpLocks/>
          </p:cNvCxnSpPr>
          <p:nvPr/>
        </p:nvCxnSpPr>
        <p:spPr>
          <a:xfrm flipV="1">
            <a:off x="2701130" y="3440280"/>
            <a:ext cx="54220" cy="12158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AutoShape 4" descr="Three-dimensional Map Of Brazil. 3d Stock Illustration - Illustration of  shadow, digitally: 174814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6" descr="Ficheiro:Brazil states.svg – Wikipédia, a enciclopédia liv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072" y="-11113"/>
            <a:ext cx="12233247" cy="685006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5940431"/>
            <a:ext cx="914400" cy="771995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27075" y="934092"/>
            <a:ext cx="46069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</a:rPr>
              <a:t>Potencial de crescimento da agricultura irrigada no Brasil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598392" y="4231682"/>
            <a:ext cx="22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chemeClr val="accent1"/>
                </a:solidFill>
              </a:rPr>
              <a:t>Durval Dourado Neto</a:t>
            </a:r>
          </a:p>
          <a:p>
            <a:pPr algn="r"/>
            <a:r>
              <a:rPr lang="pt-BR" b="1" dirty="0" smtClean="0">
                <a:solidFill>
                  <a:schemeClr val="accent1"/>
                </a:solidFill>
              </a:rPr>
              <a:t>Esalq/USP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403" y="5380347"/>
            <a:ext cx="1097280" cy="6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A46A7-FCD9-4D4F-9CC0-AB1F82DF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6EFFE5-AB1E-4DAF-8D36-24E24E90A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F5EA6C-583C-4C1C-9301-DB65F4959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0A0F6A-AB5F-4980-8918-9E33143E0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E8E26A-CA7E-414A-9763-84CC2FB1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9E3E08-60AB-4B87-B7F7-639594269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A99A9-DFCA-4E32-9F68-B1B284EA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30089E-E14B-4871-BA88-E3FA24D3B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3D834D6-7BD9-428F-87D8-01A594160BA3}"/>
              </a:ext>
            </a:extLst>
          </p:cNvPr>
          <p:cNvSpPr txBox="1"/>
          <p:nvPr/>
        </p:nvSpPr>
        <p:spPr>
          <a:xfrm>
            <a:off x="10076407" y="3104535"/>
            <a:ext cx="2247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7460F8C-06C1-485B-AACF-7A7C2A654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72FF2-F3AF-493A-B682-1AD2FBFE6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24D30F-E3E4-45BB-B4C1-2EDC25EE8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64DEEE-048E-4A13-AAB6-E7F3E68B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AAA88E-F8E0-435B-A6EB-610CFF0A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9B519-C171-45A6-9254-D40267DBF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4537E6-F81C-45EE-A56B-672A5103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33FB1E3-70CD-4DC7-A005-7EA82F5F3E54}"/>
              </a:ext>
            </a:extLst>
          </p:cNvPr>
          <p:cNvSpPr txBox="1"/>
          <p:nvPr/>
        </p:nvSpPr>
        <p:spPr>
          <a:xfrm>
            <a:off x="7302560" y="3107664"/>
            <a:ext cx="2247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008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64547-EEBA-4F61-8CB4-28F2C6FF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C34178-8D90-4F4C-AB88-6D257AE9D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A0509E-4884-4714-9AC8-AFBE71211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2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616EDC-7169-4BD7-9172-2B1F0E21F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38F4F2-62AB-492A-9A3C-BF09BA50C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7923B5-5744-4BEC-ACFB-D4B493260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77826C-04C1-404E-A584-04663C512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9CC630-BAB0-46B6-A034-9A09F6597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6D3475-E2ED-43C8-AFDC-F4FE5FDAB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9ACAF-78EE-4E2C-B80B-FB67922A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55060-1266-43E5-8054-66881FCF6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5B1DC0-F249-45A9-9CF6-3831AD1F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23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392" y="260079"/>
            <a:ext cx="956104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ítulo 6"/>
          <p:cNvSpPr txBox="1">
            <a:spLocks/>
          </p:cNvSpPr>
          <p:nvPr/>
        </p:nvSpPr>
        <p:spPr>
          <a:xfrm>
            <a:off x="412641" y="68288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Hierarquização das áreas Potenciais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B4CA17-E788-415A-8B2D-9D89AE2C4F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24"/>
          <a:stretch/>
        </p:blipFill>
        <p:spPr>
          <a:xfrm>
            <a:off x="352809" y="1334755"/>
            <a:ext cx="11417629" cy="229832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F6537A8-9F7B-4A61-A19E-C0136B898CBF}"/>
              </a:ext>
            </a:extLst>
          </p:cNvPr>
          <p:cNvSpPr txBox="1"/>
          <p:nvPr/>
        </p:nvSpPr>
        <p:spPr>
          <a:xfrm>
            <a:off x="4371143" y="1641558"/>
            <a:ext cx="305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Classes de Agricultura Irrigada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8A5E373-8491-452D-95F3-03D9ADC1F378}"/>
              </a:ext>
            </a:extLst>
          </p:cNvPr>
          <p:cNvSpPr txBox="1"/>
          <p:nvPr/>
        </p:nvSpPr>
        <p:spPr>
          <a:xfrm>
            <a:off x="3890729" y="2828005"/>
            <a:ext cx="142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Área Irrigada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54964AD-DD92-406C-B4EF-C32B386C0CF7}"/>
              </a:ext>
            </a:extLst>
          </p:cNvPr>
          <p:cNvSpPr txBox="1"/>
          <p:nvPr/>
        </p:nvSpPr>
        <p:spPr>
          <a:xfrm>
            <a:off x="1131513" y="2824220"/>
            <a:ext cx="15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Infraestrutura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942077-D40E-4F71-BFE5-EBE57031A272}"/>
              </a:ext>
            </a:extLst>
          </p:cNvPr>
          <p:cNvSpPr txBox="1"/>
          <p:nvPr/>
        </p:nvSpPr>
        <p:spPr>
          <a:xfrm>
            <a:off x="6194441" y="2782669"/>
            <a:ext cx="2400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Área Adicional Irrigável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sz="1400" b="1" i="1" dirty="0">
                <a:solidFill>
                  <a:schemeClr val="bg1"/>
                </a:solidFill>
              </a:rPr>
              <a:t>Intensificação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B42DC6B-8645-4BDF-9819-9A9A434B68C4}"/>
              </a:ext>
            </a:extLst>
          </p:cNvPr>
          <p:cNvSpPr txBox="1"/>
          <p:nvPr/>
        </p:nvSpPr>
        <p:spPr>
          <a:xfrm>
            <a:off x="8997956" y="2772640"/>
            <a:ext cx="2400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Área Adicional Irrigável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sz="1400" b="1" i="1" dirty="0">
                <a:solidFill>
                  <a:schemeClr val="bg1"/>
                </a:solidFill>
              </a:rPr>
              <a:t>Expansão</a:t>
            </a:r>
            <a:endParaRPr lang="pt-BR" b="1" i="1" dirty="0">
              <a:solidFill>
                <a:schemeClr val="bg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77A49A-B09F-4EA8-872B-F5E2F54059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9" y="3475052"/>
            <a:ext cx="2737698" cy="273769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A9EBB32-9383-4109-844A-E44D437519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08" y="3493546"/>
            <a:ext cx="2737693" cy="27376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DF2DF3-F2D2-4E72-B222-6E8E5137B0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956" y="3481402"/>
            <a:ext cx="2772482" cy="277248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590A178-7024-45A6-B8D8-A112BC48EF8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76" y="3490557"/>
            <a:ext cx="2737694" cy="273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696" y="260079"/>
            <a:ext cx="956104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"/>
          <p:cNvGrpSpPr/>
          <p:nvPr/>
        </p:nvGrpSpPr>
        <p:grpSpPr>
          <a:xfrm>
            <a:off x="-508000" y="-201714"/>
            <a:ext cx="12767736" cy="1208607"/>
            <a:chOff x="0" y="204350"/>
            <a:chExt cx="15569883" cy="2756010"/>
          </a:xfrm>
        </p:grpSpPr>
        <p:sp>
          <p:nvSpPr>
            <p:cNvPr id="8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9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sp>
        <p:nvSpPr>
          <p:cNvPr id="2" name="Rectangle 5"/>
          <p:cNvSpPr/>
          <p:nvPr/>
        </p:nvSpPr>
        <p:spPr>
          <a:xfrm>
            <a:off x="555408" y="70247"/>
            <a:ext cx="1159223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33" b="1" i="1" dirty="0">
                <a:solidFill>
                  <a:schemeClr val="bg1"/>
                </a:solidFill>
              </a:rPr>
              <a:t>Histórico do Projeto</a:t>
            </a:r>
            <a:endParaRPr lang="pt-BR" sz="3733" i="1" dirty="0"/>
          </a:p>
        </p:txBody>
      </p:sp>
      <p:grpSp>
        <p:nvGrpSpPr>
          <p:cNvPr id="17" name="Agrupar 16"/>
          <p:cNvGrpSpPr/>
          <p:nvPr/>
        </p:nvGrpSpPr>
        <p:grpSpPr>
          <a:xfrm>
            <a:off x="1117602" y="1397000"/>
            <a:ext cx="9623215" cy="1607433"/>
            <a:chOff x="18363" y="54279"/>
            <a:chExt cx="7159247" cy="1205576"/>
          </a:xfrm>
        </p:grpSpPr>
        <p:sp>
          <p:nvSpPr>
            <p:cNvPr id="18" name="Retângulo Arredondado 17"/>
            <p:cNvSpPr/>
            <p:nvPr/>
          </p:nvSpPr>
          <p:spPr>
            <a:xfrm>
              <a:off x="18363" y="54279"/>
              <a:ext cx="7159247" cy="115807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aixaDeTexto 18"/>
            <p:cNvSpPr txBox="1"/>
            <p:nvPr/>
          </p:nvSpPr>
          <p:spPr>
            <a:xfrm>
              <a:off x="180034" y="278714"/>
              <a:ext cx="5973441" cy="9811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133" dirty="0"/>
                <a:t>Análise Territorial para o Desenvolvimento da Agricultura Irrigada</a:t>
              </a:r>
            </a:p>
            <a:p>
              <a:pPr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133" b="1" dirty="0"/>
                <a:t>(MI, Portaria nº 115, de 18 de junho de 2015)</a:t>
              </a:r>
              <a:endParaRPr lang="pt-BR" sz="2133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0" name="Agrupar 19"/>
          <p:cNvGrpSpPr/>
          <p:nvPr/>
        </p:nvGrpSpPr>
        <p:grpSpPr>
          <a:xfrm>
            <a:off x="1077368" y="3149680"/>
            <a:ext cx="9663449" cy="1544104"/>
            <a:chOff x="494133" y="1380240"/>
            <a:chExt cx="7159247" cy="1158078"/>
          </a:xfrm>
        </p:grpSpPr>
        <p:sp>
          <p:nvSpPr>
            <p:cNvPr id="21" name="Retângulo Arredondado 20"/>
            <p:cNvSpPr/>
            <p:nvPr/>
          </p:nvSpPr>
          <p:spPr>
            <a:xfrm>
              <a:off x="494133" y="1380240"/>
              <a:ext cx="7159247" cy="115807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CaixaDeTexto 21"/>
            <p:cNvSpPr txBox="1"/>
            <p:nvPr/>
          </p:nvSpPr>
          <p:spPr>
            <a:xfrm>
              <a:off x="674482" y="1643238"/>
              <a:ext cx="5675075" cy="869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133" dirty="0">
                  <a:cs typeface="Arial" panose="020B0604020202020204" pitchFamily="34" charset="0"/>
                </a:rPr>
                <a:t>Análise territorial e as políticas voltadas para a promoção da gestão integrada e do uso sustentável da água no meio rural no Brasil</a:t>
              </a:r>
              <a:endParaRPr lang="pt-BR" sz="2133" dirty="0"/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1077368" y="4959739"/>
            <a:ext cx="9663448" cy="1544104"/>
            <a:chOff x="986870" y="2702183"/>
            <a:chExt cx="7527948" cy="1158078"/>
          </a:xfrm>
        </p:grpSpPr>
        <p:sp>
          <p:nvSpPr>
            <p:cNvPr id="24" name="Retângulo Arredondado 23"/>
            <p:cNvSpPr/>
            <p:nvPr/>
          </p:nvSpPr>
          <p:spPr>
            <a:xfrm>
              <a:off x="986870" y="2702183"/>
              <a:ext cx="7527948" cy="115807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CaixaDeTexto 24"/>
            <p:cNvSpPr txBox="1"/>
            <p:nvPr/>
          </p:nvSpPr>
          <p:spPr>
            <a:xfrm>
              <a:off x="1187502" y="3032769"/>
              <a:ext cx="7164273" cy="818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133" dirty="0">
                  <a:cs typeface="Arial" panose="020B0604020202020204" pitchFamily="34" charset="0"/>
                </a:rPr>
                <a:t>Plano de Ação Imediata da Agricultura Irrigada no Brasil para o período 2020-2023</a:t>
              </a: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9350937" y="2394045"/>
            <a:ext cx="1003668" cy="1003668"/>
            <a:chOff x="6314320" y="878209"/>
            <a:chExt cx="752751" cy="752751"/>
          </a:xfrm>
        </p:grpSpPr>
        <p:sp>
          <p:nvSpPr>
            <p:cNvPr id="27" name="Seta para Baixo 26"/>
            <p:cNvSpPr/>
            <p:nvPr/>
          </p:nvSpPr>
          <p:spPr>
            <a:xfrm>
              <a:off x="6314320" y="878209"/>
              <a:ext cx="752751" cy="75275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dk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Seta para Baixo 4"/>
            <p:cNvSpPr txBox="1"/>
            <p:nvPr/>
          </p:nvSpPr>
          <p:spPr>
            <a:xfrm>
              <a:off x="6483689" y="878209"/>
              <a:ext cx="414013" cy="566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573" tIns="57573" rIns="57573" bIns="57573" numCol="1" spcCol="1270" anchor="ctr" anchorCtr="0">
              <a:noAutofit/>
            </a:bodyPr>
            <a:lstStyle/>
            <a:p>
              <a:pPr algn="ctr" defTabSz="2015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4533"/>
            </a:p>
          </p:txBody>
        </p:sp>
      </p:grpSp>
      <p:grpSp>
        <p:nvGrpSpPr>
          <p:cNvPr id="29" name="Agrupar 28"/>
          <p:cNvGrpSpPr/>
          <p:nvPr/>
        </p:nvGrpSpPr>
        <p:grpSpPr>
          <a:xfrm>
            <a:off x="9343225" y="4204479"/>
            <a:ext cx="1003668" cy="1003668"/>
            <a:chOff x="6314320" y="878209"/>
            <a:chExt cx="752751" cy="752751"/>
          </a:xfrm>
        </p:grpSpPr>
        <p:sp>
          <p:nvSpPr>
            <p:cNvPr id="30" name="Seta para Baixo 29"/>
            <p:cNvSpPr/>
            <p:nvPr/>
          </p:nvSpPr>
          <p:spPr>
            <a:xfrm>
              <a:off x="6314320" y="878209"/>
              <a:ext cx="752751" cy="75275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dk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Seta para Baixo 4"/>
            <p:cNvSpPr txBox="1"/>
            <p:nvPr/>
          </p:nvSpPr>
          <p:spPr>
            <a:xfrm>
              <a:off x="6483689" y="878209"/>
              <a:ext cx="414013" cy="566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573" tIns="57573" rIns="57573" bIns="57573" numCol="1" spcCol="1270" anchor="ctr" anchorCtr="0">
              <a:noAutofit/>
            </a:bodyPr>
            <a:lstStyle/>
            <a:p>
              <a:pPr algn="ctr" defTabSz="2015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4533"/>
            </a:p>
          </p:txBody>
        </p:sp>
      </p:grpSp>
      <p:sp>
        <p:nvSpPr>
          <p:cNvPr id="32" name="TextBox 2"/>
          <p:cNvSpPr txBox="1"/>
          <p:nvPr/>
        </p:nvSpPr>
        <p:spPr>
          <a:xfrm>
            <a:off x="2524243" y="1488597"/>
            <a:ext cx="7883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(</a:t>
            </a:r>
            <a:r>
              <a:rPr lang="pt-BR" sz="2400" b="1" dirty="0" smtClean="0"/>
              <a:t>Ministério da Integração Nacional, </a:t>
            </a:r>
            <a:r>
              <a:rPr lang="pt-BR" sz="2400" b="1" dirty="0"/>
              <a:t>2014-2015)</a:t>
            </a:r>
          </a:p>
        </p:txBody>
      </p:sp>
      <p:sp>
        <p:nvSpPr>
          <p:cNvPr id="33" name="Rectangle 3"/>
          <p:cNvSpPr/>
          <p:nvPr/>
        </p:nvSpPr>
        <p:spPr>
          <a:xfrm>
            <a:off x="1334914" y="1450934"/>
            <a:ext cx="166078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67" b="1" dirty="0">
                <a:solidFill>
                  <a:srgbClr val="FF0000"/>
                </a:solidFill>
              </a:rPr>
              <a:t>FASE I</a:t>
            </a:r>
            <a:endParaRPr lang="pt-BR" sz="2667" b="1" dirty="0"/>
          </a:p>
        </p:txBody>
      </p:sp>
      <p:sp>
        <p:nvSpPr>
          <p:cNvPr id="34" name="TextBox 4"/>
          <p:cNvSpPr txBox="1"/>
          <p:nvPr/>
        </p:nvSpPr>
        <p:spPr>
          <a:xfrm>
            <a:off x="2639950" y="3269324"/>
            <a:ext cx="352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(MAPA, 2015-2016) </a:t>
            </a:r>
          </a:p>
        </p:txBody>
      </p:sp>
      <p:sp>
        <p:nvSpPr>
          <p:cNvPr id="35" name="Rectangle 5"/>
          <p:cNvSpPr/>
          <p:nvPr/>
        </p:nvSpPr>
        <p:spPr>
          <a:xfrm>
            <a:off x="1337484" y="3235200"/>
            <a:ext cx="1117485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67" b="1" dirty="0">
                <a:solidFill>
                  <a:srgbClr val="FF0000"/>
                </a:solidFill>
              </a:rPr>
              <a:t>FASE II</a:t>
            </a:r>
          </a:p>
        </p:txBody>
      </p:sp>
      <p:sp>
        <p:nvSpPr>
          <p:cNvPr id="36" name="Rectangle 7"/>
          <p:cNvSpPr/>
          <p:nvPr/>
        </p:nvSpPr>
        <p:spPr>
          <a:xfrm>
            <a:off x="1334914" y="5043187"/>
            <a:ext cx="120885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67" b="1" dirty="0">
                <a:solidFill>
                  <a:srgbClr val="FF0000"/>
                </a:solidFill>
              </a:rPr>
              <a:t>FASE III</a:t>
            </a:r>
          </a:p>
        </p:txBody>
      </p:sp>
      <p:sp>
        <p:nvSpPr>
          <p:cNvPr id="37" name="TextBox 8"/>
          <p:cNvSpPr txBox="1"/>
          <p:nvPr/>
        </p:nvSpPr>
        <p:spPr>
          <a:xfrm>
            <a:off x="2654777" y="5049020"/>
            <a:ext cx="203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(MDR, atual) </a:t>
            </a:r>
          </a:p>
        </p:txBody>
      </p:sp>
    </p:spTree>
    <p:extLst>
      <p:ext uri="{BB962C8B-B14F-4D97-AF65-F5344CB8AC3E}">
        <p14:creationId xmlns:p14="http://schemas.microsoft.com/office/powerpoint/2010/main" val="35913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FA5F6-2AD0-494C-A87C-08FE25EB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0286C5-DD4B-4E26-AB43-464D6D78C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3F6B60-4C28-4A80-BEF8-B3B8C20C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1050CAF-6B65-4367-BA01-D01B6728E009}"/>
              </a:ext>
            </a:extLst>
          </p:cNvPr>
          <p:cNvSpPr txBox="1"/>
          <p:nvPr/>
        </p:nvSpPr>
        <p:spPr>
          <a:xfrm>
            <a:off x="3237016" y="3839711"/>
            <a:ext cx="1111907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500" dirty="0">
                <a:solidFill>
                  <a:srgbClr val="23376B"/>
                </a:solidFill>
                <a:latin typeface="Arial Rounded MT Bold" panose="020F0704030504030204" pitchFamily="34" charset="0"/>
              </a:rPr>
              <a:t>AUSENTE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4397DB-45C7-4FE2-843B-9088390E52F2}"/>
              </a:ext>
            </a:extLst>
          </p:cNvPr>
          <p:cNvSpPr txBox="1"/>
          <p:nvPr/>
        </p:nvSpPr>
        <p:spPr>
          <a:xfrm>
            <a:off x="3140763" y="2789487"/>
            <a:ext cx="1229824" cy="323165"/>
          </a:xfrm>
          <a:prstGeom prst="rect">
            <a:avLst/>
          </a:prstGeom>
          <a:solidFill>
            <a:srgbClr val="A9E2EF"/>
          </a:solidFill>
        </p:spPr>
        <p:txBody>
          <a:bodyPr wrap="none" rtlCol="0">
            <a:spAutoFit/>
          </a:bodyPr>
          <a:lstStyle/>
          <a:p>
            <a:r>
              <a:rPr lang="pt-BR" sz="1500" dirty="0">
                <a:solidFill>
                  <a:srgbClr val="23376B"/>
                </a:solidFill>
                <a:latin typeface="Arial Rounded MT Bold" panose="020F0704030504030204" pitchFamily="34" charset="0"/>
              </a:rPr>
              <a:t>PRESENTE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167DA57-FCDD-4956-86EF-68A5AF8D49A8}"/>
              </a:ext>
            </a:extLst>
          </p:cNvPr>
          <p:cNvSpPr txBox="1"/>
          <p:nvPr/>
        </p:nvSpPr>
        <p:spPr>
          <a:xfrm>
            <a:off x="3140763" y="4850898"/>
            <a:ext cx="1229824" cy="323165"/>
          </a:xfrm>
          <a:prstGeom prst="rect">
            <a:avLst/>
          </a:prstGeom>
          <a:solidFill>
            <a:srgbClr val="A9E2EF"/>
          </a:solidFill>
        </p:spPr>
        <p:txBody>
          <a:bodyPr wrap="none" rtlCol="0">
            <a:spAutoFit/>
          </a:bodyPr>
          <a:lstStyle/>
          <a:p>
            <a:r>
              <a:rPr lang="pt-BR" sz="1500" dirty="0">
                <a:solidFill>
                  <a:srgbClr val="23376B"/>
                </a:solidFill>
                <a:latin typeface="Arial Rounded MT Bold" panose="020F0704030504030204" pitchFamily="34" charset="0"/>
              </a:rPr>
              <a:t>PRESENTE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A54A85D-8552-4536-A6F5-D98B2196D392}"/>
              </a:ext>
            </a:extLst>
          </p:cNvPr>
          <p:cNvSpPr txBox="1"/>
          <p:nvPr/>
        </p:nvSpPr>
        <p:spPr>
          <a:xfrm>
            <a:off x="3140763" y="5853797"/>
            <a:ext cx="1111907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500" dirty="0">
                <a:solidFill>
                  <a:srgbClr val="23376B"/>
                </a:solidFill>
                <a:latin typeface="Arial Rounded MT Bold" panose="020F0704030504030204" pitchFamily="34" charset="0"/>
              </a:rPr>
              <a:t>AUSENTE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999580" y="3906286"/>
            <a:ext cx="17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*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orma Livre 46">
            <a:extLst>
              <a:ext uri="{FF2B5EF4-FFF2-40B4-BE49-F238E27FC236}">
                <a16:creationId xmlns:a16="http://schemas.microsoft.com/office/drawing/2014/main" id="{D5F48D62-CB6C-46D1-9645-E29FA7781939}"/>
              </a:ext>
            </a:extLst>
          </p:cNvPr>
          <p:cNvSpPr/>
          <p:nvPr/>
        </p:nvSpPr>
        <p:spPr>
          <a:xfrm>
            <a:off x="9204998" y="3988080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orma Livre 46">
            <a:extLst>
              <a:ext uri="{FF2B5EF4-FFF2-40B4-BE49-F238E27FC236}">
                <a16:creationId xmlns:a16="http://schemas.microsoft.com/office/drawing/2014/main" id="{AB52B08C-61A0-4554-BB6B-FFCFDDF36EB6}"/>
              </a:ext>
            </a:extLst>
          </p:cNvPr>
          <p:cNvSpPr/>
          <p:nvPr/>
        </p:nvSpPr>
        <p:spPr>
          <a:xfrm>
            <a:off x="6687126" y="1289679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orma Livre 46">
            <a:extLst>
              <a:ext uri="{FF2B5EF4-FFF2-40B4-BE49-F238E27FC236}">
                <a16:creationId xmlns:a16="http://schemas.microsoft.com/office/drawing/2014/main" id="{13D166ED-25CB-498F-B14F-0BC57583E275}"/>
              </a:ext>
            </a:extLst>
          </p:cNvPr>
          <p:cNvSpPr/>
          <p:nvPr/>
        </p:nvSpPr>
        <p:spPr>
          <a:xfrm>
            <a:off x="8984597" y="1277564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orma Livre 46">
            <a:extLst>
              <a:ext uri="{FF2B5EF4-FFF2-40B4-BE49-F238E27FC236}">
                <a16:creationId xmlns:a16="http://schemas.microsoft.com/office/drawing/2014/main" id="{B4173995-A90B-47F0-95F2-8CD26C116EC2}"/>
              </a:ext>
            </a:extLst>
          </p:cNvPr>
          <p:cNvSpPr/>
          <p:nvPr/>
        </p:nvSpPr>
        <p:spPr>
          <a:xfrm>
            <a:off x="9596695" y="2283634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762125" y="27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219199" y="52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23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392" y="260079"/>
            <a:ext cx="956104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6"/>
          <p:cNvSpPr txBox="1">
            <a:spLocks/>
          </p:cNvSpPr>
          <p:nvPr/>
        </p:nvSpPr>
        <p:spPr>
          <a:xfrm>
            <a:off x="412641" y="68288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j-ea"/>
                <a:cs typeface="+mj-cs"/>
              </a:rPr>
              <a:t>Chave de decisão 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841234" y="3785862"/>
            <a:ext cx="537753" cy="2118667"/>
          </a:xfrm>
          <a:custGeom>
            <a:avLst/>
            <a:gdLst>
              <a:gd name="connsiteX0" fmla="*/ 0 w 342003"/>
              <a:gd name="connsiteY0" fmla="*/ 0 h 2443812"/>
              <a:gd name="connsiteX1" fmla="*/ 171001 w 342003"/>
              <a:gd name="connsiteY1" fmla="*/ 0 h 2443812"/>
              <a:gd name="connsiteX2" fmla="*/ 171001 w 342003"/>
              <a:gd name="connsiteY2" fmla="*/ 2443812 h 2443812"/>
              <a:gd name="connsiteX3" fmla="*/ 342003 w 342003"/>
              <a:gd name="connsiteY3" fmla="*/ 2443812 h 24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03" h="2443812">
                <a:moveTo>
                  <a:pt x="0" y="0"/>
                </a:moveTo>
                <a:lnTo>
                  <a:pt x="171001" y="0"/>
                </a:lnTo>
                <a:lnTo>
                  <a:pt x="171001" y="2443812"/>
                </a:lnTo>
                <a:lnTo>
                  <a:pt x="342003" y="2443812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011" tIns="1160215" rIns="122011" bIns="1160216" numCol="1" spcCol="127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orma Livre 15"/>
          <p:cNvSpPr/>
          <p:nvPr/>
        </p:nvSpPr>
        <p:spPr>
          <a:xfrm>
            <a:off x="842318" y="3777391"/>
            <a:ext cx="537753" cy="1140445"/>
          </a:xfrm>
          <a:custGeom>
            <a:avLst/>
            <a:gdLst>
              <a:gd name="connsiteX0" fmla="*/ 0 w 342003"/>
              <a:gd name="connsiteY0" fmla="*/ 0 h 1140445"/>
              <a:gd name="connsiteX1" fmla="*/ 171001 w 342003"/>
              <a:gd name="connsiteY1" fmla="*/ 0 h 1140445"/>
              <a:gd name="connsiteX2" fmla="*/ 171001 w 342003"/>
              <a:gd name="connsiteY2" fmla="*/ 1140445 h 1140445"/>
              <a:gd name="connsiteX3" fmla="*/ 342003 w 342003"/>
              <a:gd name="connsiteY3" fmla="*/ 1140445 h 1140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03" h="1140445">
                <a:moveTo>
                  <a:pt x="0" y="0"/>
                </a:moveTo>
                <a:lnTo>
                  <a:pt x="171001" y="0"/>
                </a:lnTo>
                <a:lnTo>
                  <a:pt x="171001" y="1140445"/>
                </a:lnTo>
                <a:lnTo>
                  <a:pt x="342003" y="1140445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3936" tIns="540457" rIns="153936" bIns="540457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orma Livre 44"/>
          <p:cNvSpPr/>
          <p:nvPr/>
        </p:nvSpPr>
        <p:spPr>
          <a:xfrm flipV="1">
            <a:off x="825147" y="3773687"/>
            <a:ext cx="521999" cy="264376"/>
          </a:xfrm>
          <a:custGeom>
            <a:avLst/>
            <a:gdLst>
              <a:gd name="connsiteX0" fmla="*/ 0 w 342003"/>
              <a:gd name="connsiteY0" fmla="*/ 162920 h 162920"/>
              <a:gd name="connsiteX1" fmla="*/ 171001 w 342003"/>
              <a:gd name="connsiteY1" fmla="*/ 162920 h 162920"/>
              <a:gd name="connsiteX2" fmla="*/ 171001 w 342003"/>
              <a:gd name="connsiteY2" fmla="*/ 0 h 162920"/>
              <a:gd name="connsiteX3" fmla="*/ 342003 w 342003"/>
              <a:gd name="connsiteY3" fmla="*/ 0 h 16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03" h="162920">
                <a:moveTo>
                  <a:pt x="0" y="162920"/>
                </a:moveTo>
                <a:lnTo>
                  <a:pt x="171001" y="162920"/>
                </a:lnTo>
                <a:lnTo>
                  <a:pt x="171001" y="0"/>
                </a:lnTo>
                <a:lnTo>
                  <a:pt x="342003" y="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4231" tIns="71990" rIns="174231" bIns="71989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orma Livre 46"/>
          <p:cNvSpPr/>
          <p:nvPr/>
        </p:nvSpPr>
        <p:spPr>
          <a:xfrm>
            <a:off x="6625140" y="2291202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orma Livre 48"/>
          <p:cNvSpPr/>
          <p:nvPr/>
        </p:nvSpPr>
        <p:spPr>
          <a:xfrm>
            <a:off x="842318" y="2311103"/>
            <a:ext cx="537753" cy="1466287"/>
          </a:xfrm>
          <a:custGeom>
            <a:avLst/>
            <a:gdLst>
              <a:gd name="connsiteX0" fmla="*/ 0 w 342003"/>
              <a:gd name="connsiteY0" fmla="*/ 1466287 h 1466287"/>
              <a:gd name="connsiteX1" fmla="*/ 171001 w 342003"/>
              <a:gd name="connsiteY1" fmla="*/ 1466287 h 1466287"/>
              <a:gd name="connsiteX2" fmla="*/ 171001 w 342003"/>
              <a:gd name="connsiteY2" fmla="*/ 0 h 1466287"/>
              <a:gd name="connsiteX3" fmla="*/ 342003 w 342003"/>
              <a:gd name="connsiteY3" fmla="*/ 0 h 146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03" h="1466287">
                <a:moveTo>
                  <a:pt x="0" y="1466287"/>
                </a:moveTo>
                <a:lnTo>
                  <a:pt x="171001" y="1466287"/>
                </a:lnTo>
                <a:lnTo>
                  <a:pt x="171001" y="0"/>
                </a:lnTo>
                <a:lnTo>
                  <a:pt x="342003" y="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060" tIns="695503" rIns="146061" bIns="695502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orma Livre 50"/>
          <p:cNvSpPr/>
          <p:nvPr/>
        </p:nvSpPr>
        <p:spPr>
          <a:xfrm>
            <a:off x="4068838" y="1287858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orma Livre 51"/>
          <p:cNvSpPr/>
          <p:nvPr/>
        </p:nvSpPr>
        <p:spPr>
          <a:xfrm>
            <a:off x="843288" y="1363138"/>
            <a:ext cx="537753" cy="2443812"/>
          </a:xfrm>
          <a:custGeom>
            <a:avLst/>
            <a:gdLst>
              <a:gd name="connsiteX0" fmla="*/ 0 w 342003"/>
              <a:gd name="connsiteY0" fmla="*/ 2443812 h 2443812"/>
              <a:gd name="connsiteX1" fmla="*/ 171001 w 342003"/>
              <a:gd name="connsiteY1" fmla="*/ 2443812 h 2443812"/>
              <a:gd name="connsiteX2" fmla="*/ 171001 w 342003"/>
              <a:gd name="connsiteY2" fmla="*/ 0 h 2443812"/>
              <a:gd name="connsiteX3" fmla="*/ 342003 w 342003"/>
              <a:gd name="connsiteY3" fmla="*/ 0 h 24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03" h="2443812">
                <a:moveTo>
                  <a:pt x="0" y="2443812"/>
                </a:moveTo>
                <a:lnTo>
                  <a:pt x="171001" y="2443812"/>
                </a:lnTo>
                <a:lnTo>
                  <a:pt x="171001" y="0"/>
                </a:lnTo>
                <a:lnTo>
                  <a:pt x="342003" y="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011" tIns="1160216" rIns="122011" bIns="1160215" numCol="1" spcCol="127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orma Livre 52"/>
          <p:cNvSpPr/>
          <p:nvPr/>
        </p:nvSpPr>
        <p:spPr>
          <a:xfrm rot="16200000">
            <a:off x="-939519" y="3367517"/>
            <a:ext cx="2743929" cy="819745"/>
          </a:xfrm>
          <a:custGeom>
            <a:avLst/>
            <a:gdLst>
              <a:gd name="connsiteX0" fmla="*/ 0 w 2743929"/>
              <a:gd name="connsiteY0" fmla="*/ 0 h 521346"/>
              <a:gd name="connsiteX1" fmla="*/ 2743929 w 2743929"/>
              <a:gd name="connsiteY1" fmla="*/ 0 h 521346"/>
              <a:gd name="connsiteX2" fmla="*/ 2743929 w 2743929"/>
              <a:gd name="connsiteY2" fmla="*/ 521346 h 521346"/>
              <a:gd name="connsiteX3" fmla="*/ 0 w 2743929"/>
              <a:gd name="connsiteY3" fmla="*/ 521346 h 521346"/>
              <a:gd name="connsiteX4" fmla="*/ 0 w 2743929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929" h="521346">
                <a:moveTo>
                  <a:pt x="0" y="0"/>
                </a:moveTo>
                <a:lnTo>
                  <a:pt x="2743929" y="0"/>
                </a:lnTo>
                <a:lnTo>
                  <a:pt x="2743929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09" tIns="16510" rIns="16510" bIns="16509" numCol="1" spcCol="1270" anchor="ctr" anchorCtr="0">
            <a:noAutofit/>
          </a:bodyPr>
          <a:lstStyle/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Classes de Irrigação</a:t>
            </a:r>
          </a:p>
        </p:txBody>
      </p:sp>
      <p:sp>
        <p:nvSpPr>
          <p:cNvPr id="54" name="Forma Livre 53"/>
          <p:cNvSpPr/>
          <p:nvPr/>
        </p:nvSpPr>
        <p:spPr>
          <a:xfrm>
            <a:off x="1380071" y="1072905"/>
            <a:ext cx="2688766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rgbClr val="FF4747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Intensificação</a:t>
            </a:r>
          </a:p>
        </p:txBody>
      </p:sp>
      <p:sp>
        <p:nvSpPr>
          <p:cNvPr id="55" name="Forma Livre 54"/>
          <p:cNvSpPr/>
          <p:nvPr/>
        </p:nvSpPr>
        <p:spPr>
          <a:xfrm>
            <a:off x="4598277" y="1072904"/>
            <a:ext cx="2072789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 e MÉDIA </a:t>
            </a: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infraestrutura</a:t>
            </a:r>
          </a:p>
        </p:txBody>
      </p:sp>
      <p:sp>
        <p:nvSpPr>
          <p:cNvPr id="57" name="Forma Livre 56"/>
          <p:cNvSpPr/>
          <p:nvPr/>
        </p:nvSpPr>
        <p:spPr>
          <a:xfrm>
            <a:off x="1380071" y="2050430"/>
            <a:ext cx="2688766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Expansão</a:t>
            </a:r>
          </a:p>
        </p:txBody>
      </p:sp>
      <p:sp>
        <p:nvSpPr>
          <p:cNvPr id="59" name="Forma Livre 58"/>
          <p:cNvSpPr/>
          <p:nvPr/>
        </p:nvSpPr>
        <p:spPr>
          <a:xfrm>
            <a:off x="10055328" y="2068681"/>
            <a:ext cx="1744168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ALTA AAI </a:t>
            </a:r>
            <a:r>
              <a:rPr lang="pt-BR" sz="2000" dirty="0">
                <a:solidFill>
                  <a:prstClr val="black"/>
                </a:solidFill>
              </a:rPr>
              <a:t>de Expansão</a:t>
            </a:r>
          </a:p>
        </p:txBody>
      </p:sp>
      <p:sp>
        <p:nvSpPr>
          <p:cNvPr id="61" name="Forma Livre 60"/>
          <p:cNvSpPr/>
          <p:nvPr/>
        </p:nvSpPr>
        <p:spPr>
          <a:xfrm>
            <a:off x="1380071" y="3737387"/>
            <a:ext cx="2688766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rgbClr val="B686D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&amp; R</a:t>
            </a:r>
          </a:p>
        </p:txBody>
      </p:sp>
      <p:sp>
        <p:nvSpPr>
          <p:cNvPr id="64" name="Forma Livre 63"/>
          <p:cNvSpPr/>
          <p:nvPr/>
        </p:nvSpPr>
        <p:spPr>
          <a:xfrm>
            <a:off x="1365942" y="4645285"/>
            <a:ext cx="2688766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Reserva Técnica</a:t>
            </a:r>
          </a:p>
        </p:txBody>
      </p:sp>
      <p:sp>
        <p:nvSpPr>
          <p:cNvPr id="68" name="Forma Livre 67"/>
          <p:cNvSpPr/>
          <p:nvPr/>
        </p:nvSpPr>
        <p:spPr>
          <a:xfrm>
            <a:off x="1380071" y="5655734"/>
            <a:ext cx="2688766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Outras estratégias</a:t>
            </a:r>
          </a:p>
        </p:txBody>
      </p:sp>
      <p:sp>
        <p:nvSpPr>
          <p:cNvPr id="69" name="Forma Livre 68"/>
          <p:cNvSpPr/>
          <p:nvPr/>
        </p:nvSpPr>
        <p:spPr>
          <a:xfrm>
            <a:off x="6729345" y="5508081"/>
            <a:ext cx="1924325" cy="842649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AAI </a:t>
            </a:r>
            <a:r>
              <a:rPr lang="pt-BR" sz="2000" dirty="0">
                <a:solidFill>
                  <a:prstClr val="black"/>
                </a:solidFill>
              </a:rPr>
              <a:t>de</a:t>
            </a:r>
            <a:br>
              <a:rPr lang="pt-BR" sz="2000" dirty="0">
                <a:solidFill>
                  <a:prstClr val="black"/>
                </a:solidFill>
              </a:rPr>
            </a:br>
            <a:r>
              <a:rPr lang="pt-BR" sz="2000" dirty="0">
                <a:solidFill>
                  <a:prstClr val="black"/>
                </a:solidFill>
              </a:rPr>
              <a:t>Intensificação</a:t>
            </a:r>
            <a:br>
              <a:rPr lang="pt-BR" sz="2000" dirty="0">
                <a:solidFill>
                  <a:prstClr val="black"/>
                </a:solidFill>
              </a:rPr>
            </a:br>
            <a:r>
              <a:rPr lang="pt-BR" sz="2000" dirty="0">
                <a:solidFill>
                  <a:prstClr val="black"/>
                </a:solidFill>
              </a:rPr>
              <a:t>ou Expansão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orma Livre 58">
            <a:extLst>
              <a:ext uri="{FF2B5EF4-FFF2-40B4-BE49-F238E27FC236}">
                <a16:creationId xmlns:a16="http://schemas.microsoft.com/office/drawing/2014/main" id="{BFE2B3A2-D908-4E28-8F7C-F68A1EED8614}"/>
              </a:ext>
            </a:extLst>
          </p:cNvPr>
          <p:cNvSpPr/>
          <p:nvPr/>
        </p:nvSpPr>
        <p:spPr>
          <a:xfrm>
            <a:off x="9453253" y="1096921"/>
            <a:ext cx="1744168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ALTA AAI </a:t>
            </a:r>
            <a:r>
              <a:rPr lang="pt-BR" sz="2000" dirty="0">
                <a:solidFill>
                  <a:prstClr val="black"/>
                </a:solidFill>
              </a:rPr>
              <a:t>de Intensificação</a:t>
            </a:r>
          </a:p>
        </p:txBody>
      </p:sp>
      <p:sp>
        <p:nvSpPr>
          <p:cNvPr id="56" name="Forma Livre 58">
            <a:extLst>
              <a:ext uri="{FF2B5EF4-FFF2-40B4-BE49-F238E27FC236}">
                <a16:creationId xmlns:a16="http://schemas.microsoft.com/office/drawing/2014/main" id="{C48D828F-C37D-44D3-879A-25F269581EA1}"/>
              </a:ext>
            </a:extLst>
          </p:cNvPr>
          <p:cNvSpPr/>
          <p:nvPr/>
        </p:nvSpPr>
        <p:spPr>
          <a:xfrm>
            <a:off x="7249136" y="1072904"/>
            <a:ext cx="1744168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PRESENÇA </a:t>
            </a:r>
            <a:r>
              <a:rPr lang="pt-BR" sz="2000" dirty="0">
                <a:solidFill>
                  <a:prstClr val="black"/>
                </a:solidFill>
              </a:rPr>
              <a:t>de </a:t>
            </a:r>
            <a:br>
              <a:rPr lang="pt-BR" sz="2000" dirty="0">
                <a:solidFill>
                  <a:prstClr val="black"/>
                </a:solidFill>
              </a:rPr>
            </a:br>
            <a:r>
              <a:rPr lang="pt-BR" sz="2000" dirty="0">
                <a:solidFill>
                  <a:prstClr val="black"/>
                </a:solidFill>
              </a:rPr>
              <a:t>área irrigada</a:t>
            </a:r>
          </a:p>
        </p:txBody>
      </p:sp>
      <p:sp>
        <p:nvSpPr>
          <p:cNvPr id="71" name="Forma Livre 54">
            <a:extLst>
              <a:ext uri="{FF2B5EF4-FFF2-40B4-BE49-F238E27FC236}">
                <a16:creationId xmlns:a16="http://schemas.microsoft.com/office/drawing/2014/main" id="{840A1BB0-E0F8-4E3A-9EDD-6C1B8A8C1A52}"/>
              </a:ext>
            </a:extLst>
          </p:cNvPr>
          <p:cNvSpPr/>
          <p:nvPr/>
        </p:nvSpPr>
        <p:spPr>
          <a:xfrm>
            <a:off x="4598277" y="2076249"/>
            <a:ext cx="2072789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 e MÉDIA </a:t>
            </a: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infraestrutura</a:t>
            </a:r>
          </a:p>
        </p:txBody>
      </p:sp>
      <p:sp>
        <p:nvSpPr>
          <p:cNvPr id="75" name="Forma Livre 54">
            <a:extLst>
              <a:ext uri="{FF2B5EF4-FFF2-40B4-BE49-F238E27FC236}">
                <a16:creationId xmlns:a16="http://schemas.microsoft.com/office/drawing/2014/main" id="{96B81983-4563-4D83-8397-DC5E1C702569}"/>
              </a:ext>
            </a:extLst>
          </p:cNvPr>
          <p:cNvSpPr/>
          <p:nvPr/>
        </p:nvSpPr>
        <p:spPr>
          <a:xfrm>
            <a:off x="4608906" y="3677639"/>
            <a:ext cx="2380021" cy="694738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ALTA,</a:t>
            </a:r>
            <a:r>
              <a:rPr kumimoji="0" lang="pt-BR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ou BAIXA </a:t>
            </a: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infraestrutura</a:t>
            </a:r>
          </a:p>
        </p:txBody>
      </p:sp>
      <p:sp>
        <p:nvSpPr>
          <p:cNvPr id="76" name="Forma Livre 46">
            <a:extLst>
              <a:ext uri="{FF2B5EF4-FFF2-40B4-BE49-F238E27FC236}">
                <a16:creationId xmlns:a16="http://schemas.microsoft.com/office/drawing/2014/main" id="{8503EE9D-AA07-4DB3-AEE7-3BA4C98A0D48}"/>
              </a:ext>
            </a:extLst>
          </p:cNvPr>
          <p:cNvSpPr/>
          <p:nvPr/>
        </p:nvSpPr>
        <p:spPr>
          <a:xfrm>
            <a:off x="4028740" y="2292357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orma Livre 58">
            <a:extLst>
              <a:ext uri="{FF2B5EF4-FFF2-40B4-BE49-F238E27FC236}">
                <a16:creationId xmlns:a16="http://schemas.microsoft.com/office/drawing/2014/main" id="{69F10D4F-6A7B-4FCC-9E21-BE712EA97C76}"/>
              </a:ext>
            </a:extLst>
          </p:cNvPr>
          <p:cNvSpPr/>
          <p:nvPr/>
        </p:nvSpPr>
        <p:spPr>
          <a:xfrm>
            <a:off x="7170241" y="2084563"/>
            <a:ext cx="2465032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PRESENÇA/AUSENCIA </a:t>
            </a:r>
            <a:r>
              <a:rPr lang="pt-BR" sz="2000" dirty="0">
                <a:solidFill>
                  <a:prstClr val="black"/>
                </a:solidFill>
              </a:rPr>
              <a:t>de área irrigada</a:t>
            </a:r>
          </a:p>
        </p:txBody>
      </p:sp>
      <p:sp>
        <p:nvSpPr>
          <p:cNvPr id="80" name="Forma Livre 46">
            <a:extLst>
              <a:ext uri="{FF2B5EF4-FFF2-40B4-BE49-F238E27FC236}">
                <a16:creationId xmlns:a16="http://schemas.microsoft.com/office/drawing/2014/main" id="{A37FE68D-5529-474F-80D8-7B7A1B25A422}"/>
              </a:ext>
            </a:extLst>
          </p:cNvPr>
          <p:cNvSpPr/>
          <p:nvPr/>
        </p:nvSpPr>
        <p:spPr>
          <a:xfrm>
            <a:off x="4068837" y="3957221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orma Livre 46">
            <a:extLst>
              <a:ext uri="{FF2B5EF4-FFF2-40B4-BE49-F238E27FC236}">
                <a16:creationId xmlns:a16="http://schemas.microsoft.com/office/drawing/2014/main" id="{2D88E18D-3A94-450E-A96D-002021FED687}"/>
              </a:ext>
            </a:extLst>
          </p:cNvPr>
          <p:cNvSpPr/>
          <p:nvPr/>
        </p:nvSpPr>
        <p:spPr>
          <a:xfrm>
            <a:off x="4068837" y="5904529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orma Livre 46">
            <a:extLst>
              <a:ext uri="{FF2B5EF4-FFF2-40B4-BE49-F238E27FC236}">
                <a16:creationId xmlns:a16="http://schemas.microsoft.com/office/drawing/2014/main" id="{6E7E69E8-6B2E-4D22-9FE6-C61F34DBCFFD}"/>
              </a:ext>
            </a:extLst>
          </p:cNvPr>
          <p:cNvSpPr/>
          <p:nvPr/>
        </p:nvSpPr>
        <p:spPr>
          <a:xfrm>
            <a:off x="6956002" y="3948474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orma Livre 58">
            <a:extLst>
              <a:ext uri="{FF2B5EF4-FFF2-40B4-BE49-F238E27FC236}">
                <a16:creationId xmlns:a16="http://schemas.microsoft.com/office/drawing/2014/main" id="{05D02B01-EA1B-4C6F-8FC7-EAF7E14B3D51}"/>
              </a:ext>
            </a:extLst>
          </p:cNvPr>
          <p:cNvSpPr/>
          <p:nvPr/>
        </p:nvSpPr>
        <p:spPr>
          <a:xfrm>
            <a:off x="7493755" y="3761625"/>
            <a:ext cx="1744168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PRESENÇA </a:t>
            </a:r>
            <a:r>
              <a:rPr lang="pt-BR" sz="2000" dirty="0">
                <a:solidFill>
                  <a:prstClr val="black"/>
                </a:solidFill>
              </a:rPr>
              <a:t>de </a:t>
            </a:r>
            <a:br>
              <a:rPr lang="pt-BR" sz="2000" dirty="0">
                <a:solidFill>
                  <a:prstClr val="black"/>
                </a:solidFill>
              </a:rPr>
            </a:br>
            <a:r>
              <a:rPr lang="pt-BR" sz="2000" dirty="0">
                <a:solidFill>
                  <a:prstClr val="black"/>
                </a:solidFill>
              </a:rPr>
              <a:t>área irrigada</a:t>
            </a:r>
          </a:p>
        </p:txBody>
      </p:sp>
      <p:sp>
        <p:nvSpPr>
          <p:cNvPr id="88" name="Forma Livre 58">
            <a:extLst>
              <a:ext uri="{FF2B5EF4-FFF2-40B4-BE49-F238E27FC236}">
                <a16:creationId xmlns:a16="http://schemas.microsoft.com/office/drawing/2014/main" id="{83E919EE-B0DE-4A12-B3AB-5E8971BF2F01}"/>
              </a:ext>
            </a:extLst>
          </p:cNvPr>
          <p:cNvSpPr/>
          <p:nvPr/>
        </p:nvSpPr>
        <p:spPr>
          <a:xfrm>
            <a:off x="9453253" y="3570269"/>
            <a:ext cx="2000741" cy="89348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BAIXA AAI </a:t>
            </a:r>
            <a:r>
              <a:rPr lang="pt-BR" sz="2000" dirty="0">
                <a:solidFill>
                  <a:prstClr val="black"/>
                </a:solidFill>
              </a:rPr>
              <a:t>de Intensificação</a:t>
            </a:r>
            <a:br>
              <a:rPr lang="pt-BR" sz="2000" dirty="0">
                <a:solidFill>
                  <a:prstClr val="black"/>
                </a:solidFill>
              </a:rPr>
            </a:br>
            <a:r>
              <a:rPr lang="pt-BR" sz="2000" dirty="0">
                <a:solidFill>
                  <a:prstClr val="black"/>
                </a:solidFill>
              </a:rPr>
              <a:t>ou Expansão</a:t>
            </a:r>
          </a:p>
        </p:txBody>
      </p:sp>
      <p:sp>
        <p:nvSpPr>
          <p:cNvPr id="92" name="Forma Livre 58">
            <a:extLst>
              <a:ext uri="{FF2B5EF4-FFF2-40B4-BE49-F238E27FC236}">
                <a16:creationId xmlns:a16="http://schemas.microsoft.com/office/drawing/2014/main" id="{AA1B796B-383E-46D2-A5CD-0F1AA50D71E7}"/>
              </a:ext>
            </a:extLst>
          </p:cNvPr>
          <p:cNvSpPr/>
          <p:nvPr/>
        </p:nvSpPr>
        <p:spPr>
          <a:xfrm>
            <a:off x="4566493" y="5643856"/>
            <a:ext cx="1744168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AUSENCIA </a:t>
            </a:r>
            <a:r>
              <a:rPr lang="pt-BR" sz="2000" dirty="0">
                <a:solidFill>
                  <a:prstClr val="black"/>
                </a:solidFill>
              </a:rPr>
              <a:t>de </a:t>
            </a:r>
            <a:br>
              <a:rPr lang="pt-BR" sz="2000" dirty="0">
                <a:solidFill>
                  <a:prstClr val="black"/>
                </a:solidFill>
              </a:rPr>
            </a:br>
            <a:r>
              <a:rPr lang="pt-BR" sz="2000" dirty="0">
                <a:solidFill>
                  <a:prstClr val="black"/>
                </a:solidFill>
              </a:rPr>
              <a:t>área irrigada</a:t>
            </a:r>
          </a:p>
        </p:txBody>
      </p:sp>
      <p:sp>
        <p:nvSpPr>
          <p:cNvPr id="93" name="Forma Livre 46">
            <a:extLst>
              <a:ext uri="{FF2B5EF4-FFF2-40B4-BE49-F238E27FC236}">
                <a16:creationId xmlns:a16="http://schemas.microsoft.com/office/drawing/2014/main" id="{E6261EC6-CB94-490D-96D7-91706F6E27A9}"/>
              </a:ext>
            </a:extLst>
          </p:cNvPr>
          <p:cNvSpPr/>
          <p:nvPr/>
        </p:nvSpPr>
        <p:spPr>
          <a:xfrm>
            <a:off x="6219850" y="5896427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orma Livre 44">
            <a:extLst>
              <a:ext uri="{FF2B5EF4-FFF2-40B4-BE49-F238E27FC236}">
                <a16:creationId xmlns:a16="http://schemas.microsoft.com/office/drawing/2014/main" id="{6821860D-F18E-4262-9D76-AE2D0546125E}"/>
              </a:ext>
            </a:extLst>
          </p:cNvPr>
          <p:cNvSpPr/>
          <p:nvPr/>
        </p:nvSpPr>
        <p:spPr>
          <a:xfrm>
            <a:off x="842058" y="3158633"/>
            <a:ext cx="537753" cy="645705"/>
          </a:xfrm>
          <a:custGeom>
            <a:avLst/>
            <a:gdLst>
              <a:gd name="connsiteX0" fmla="*/ 0 w 342003"/>
              <a:gd name="connsiteY0" fmla="*/ 162920 h 162920"/>
              <a:gd name="connsiteX1" fmla="*/ 171001 w 342003"/>
              <a:gd name="connsiteY1" fmla="*/ 162920 h 162920"/>
              <a:gd name="connsiteX2" fmla="*/ 171001 w 342003"/>
              <a:gd name="connsiteY2" fmla="*/ 0 h 162920"/>
              <a:gd name="connsiteX3" fmla="*/ 342003 w 342003"/>
              <a:gd name="connsiteY3" fmla="*/ 0 h 16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03" h="162920">
                <a:moveTo>
                  <a:pt x="0" y="162920"/>
                </a:moveTo>
                <a:lnTo>
                  <a:pt x="171001" y="162920"/>
                </a:lnTo>
                <a:lnTo>
                  <a:pt x="171001" y="0"/>
                </a:lnTo>
                <a:lnTo>
                  <a:pt x="342003" y="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4231" tIns="71990" rIns="174231" bIns="71989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orma Livre 60">
            <a:extLst>
              <a:ext uri="{FF2B5EF4-FFF2-40B4-BE49-F238E27FC236}">
                <a16:creationId xmlns:a16="http://schemas.microsoft.com/office/drawing/2014/main" id="{65BE2C44-4DB0-4AD9-99D0-FFF0DE1BD716}"/>
              </a:ext>
            </a:extLst>
          </p:cNvPr>
          <p:cNvSpPr/>
          <p:nvPr/>
        </p:nvSpPr>
        <p:spPr>
          <a:xfrm>
            <a:off x="1380969" y="2871012"/>
            <a:ext cx="2688766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Desenvolvimento</a:t>
            </a:r>
          </a:p>
        </p:txBody>
      </p:sp>
      <p:sp>
        <p:nvSpPr>
          <p:cNvPr id="60" name="Forma Livre 54">
            <a:extLst>
              <a:ext uri="{FF2B5EF4-FFF2-40B4-BE49-F238E27FC236}">
                <a16:creationId xmlns:a16="http://schemas.microsoft.com/office/drawing/2014/main" id="{DA2A6A12-1687-487C-9381-D43289A80BD9}"/>
              </a:ext>
            </a:extLst>
          </p:cNvPr>
          <p:cNvSpPr/>
          <p:nvPr/>
        </p:nvSpPr>
        <p:spPr>
          <a:xfrm>
            <a:off x="4609804" y="2811264"/>
            <a:ext cx="2380021" cy="694738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ALTA,</a:t>
            </a:r>
            <a:r>
              <a:rPr kumimoji="0" lang="pt-BR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ou BAIXA </a:t>
            </a: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infraestrutura *</a:t>
            </a:r>
          </a:p>
        </p:txBody>
      </p:sp>
      <p:sp>
        <p:nvSpPr>
          <p:cNvPr id="62" name="Forma Livre 46">
            <a:extLst>
              <a:ext uri="{FF2B5EF4-FFF2-40B4-BE49-F238E27FC236}">
                <a16:creationId xmlns:a16="http://schemas.microsoft.com/office/drawing/2014/main" id="{6A9B39E5-A1CD-4306-AC56-44FD23EC6951}"/>
              </a:ext>
            </a:extLst>
          </p:cNvPr>
          <p:cNvSpPr/>
          <p:nvPr/>
        </p:nvSpPr>
        <p:spPr>
          <a:xfrm>
            <a:off x="4069735" y="3090846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orma Livre 46">
            <a:extLst>
              <a:ext uri="{FF2B5EF4-FFF2-40B4-BE49-F238E27FC236}">
                <a16:creationId xmlns:a16="http://schemas.microsoft.com/office/drawing/2014/main" id="{22629F39-A590-48DC-A81B-6FE62181D20F}"/>
              </a:ext>
            </a:extLst>
          </p:cNvPr>
          <p:cNvSpPr/>
          <p:nvPr/>
        </p:nvSpPr>
        <p:spPr>
          <a:xfrm>
            <a:off x="6949552" y="3097787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orma Livre 58">
            <a:extLst>
              <a:ext uri="{FF2B5EF4-FFF2-40B4-BE49-F238E27FC236}">
                <a16:creationId xmlns:a16="http://schemas.microsoft.com/office/drawing/2014/main" id="{3AACAEA7-6EBD-489C-8C77-F2FAD88A3931}"/>
              </a:ext>
            </a:extLst>
          </p:cNvPr>
          <p:cNvSpPr/>
          <p:nvPr/>
        </p:nvSpPr>
        <p:spPr>
          <a:xfrm>
            <a:off x="7243510" y="2891148"/>
            <a:ext cx="2716175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PRESENÇA/AUSENCIA</a:t>
            </a:r>
            <a:br>
              <a:rPr lang="pt-BR" sz="2000" b="1" dirty="0">
                <a:solidFill>
                  <a:prstClr val="black"/>
                </a:solidFill>
              </a:rPr>
            </a:br>
            <a:r>
              <a:rPr lang="pt-BR" sz="2000" dirty="0">
                <a:solidFill>
                  <a:prstClr val="black"/>
                </a:solidFill>
              </a:rPr>
              <a:t>de área irrigada *</a:t>
            </a:r>
          </a:p>
        </p:txBody>
      </p:sp>
      <p:sp>
        <p:nvSpPr>
          <p:cNvPr id="72" name="Forma Livre 46">
            <a:extLst>
              <a:ext uri="{FF2B5EF4-FFF2-40B4-BE49-F238E27FC236}">
                <a16:creationId xmlns:a16="http://schemas.microsoft.com/office/drawing/2014/main" id="{3C66B9A4-6841-4BBC-AC72-3819D067ECD1}"/>
              </a:ext>
            </a:extLst>
          </p:cNvPr>
          <p:cNvSpPr/>
          <p:nvPr/>
        </p:nvSpPr>
        <p:spPr>
          <a:xfrm>
            <a:off x="9938754" y="3071791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orma Livre 58">
            <a:extLst>
              <a:ext uri="{FF2B5EF4-FFF2-40B4-BE49-F238E27FC236}">
                <a16:creationId xmlns:a16="http://schemas.microsoft.com/office/drawing/2014/main" id="{9140F752-2D00-4E40-ABEF-35CBE0B061A8}"/>
              </a:ext>
            </a:extLst>
          </p:cNvPr>
          <p:cNvSpPr/>
          <p:nvPr/>
        </p:nvSpPr>
        <p:spPr>
          <a:xfrm>
            <a:off x="10407410" y="2891148"/>
            <a:ext cx="1744168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ALTA AAI </a:t>
            </a:r>
            <a:r>
              <a:rPr lang="pt-BR" sz="2000" dirty="0">
                <a:solidFill>
                  <a:prstClr val="black"/>
                </a:solidFill>
              </a:rPr>
              <a:t>de Intensificação</a:t>
            </a:r>
          </a:p>
        </p:txBody>
      </p:sp>
      <p:sp>
        <p:nvSpPr>
          <p:cNvPr id="95" name="Forma Livre 54">
            <a:extLst>
              <a:ext uri="{FF2B5EF4-FFF2-40B4-BE49-F238E27FC236}">
                <a16:creationId xmlns:a16="http://schemas.microsoft.com/office/drawing/2014/main" id="{4DE3A4D8-2928-4A5F-93FC-DF8FC90E1119}"/>
              </a:ext>
            </a:extLst>
          </p:cNvPr>
          <p:cNvSpPr/>
          <p:nvPr/>
        </p:nvSpPr>
        <p:spPr>
          <a:xfrm>
            <a:off x="4575981" y="4646088"/>
            <a:ext cx="2380021" cy="694738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ou BAIXA </a:t>
            </a: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infraestrutura *</a:t>
            </a:r>
          </a:p>
        </p:txBody>
      </p:sp>
      <p:sp>
        <p:nvSpPr>
          <p:cNvPr id="96" name="Forma Livre 46">
            <a:extLst>
              <a:ext uri="{FF2B5EF4-FFF2-40B4-BE49-F238E27FC236}">
                <a16:creationId xmlns:a16="http://schemas.microsoft.com/office/drawing/2014/main" id="{BEDB805C-BBF4-46E2-9470-5AC9E28AA528}"/>
              </a:ext>
            </a:extLst>
          </p:cNvPr>
          <p:cNvSpPr/>
          <p:nvPr/>
        </p:nvSpPr>
        <p:spPr>
          <a:xfrm>
            <a:off x="4035912" y="4925670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orma Livre 46">
            <a:extLst>
              <a:ext uri="{FF2B5EF4-FFF2-40B4-BE49-F238E27FC236}">
                <a16:creationId xmlns:a16="http://schemas.microsoft.com/office/drawing/2014/main" id="{801D1C0D-3D91-4548-9425-5ACFC1450443}"/>
              </a:ext>
            </a:extLst>
          </p:cNvPr>
          <p:cNvSpPr/>
          <p:nvPr/>
        </p:nvSpPr>
        <p:spPr>
          <a:xfrm>
            <a:off x="6915729" y="4932611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Forma Livre 58">
            <a:extLst>
              <a:ext uri="{FF2B5EF4-FFF2-40B4-BE49-F238E27FC236}">
                <a16:creationId xmlns:a16="http://schemas.microsoft.com/office/drawing/2014/main" id="{2272FFE3-BA1A-4E2D-8771-CEB0D812AF86}"/>
              </a:ext>
            </a:extLst>
          </p:cNvPr>
          <p:cNvSpPr/>
          <p:nvPr/>
        </p:nvSpPr>
        <p:spPr>
          <a:xfrm>
            <a:off x="7209687" y="4725972"/>
            <a:ext cx="2312663" cy="521346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PRESENÇA/AUSENCIA </a:t>
            </a:r>
            <a:r>
              <a:rPr lang="pt-BR" sz="2000" dirty="0">
                <a:solidFill>
                  <a:prstClr val="black"/>
                </a:solidFill>
              </a:rPr>
              <a:t>de área irrigada *</a:t>
            </a:r>
          </a:p>
        </p:txBody>
      </p:sp>
      <p:sp>
        <p:nvSpPr>
          <p:cNvPr id="99" name="Forma Livre 46">
            <a:extLst>
              <a:ext uri="{FF2B5EF4-FFF2-40B4-BE49-F238E27FC236}">
                <a16:creationId xmlns:a16="http://schemas.microsoft.com/office/drawing/2014/main" id="{2DCF3D59-6E4D-4A33-A370-57079B53E577}"/>
              </a:ext>
            </a:extLst>
          </p:cNvPr>
          <p:cNvSpPr/>
          <p:nvPr/>
        </p:nvSpPr>
        <p:spPr>
          <a:xfrm>
            <a:off x="9453253" y="4947737"/>
            <a:ext cx="537753" cy="91440"/>
          </a:xfrm>
          <a:custGeom>
            <a:avLst/>
            <a:gdLst>
              <a:gd name="connsiteX0" fmla="*/ 0 w 342003"/>
              <a:gd name="connsiteY0" fmla="*/ 45720 h 91440"/>
              <a:gd name="connsiteX1" fmla="*/ 342003 w 34200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003" h="91440">
                <a:moveTo>
                  <a:pt x="0" y="45720"/>
                </a:moveTo>
                <a:lnTo>
                  <a:pt x="342003" y="4572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152" tIns="37170" rIns="175151" bIns="3717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Forma Livre 58">
            <a:extLst>
              <a:ext uri="{FF2B5EF4-FFF2-40B4-BE49-F238E27FC236}">
                <a16:creationId xmlns:a16="http://schemas.microsoft.com/office/drawing/2014/main" id="{ABE3A4CB-84A2-41F9-8CED-A8623205D8A9}"/>
              </a:ext>
            </a:extLst>
          </p:cNvPr>
          <p:cNvSpPr/>
          <p:nvPr/>
        </p:nvSpPr>
        <p:spPr>
          <a:xfrm>
            <a:off x="9991006" y="4553021"/>
            <a:ext cx="1999771" cy="880871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ALTA AAI </a:t>
            </a:r>
            <a:r>
              <a:rPr lang="pt-BR" sz="2000" dirty="0">
                <a:solidFill>
                  <a:prstClr val="black"/>
                </a:solidFill>
              </a:rPr>
              <a:t>de Intensificação</a:t>
            </a:r>
            <a:br>
              <a:rPr lang="pt-BR" sz="2000" dirty="0">
                <a:solidFill>
                  <a:prstClr val="black"/>
                </a:solidFill>
              </a:rPr>
            </a:br>
            <a:r>
              <a:rPr lang="pt-BR" sz="2000" dirty="0">
                <a:solidFill>
                  <a:prstClr val="black"/>
                </a:solidFill>
              </a:rPr>
              <a:t>ou Expansão</a:t>
            </a:r>
          </a:p>
        </p:txBody>
      </p:sp>
      <p:sp>
        <p:nvSpPr>
          <p:cNvPr id="101" name="Forma Livre 54">
            <a:extLst>
              <a:ext uri="{FF2B5EF4-FFF2-40B4-BE49-F238E27FC236}">
                <a16:creationId xmlns:a16="http://schemas.microsoft.com/office/drawing/2014/main" id="{09E6F6BD-308A-4FD2-800B-86FF12161AEE}"/>
              </a:ext>
            </a:extLst>
          </p:cNvPr>
          <p:cNvSpPr/>
          <p:nvPr/>
        </p:nvSpPr>
        <p:spPr>
          <a:xfrm>
            <a:off x="1546534" y="6403506"/>
            <a:ext cx="10073182" cy="451954"/>
          </a:xfrm>
          <a:custGeom>
            <a:avLst/>
            <a:gdLst>
              <a:gd name="connsiteX0" fmla="*/ 0 w 1710016"/>
              <a:gd name="connsiteY0" fmla="*/ 0 h 521346"/>
              <a:gd name="connsiteX1" fmla="*/ 1710016 w 1710016"/>
              <a:gd name="connsiteY1" fmla="*/ 0 h 521346"/>
              <a:gd name="connsiteX2" fmla="*/ 1710016 w 1710016"/>
              <a:gd name="connsiteY2" fmla="*/ 521346 h 521346"/>
              <a:gd name="connsiteX3" fmla="*/ 0 w 1710016"/>
              <a:gd name="connsiteY3" fmla="*/ 521346 h 521346"/>
              <a:gd name="connsiteX4" fmla="*/ 0 w 1710016"/>
              <a:gd name="connsiteY4" fmla="*/ 0 h 52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016" h="521346">
                <a:moveTo>
                  <a:pt x="0" y="0"/>
                </a:moveTo>
                <a:lnTo>
                  <a:pt x="1710016" y="0"/>
                </a:lnTo>
                <a:lnTo>
                  <a:pt x="1710016" y="521346"/>
                </a:lnTo>
                <a:lnTo>
                  <a:pt x="0" y="52134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* </a:t>
            </a:r>
            <a:r>
              <a:rPr lang="pt-BR" sz="1600" b="1" noProof="0" dirty="0">
                <a:solidFill>
                  <a:prstClr val="black"/>
                </a:solidFill>
                <a:latin typeface="Calibri" panose="020F0502020204030204"/>
              </a:rPr>
              <a:t>A infraestrutura 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presença de área irrigada foram</a:t>
            </a:r>
            <a: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utilizadas como proxy da capacidade regional.</a:t>
            </a:r>
            <a:b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Portanto, a melhor condição de uma comparada à outra garante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a seleção </a:t>
            </a:r>
            <a: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 locais potenciais caso exista alta AAI.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681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43" grpId="0" animBg="1"/>
      <p:bldP spid="87" grpId="0" animBg="1"/>
      <p:bldP spid="79" grpId="0" animBg="1"/>
      <p:bldP spid="47" grpId="0" animBg="1"/>
      <p:bldP spid="51" grpId="0" animBg="1"/>
      <p:bldP spid="55" grpId="0" animBg="1"/>
      <p:bldP spid="59" grpId="0" animBg="1"/>
      <p:bldP spid="69" grpId="0" animBg="1"/>
      <p:bldP spid="50" grpId="0" animBg="1"/>
      <p:bldP spid="56" grpId="0" animBg="1"/>
      <p:bldP spid="71" grpId="0" animBg="1"/>
      <p:bldP spid="75" grpId="0" animBg="1"/>
      <p:bldP spid="76" grpId="0" animBg="1"/>
      <p:bldP spid="77" grpId="0" animBg="1"/>
      <p:bldP spid="80" grpId="0" animBg="1"/>
      <p:bldP spid="82" grpId="0" animBg="1"/>
      <p:bldP spid="85" grpId="0" animBg="1"/>
      <p:bldP spid="86" grpId="0" animBg="1"/>
      <p:bldP spid="88" grpId="0" animBg="1"/>
      <p:bldP spid="92" grpId="0" animBg="1"/>
      <p:bldP spid="93" grpId="0" animBg="1"/>
      <p:bldP spid="60" grpId="0" animBg="1"/>
      <p:bldP spid="62" grpId="0" animBg="1"/>
      <p:bldP spid="67" grpId="0" animBg="1"/>
      <p:bldP spid="70" grpId="0" animBg="1"/>
      <p:bldP spid="72" grpId="0" animBg="1"/>
      <p:bldP spid="7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3BB21-4A38-4552-995C-C7CF4378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7C3B9-EA60-47B0-8281-69A0D198D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363719-1355-4E91-9CB7-BBB9933B8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52" b="20221"/>
          <a:stretch/>
        </p:blipFill>
        <p:spPr>
          <a:xfrm>
            <a:off x="0" y="0"/>
            <a:ext cx="12192000" cy="7835705"/>
          </a:xfrm>
          <a:prstGeom prst="rect">
            <a:avLst/>
          </a:prstGeom>
        </p:spPr>
      </p:pic>
      <p:grpSp>
        <p:nvGrpSpPr>
          <p:cNvPr id="19" name="Agrupar 18"/>
          <p:cNvGrpSpPr/>
          <p:nvPr/>
        </p:nvGrpSpPr>
        <p:grpSpPr>
          <a:xfrm>
            <a:off x="-479308" y="3891517"/>
            <a:ext cx="13964271" cy="4354139"/>
            <a:chOff x="153576" y="5525400"/>
            <a:chExt cx="14201149" cy="5764951"/>
          </a:xfrm>
        </p:grpSpPr>
        <p:sp>
          <p:nvSpPr>
            <p:cNvPr id="20" name="Shape"/>
            <p:cNvSpPr/>
            <p:nvPr/>
          </p:nvSpPr>
          <p:spPr>
            <a:xfrm>
              <a:off x="153576" y="5525400"/>
              <a:ext cx="14201149" cy="4451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5" extrusionOk="0">
                  <a:moveTo>
                    <a:pt x="0" y="21335"/>
                  </a:moveTo>
                  <a:lnTo>
                    <a:pt x="21600" y="21405"/>
                  </a:lnTo>
                  <a:lnTo>
                    <a:pt x="21518" y="13997"/>
                  </a:lnTo>
                  <a:cubicBezTo>
                    <a:pt x="19725" y="14638"/>
                    <a:pt x="17872" y="13927"/>
                    <a:pt x="16435" y="11927"/>
                  </a:cubicBezTo>
                  <a:cubicBezTo>
                    <a:pt x="15703" y="10908"/>
                    <a:pt x="14990" y="9427"/>
                    <a:pt x="14267" y="8190"/>
                  </a:cubicBezTo>
                  <a:cubicBezTo>
                    <a:pt x="10921" y="2468"/>
                    <a:pt x="7816" y="-195"/>
                    <a:pt x="4323" y="11"/>
                  </a:cubicBezTo>
                  <a:cubicBezTo>
                    <a:pt x="2923" y="94"/>
                    <a:pt x="1493" y="601"/>
                    <a:pt x="50" y="1477"/>
                  </a:cubicBezTo>
                  <a:lnTo>
                    <a:pt x="0" y="21335"/>
                  </a:lnTo>
                  <a:close/>
                </a:path>
              </a:pathLst>
            </a:custGeom>
            <a:solidFill>
              <a:srgbClr val="FFFFFF">
                <a:alpha val="55075"/>
              </a:srgbClr>
            </a:solidFill>
            <a:ln w="12700">
              <a:miter lim="400000"/>
            </a:ln>
          </p:spPr>
          <p:txBody>
            <a:bodyPr lIns="67733" tIns="67733" rIns="67733" bIns="67733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21" name="Shape"/>
            <p:cNvSpPr/>
            <p:nvPr/>
          </p:nvSpPr>
          <p:spPr>
            <a:xfrm>
              <a:off x="284408" y="6013696"/>
              <a:ext cx="13939483" cy="5276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5" extrusionOk="0">
                  <a:moveTo>
                    <a:pt x="0" y="21335"/>
                  </a:moveTo>
                  <a:lnTo>
                    <a:pt x="21600" y="21405"/>
                  </a:lnTo>
                  <a:lnTo>
                    <a:pt x="21518" y="13997"/>
                  </a:lnTo>
                  <a:cubicBezTo>
                    <a:pt x="19725" y="14638"/>
                    <a:pt x="17872" y="13927"/>
                    <a:pt x="16435" y="11927"/>
                  </a:cubicBezTo>
                  <a:cubicBezTo>
                    <a:pt x="15703" y="10908"/>
                    <a:pt x="14990" y="9427"/>
                    <a:pt x="14267" y="8190"/>
                  </a:cubicBezTo>
                  <a:cubicBezTo>
                    <a:pt x="10921" y="2468"/>
                    <a:pt x="7816" y="-195"/>
                    <a:pt x="4323" y="11"/>
                  </a:cubicBezTo>
                  <a:cubicBezTo>
                    <a:pt x="2923" y="94"/>
                    <a:pt x="1493" y="601"/>
                    <a:pt x="50" y="1477"/>
                  </a:cubicBezTo>
                  <a:lnTo>
                    <a:pt x="0" y="21335"/>
                  </a:lnTo>
                  <a:close/>
                </a:path>
              </a:pathLst>
            </a:custGeom>
            <a:solidFill>
              <a:srgbClr val="FFFFFF">
                <a:alpha val="66233"/>
              </a:srgbClr>
            </a:solidFill>
            <a:ln w="12700">
              <a:miter lim="400000"/>
            </a:ln>
          </p:spPr>
          <p:txBody>
            <a:bodyPr lIns="67733" tIns="67733" rIns="67733" bIns="67733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600" dirty="0">
                <a:solidFill>
                  <a:srgbClr val="00B050"/>
                </a:solidFill>
              </a:endParaRPr>
            </a:p>
          </p:txBody>
        </p:sp>
        <p:sp>
          <p:nvSpPr>
            <p:cNvPr id="22" name="TÍTULO DO CAPÍTULO"/>
            <p:cNvSpPr txBox="1"/>
            <p:nvPr/>
          </p:nvSpPr>
          <p:spPr>
            <a:xfrm>
              <a:off x="632712" y="7039190"/>
              <a:ext cx="8401828" cy="16609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anchor="ctr">
              <a:spAutoFit/>
            </a:bodyPr>
            <a:lstStyle>
              <a:lvl1pPr algn="l">
                <a:defRPr sz="5000" b="0">
                  <a:solidFill>
                    <a:srgbClr val="90C644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pt-BR" sz="5400" b="1" dirty="0">
                  <a:solidFill>
                    <a:srgbClr val="33853D"/>
                  </a:solidFill>
                  <a:latin typeface="+mn-lt"/>
                  <a:cs typeface="Nirmala UI Semilight" panose="020B0402040204020203" pitchFamily="34" charset="0"/>
                </a:rPr>
                <a:t>Polos de Irrigação - MDR</a:t>
              </a:r>
            </a:p>
          </p:txBody>
        </p:sp>
      </p:grpSp>
      <p:pic>
        <p:nvPicPr>
          <p:cNvPr id="3" name="Imagem 1">
            <a:extLst>
              <a:ext uri="{FF2B5EF4-FFF2-40B4-BE49-F238E27FC236}">
                <a16:creationId xmlns:a16="http://schemas.microsoft.com/office/drawing/2014/main" id="{DC58467E-5CDC-4058-A926-909F23CF8F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248" y="268245"/>
            <a:ext cx="1101747" cy="58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0"/>
          <a:stretch/>
        </p:blipFill>
        <p:spPr>
          <a:xfrm>
            <a:off x="3011317" y="135960"/>
            <a:ext cx="3362708" cy="164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1"/>
          <a:stretch/>
        </p:blipFill>
        <p:spPr>
          <a:xfrm>
            <a:off x="938858" y="2192473"/>
            <a:ext cx="3433353" cy="153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7" y="135960"/>
            <a:ext cx="2798323" cy="1853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9" r="30713" b="9101"/>
          <a:stretch/>
        </p:blipFill>
        <p:spPr>
          <a:xfrm>
            <a:off x="10632904" y="640884"/>
            <a:ext cx="1559096" cy="72094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9"/>
          <a:srcRect l="46497" t="3990"/>
          <a:stretch/>
        </p:blipFill>
        <p:spPr>
          <a:xfrm>
            <a:off x="10621108" y="1223070"/>
            <a:ext cx="1513683" cy="6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/>
          <p:cNvSpPr txBox="1"/>
          <p:nvPr/>
        </p:nvSpPr>
        <p:spPr>
          <a:xfrm>
            <a:off x="1762125" y="27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2006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219199" y="52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2017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sp>
        <p:nvSpPr>
          <p:cNvPr id="8" name="Título 6"/>
          <p:cNvSpPr txBox="1">
            <a:spLocks/>
          </p:cNvSpPr>
          <p:nvPr/>
        </p:nvSpPr>
        <p:spPr>
          <a:xfrm>
            <a:off x="61374" y="45030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bg1"/>
                </a:solidFill>
                <a:latin typeface="+mn-lt"/>
              </a:rPr>
              <a:t>POLOS DE AGRICULTURA IRRIGADA</a:t>
            </a:r>
            <a:endParaRPr lang="pt-BR" sz="2400" b="1" i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A5E9691-FDB8-4B9D-88BA-A7FDE540D3CE}"/>
              </a:ext>
            </a:extLst>
          </p:cNvPr>
          <p:cNvCxnSpPr>
            <a:cxnSpLocks/>
          </p:cNvCxnSpPr>
          <p:nvPr/>
        </p:nvCxnSpPr>
        <p:spPr>
          <a:xfrm flipV="1">
            <a:off x="2701130" y="3440280"/>
            <a:ext cx="54220" cy="12158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AutoShape 4" descr="Three-dimensional Map Of Brazil. 3d Stock Illustration - Illustration of  shadow, digitally: 174814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6" descr="Ficheiro:Brazil states.svg – Wikipédia, a enciclopédia liv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54138" t="79719" r="4639"/>
          <a:stretch/>
        </p:blipFill>
        <p:spPr>
          <a:xfrm>
            <a:off x="5443492" y="4491845"/>
            <a:ext cx="2447778" cy="1548012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7739540" y="2482805"/>
            <a:ext cx="227896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6,4 (</a:t>
            </a:r>
            <a:r>
              <a:rPr lang="pt-BR" sz="2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Mha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AAI TOTAL</a:t>
            </a:r>
          </a:p>
        </p:txBody>
      </p:sp>
      <p:sp>
        <p:nvSpPr>
          <p:cNvPr id="29" name="Elipse 28"/>
          <p:cNvSpPr/>
          <p:nvPr/>
        </p:nvSpPr>
        <p:spPr>
          <a:xfrm>
            <a:off x="7254001" y="2128777"/>
            <a:ext cx="3193366" cy="1814733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617723" y="3190745"/>
            <a:ext cx="39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COLOCAR O MAPA DE POLOS AQUI =)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4E1A7CF-DD64-4147-B6A5-9FA9C5133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31"/>
          <a:stretch/>
        </p:blipFill>
        <p:spPr>
          <a:xfrm>
            <a:off x="612775" y="1011258"/>
            <a:ext cx="4911846" cy="580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/>
          <p:cNvSpPr txBox="1"/>
          <p:nvPr/>
        </p:nvSpPr>
        <p:spPr>
          <a:xfrm>
            <a:off x="1762125" y="27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2006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219199" y="52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2017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sp>
        <p:nvSpPr>
          <p:cNvPr id="8" name="Título 6"/>
          <p:cNvSpPr txBox="1">
            <a:spLocks/>
          </p:cNvSpPr>
          <p:nvPr/>
        </p:nvSpPr>
        <p:spPr>
          <a:xfrm>
            <a:off x="61374" y="45030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bg1"/>
                </a:solidFill>
                <a:latin typeface="+mn-lt"/>
              </a:rPr>
              <a:t>POLO BACIA DO RIO SANTA MARIA</a:t>
            </a:r>
            <a:endParaRPr lang="pt-BR" sz="2400" b="1" i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A5E9691-FDB8-4B9D-88BA-A7FDE540D3CE}"/>
              </a:ext>
            </a:extLst>
          </p:cNvPr>
          <p:cNvCxnSpPr>
            <a:cxnSpLocks/>
          </p:cNvCxnSpPr>
          <p:nvPr/>
        </p:nvCxnSpPr>
        <p:spPr>
          <a:xfrm flipV="1">
            <a:off x="2701130" y="3440280"/>
            <a:ext cx="54220" cy="12158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AutoShape 4" descr="Three-dimensional Map Of Brazil. 3d Stock Illustration - Illustration of  shadow, digitally: 174814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6" descr="Ficheiro:Brazil states.svg – Wikipédia, a enciclopédia liv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736329" y="1892275"/>
            <a:ext cx="485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 adicional irrigável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/>
          <a:srcRect t="83601" r="2871"/>
          <a:stretch/>
        </p:blipFill>
        <p:spPr>
          <a:xfrm>
            <a:off x="5658878" y="5328892"/>
            <a:ext cx="6533122" cy="13658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4128" b="16469"/>
          <a:stretch/>
        </p:blipFill>
        <p:spPr>
          <a:xfrm>
            <a:off x="-69020" y="859975"/>
            <a:ext cx="6100689" cy="599802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051490" y="3424093"/>
            <a:ext cx="2469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100,3 (mil ha) 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AAI TOTAL</a:t>
            </a:r>
          </a:p>
        </p:txBody>
      </p:sp>
      <p:sp>
        <p:nvSpPr>
          <p:cNvPr id="10" name="Elipse 9"/>
          <p:cNvSpPr/>
          <p:nvPr/>
        </p:nvSpPr>
        <p:spPr>
          <a:xfrm>
            <a:off x="7565951" y="3016934"/>
            <a:ext cx="3193366" cy="18147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57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/>
          <p:cNvSpPr txBox="1"/>
          <p:nvPr/>
        </p:nvSpPr>
        <p:spPr>
          <a:xfrm>
            <a:off x="1762125" y="27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2006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219199" y="52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2017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A5E9691-FDB8-4B9D-88BA-A7FDE540D3CE}"/>
              </a:ext>
            </a:extLst>
          </p:cNvPr>
          <p:cNvCxnSpPr>
            <a:cxnSpLocks/>
          </p:cNvCxnSpPr>
          <p:nvPr/>
        </p:nvCxnSpPr>
        <p:spPr>
          <a:xfrm flipV="1">
            <a:off x="2701130" y="3440280"/>
            <a:ext cx="54220" cy="12158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AutoShape 4" descr="Three-dimensional Map Of Brazil. 3d Stock Illustration - Illustration of  shadow, digitally: 174814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6" descr="Ficheiro:Brazil states.svg – Wikipédia, a enciclopédia liv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736329" y="1892275"/>
            <a:ext cx="485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 adicional irrigável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32819" y="3416705"/>
            <a:ext cx="2469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93,1 (mil ha)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AAI TOTAL</a:t>
            </a:r>
          </a:p>
        </p:txBody>
      </p:sp>
      <p:sp>
        <p:nvSpPr>
          <p:cNvPr id="10" name="Elipse 9"/>
          <p:cNvSpPr/>
          <p:nvPr/>
        </p:nvSpPr>
        <p:spPr>
          <a:xfrm>
            <a:off x="7565951" y="3016934"/>
            <a:ext cx="3193366" cy="18147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6"/>
          <p:cNvSpPr txBox="1">
            <a:spLocks/>
          </p:cNvSpPr>
          <p:nvPr/>
        </p:nvSpPr>
        <p:spPr>
          <a:xfrm>
            <a:off x="61374" y="45030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bg1"/>
                </a:solidFill>
                <a:latin typeface="+mn-lt"/>
              </a:rPr>
              <a:t>POLO NOROESTE DO RIO GRANDE DO SUL</a:t>
            </a:r>
            <a:endParaRPr lang="pt-BR" sz="24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4171" b="16426"/>
          <a:stretch/>
        </p:blipFill>
        <p:spPr>
          <a:xfrm>
            <a:off x="103191" y="958824"/>
            <a:ext cx="5938019" cy="583809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4635" t="83149" r="3829"/>
          <a:stretch/>
        </p:blipFill>
        <p:spPr>
          <a:xfrm>
            <a:off x="6044419" y="5309995"/>
            <a:ext cx="6147581" cy="140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/>
          <p:cNvSpPr txBox="1"/>
          <p:nvPr/>
        </p:nvSpPr>
        <p:spPr>
          <a:xfrm>
            <a:off x="1762125" y="27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2006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219199" y="52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2017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A5E9691-FDB8-4B9D-88BA-A7FDE540D3CE}"/>
              </a:ext>
            </a:extLst>
          </p:cNvPr>
          <p:cNvCxnSpPr>
            <a:cxnSpLocks/>
          </p:cNvCxnSpPr>
          <p:nvPr/>
        </p:nvCxnSpPr>
        <p:spPr>
          <a:xfrm flipV="1">
            <a:off x="2701130" y="3440280"/>
            <a:ext cx="54220" cy="12158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AutoShape 4" descr="Three-dimensional Map Of Brazil. 3d Stock Illustration - Illustration of  shadow, digitally: 174814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6" descr="Ficheiro:Brazil states.svg – Wikipédia, a enciclopédia liv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736329" y="1892275"/>
            <a:ext cx="485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 adicional irrigável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28048" y="3405992"/>
            <a:ext cx="2469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254,3 (mil ha) 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AAI TOTAL</a:t>
            </a:r>
          </a:p>
        </p:txBody>
      </p:sp>
      <p:sp>
        <p:nvSpPr>
          <p:cNvPr id="10" name="Elipse 9"/>
          <p:cNvSpPr/>
          <p:nvPr/>
        </p:nvSpPr>
        <p:spPr>
          <a:xfrm>
            <a:off x="7565951" y="3016934"/>
            <a:ext cx="3193366" cy="18147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6"/>
          <p:cNvSpPr txBox="1">
            <a:spLocks/>
          </p:cNvSpPr>
          <p:nvPr/>
        </p:nvSpPr>
        <p:spPr>
          <a:xfrm>
            <a:off x="61374" y="45030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bg1"/>
                </a:solidFill>
                <a:latin typeface="+mn-lt"/>
              </a:rPr>
              <a:t>POLO SUDOESTE PAULISTA</a:t>
            </a:r>
            <a:endParaRPr lang="pt-BR" sz="24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4426" b="15597"/>
          <a:stretch/>
        </p:blipFill>
        <p:spPr>
          <a:xfrm>
            <a:off x="-28488" y="1044270"/>
            <a:ext cx="5938019" cy="588029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4245" t="83149" r="2886"/>
          <a:stretch/>
        </p:blipFill>
        <p:spPr>
          <a:xfrm>
            <a:off x="6041051" y="5476036"/>
            <a:ext cx="6150949" cy="13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2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/>
          <p:cNvSpPr txBox="1"/>
          <p:nvPr/>
        </p:nvSpPr>
        <p:spPr>
          <a:xfrm>
            <a:off x="1762125" y="27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2006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219199" y="52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2017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A5E9691-FDB8-4B9D-88BA-A7FDE540D3CE}"/>
              </a:ext>
            </a:extLst>
          </p:cNvPr>
          <p:cNvCxnSpPr>
            <a:cxnSpLocks/>
          </p:cNvCxnSpPr>
          <p:nvPr/>
        </p:nvCxnSpPr>
        <p:spPr>
          <a:xfrm flipV="1">
            <a:off x="2701130" y="3440280"/>
            <a:ext cx="54220" cy="12158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AutoShape 4" descr="Three-dimensional Map Of Brazil. 3d Stock Illustration - Illustration of  shadow, digitally: 174814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6" descr="Ficheiro:Brazil states.svg – Wikipédia, a enciclopédia liv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736329" y="1892275"/>
            <a:ext cx="485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 adicional irrigável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34178" y="3416356"/>
            <a:ext cx="2586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525,2 (mil ha) 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AAI TOTAL</a:t>
            </a:r>
          </a:p>
        </p:txBody>
      </p:sp>
      <p:sp>
        <p:nvSpPr>
          <p:cNvPr id="10" name="Elipse 9"/>
          <p:cNvSpPr/>
          <p:nvPr/>
        </p:nvSpPr>
        <p:spPr>
          <a:xfrm>
            <a:off x="7565951" y="3016934"/>
            <a:ext cx="3193366" cy="18147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6"/>
          <p:cNvSpPr txBox="1">
            <a:spLocks/>
          </p:cNvSpPr>
          <p:nvPr/>
        </p:nvSpPr>
        <p:spPr>
          <a:xfrm>
            <a:off x="61374" y="45030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bg1"/>
                </a:solidFill>
                <a:latin typeface="+mn-lt"/>
              </a:rPr>
              <a:t>POLO NOROESTE DE MINAS GERAIS</a:t>
            </a:r>
            <a:endParaRPr lang="pt-BR" sz="24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4579" b="16592"/>
          <a:stretch/>
        </p:blipFill>
        <p:spPr>
          <a:xfrm>
            <a:off x="12315" y="1017640"/>
            <a:ext cx="5938019" cy="57958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4507" t="83723" r="4284"/>
          <a:stretch/>
        </p:blipFill>
        <p:spPr>
          <a:xfrm>
            <a:off x="6011375" y="5486400"/>
            <a:ext cx="6005986" cy="132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/>
          <p:cNvSpPr txBox="1"/>
          <p:nvPr/>
        </p:nvSpPr>
        <p:spPr>
          <a:xfrm>
            <a:off x="1762125" y="27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2006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219199" y="52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2017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A5E9691-FDB8-4B9D-88BA-A7FDE540D3CE}"/>
              </a:ext>
            </a:extLst>
          </p:cNvPr>
          <p:cNvCxnSpPr>
            <a:cxnSpLocks/>
          </p:cNvCxnSpPr>
          <p:nvPr/>
        </p:nvCxnSpPr>
        <p:spPr>
          <a:xfrm flipV="1">
            <a:off x="2701130" y="3440280"/>
            <a:ext cx="54220" cy="12158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AutoShape 4" descr="Three-dimensional Map Of Brazil. 3d Stock Illustration - Illustration of  shadow, digitally: 174814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6" descr="Ficheiro:Brazil states.svg – Wikipédia, a enciclopédia liv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736329" y="1892275"/>
            <a:ext cx="485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 adicional irrigável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94050" y="3363973"/>
            <a:ext cx="2469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447,8 (mil ha) 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AAI TOTAL</a:t>
            </a:r>
          </a:p>
        </p:txBody>
      </p:sp>
      <p:sp>
        <p:nvSpPr>
          <p:cNvPr id="10" name="Elipse 9"/>
          <p:cNvSpPr/>
          <p:nvPr/>
        </p:nvSpPr>
        <p:spPr>
          <a:xfrm>
            <a:off x="7565951" y="3016934"/>
            <a:ext cx="3193366" cy="18147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6"/>
          <p:cNvSpPr txBox="1">
            <a:spLocks/>
          </p:cNvSpPr>
          <p:nvPr/>
        </p:nvSpPr>
        <p:spPr>
          <a:xfrm>
            <a:off x="61374" y="45030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bg1"/>
                </a:solidFill>
                <a:latin typeface="+mn-lt"/>
              </a:rPr>
              <a:t>POLO PLANALTO CENTRAL DE GOIÁS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4508" b="16854"/>
          <a:stretch/>
        </p:blipFill>
        <p:spPr>
          <a:xfrm>
            <a:off x="61374" y="999362"/>
            <a:ext cx="5938019" cy="578182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5856" t="82957" r="3408"/>
          <a:stretch/>
        </p:blipFill>
        <p:spPr>
          <a:xfrm>
            <a:off x="6355582" y="5389032"/>
            <a:ext cx="5746108" cy="133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5C66D69-0863-4509-BDCE-90C8FC44B886}"/>
              </a:ext>
            </a:extLst>
          </p:cNvPr>
          <p:cNvSpPr/>
          <p:nvPr/>
        </p:nvSpPr>
        <p:spPr>
          <a:xfrm>
            <a:off x="942975" y="1838326"/>
            <a:ext cx="10277475" cy="3505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DO CAPÍTULO">
            <a:extLst>
              <a:ext uri="{FF2B5EF4-FFF2-40B4-BE49-F238E27FC236}">
                <a16:creationId xmlns:a16="http://schemas.microsoft.com/office/drawing/2014/main" id="{D3F9639C-31CB-4F6F-B42A-598D61B14614}"/>
              </a:ext>
            </a:extLst>
          </p:cNvPr>
          <p:cNvSpPr txBox="1"/>
          <p:nvPr/>
        </p:nvSpPr>
        <p:spPr>
          <a:xfrm>
            <a:off x="1495425" y="2005110"/>
            <a:ext cx="9201150" cy="207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l">
              <a:defRPr sz="5000" b="0">
                <a:solidFill>
                  <a:srgbClr val="90C644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/>
            <a:r>
              <a:rPr lang="pt-BR" sz="4200" b="1" dirty="0">
                <a:solidFill>
                  <a:srgbClr val="33853D"/>
                </a:solidFill>
                <a:latin typeface="+mn-lt"/>
              </a:rPr>
              <a:t>“Plano de Ação Imediata da Agricultura Irrigada no Brasil para o período de 2020-2030” 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CEEA65D-8098-45CC-9D1D-A9BE29D7048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5"/>
          <a:stretch/>
        </p:blipFill>
        <p:spPr bwMode="auto">
          <a:xfrm>
            <a:off x="6609347" y="4247676"/>
            <a:ext cx="2549459" cy="847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BEAF83D-748C-43B9-8631-5A2BE0F5E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15" y="4221253"/>
            <a:ext cx="1790703" cy="947150"/>
          </a:xfrm>
          <a:prstGeom prst="rect">
            <a:avLst/>
          </a:prstGeom>
        </p:spPr>
      </p:pic>
      <p:pic>
        <p:nvPicPr>
          <p:cNvPr id="9" name="Picture 2" descr="ANA Logo – Agência Nacional de Águas Logo - PNG e Vetor - Download ...">
            <a:extLst>
              <a:ext uri="{FF2B5EF4-FFF2-40B4-BE49-F238E27FC236}">
                <a16:creationId xmlns:a16="http://schemas.microsoft.com/office/drawing/2014/main" id="{C6AC7226-C121-4BBA-9158-28629F882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477" y="4427221"/>
            <a:ext cx="1722302" cy="48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marcas — Companhia de Desenvolvimento dos Vales do São ...">
            <a:extLst>
              <a:ext uri="{FF2B5EF4-FFF2-40B4-BE49-F238E27FC236}">
                <a16:creationId xmlns:a16="http://schemas.microsoft.com/office/drawing/2014/main" id="{2C6ABC45-BAB7-40F5-82BF-DA9FA611E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36148" r="8196" b="12697"/>
          <a:stretch/>
        </p:blipFill>
        <p:spPr bwMode="auto">
          <a:xfrm>
            <a:off x="4390134" y="4168723"/>
            <a:ext cx="1790702" cy="100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404" y="4308830"/>
            <a:ext cx="914400" cy="77199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6053" y="5431354"/>
            <a:ext cx="1645920" cy="92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7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/>
          <p:cNvSpPr txBox="1"/>
          <p:nvPr/>
        </p:nvSpPr>
        <p:spPr>
          <a:xfrm>
            <a:off x="1762125" y="27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2006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219199" y="52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2017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A5E9691-FDB8-4B9D-88BA-A7FDE540D3CE}"/>
              </a:ext>
            </a:extLst>
          </p:cNvPr>
          <p:cNvCxnSpPr>
            <a:cxnSpLocks/>
          </p:cNvCxnSpPr>
          <p:nvPr/>
        </p:nvCxnSpPr>
        <p:spPr>
          <a:xfrm flipV="1">
            <a:off x="2701130" y="3440280"/>
            <a:ext cx="54220" cy="12158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AutoShape 4" descr="Three-dimensional Map Of Brazil. 3d Stock Illustration - Illustration of  shadow, digitally: 174814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6" descr="Ficheiro:Brazil states.svg – Wikipédia, a enciclopédia liv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736329" y="1892275"/>
            <a:ext cx="485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 adicional irrigável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051489" y="3370962"/>
            <a:ext cx="2469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116,6 (mil ha) 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AAI TOTAL</a:t>
            </a:r>
          </a:p>
        </p:txBody>
      </p:sp>
      <p:sp>
        <p:nvSpPr>
          <p:cNvPr id="10" name="Elipse 9"/>
          <p:cNvSpPr/>
          <p:nvPr/>
        </p:nvSpPr>
        <p:spPr>
          <a:xfrm>
            <a:off x="7565951" y="3016934"/>
            <a:ext cx="3193366" cy="18147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4707" b="16845"/>
          <a:stretch/>
        </p:blipFill>
        <p:spPr>
          <a:xfrm>
            <a:off x="329219" y="999362"/>
            <a:ext cx="5938019" cy="576775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4213" t="82943" r="3392"/>
          <a:stretch/>
        </p:blipFill>
        <p:spPr>
          <a:xfrm>
            <a:off x="6447773" y="5513004"/>
            <a:ext cx="5486400" cy="1254112"/>
          </a:xfrm>
          <a:prstGeom prst="rect">
            <a:avLst/>
          </a:prstGeom>
        </p:spPr>
      </p:pic>
      <p:sp>
        <p:nvSpPr>
          <p:cNvPr id="21" name="Título 6"/>
          <p:cNvSpPr txBox="1">
            <a:spLocks/>
          </p:cNvSpPr>
          <p:nvPr/>
        </p:nvSpPr>
        <p:spPr>
          <a:xfrm>
            <a:off x="61374" y="45030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bg1"/>
                </a:solidFill>
                <a:latin typeface="+mn-lt"/>
              </a:rPr>
              <a:t>POLO REGIÃO DO VALE DO ARAGUAIA</a:t>
            </a:r>
          </a:p>
        </p:txBody>
      </p:sp>
    </p:spTree>
    <p:extLst>
      <p:ext uri="{BB962C8B-B14F-4D97-AF65-F5344CB8AC3E}">
        <p14:creationId xmlns:p14="http://schemas.microsoft.com/office/powerpoint/2010/main" val="402892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/>
          <p:cNvSpPr txBox="1"/>
          <p:nvPr/>
        </p:nvSpPr>
        <p:spPr>
          <a:xfrm>
            <a:off x="1762125" y="27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2006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219199" y="52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2017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A5E9691-FDB8-4B9D-88BA-A7FDE540D3CE}"/>
              </a:ext>
            </a:extLst>
          </p:cNvPr>
          <p:cNvCxnSpPr>
            <a:cxnSpLocks/>
          </p:cNvCxnSpPr>
          <p:nvPr/>
        </p:nvCxnSpPr>
        <p:spPr>
          <a:xfrm flipV="1">
            <a:off x="2701130" y="3440280"/>
            <a:ext cx="54220" cy="12158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AutoShape 4" descr="Three-dimensional Map Of Brazil. 3d Stock Illustration - Illustration of  shadow, digitally: 174814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6" descr="Ficheiro:Brazil states.svg – Wikipédia, a enciclopédia liv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736329" y="1892275"/>
            <a:ext cx="485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 adicional irrigável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051490" y="3370962"/>
            <a:ext cx="2278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4,4 (</a:t>
            </a:r>
            <a:r>
              <a:rPr lang="pt-BR" sz="2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Mha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AAI TOTAL</a:t>
            </a:r>
          </a:p>
        </p:txBody>
      </p:sp>
      <p:sp>
        <p:nvSpPr>
          <p:cNvPr id="10" name="Elipse 9"/>
          <p:cNvSpPr/>
          <p:nvPr/>
        </p:nvSpPr>
        <p:spPr>
          <a:xfrm>
            <a:off x="7565951" y="3016934"/>
            <a:ext cx="3193366" cy="18147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6"/>
          <p:cNvSpPr txBox="1">
            <a:spLocks/>
          </p:cNvSpPr>
          <p:nvPr/>
        </p:nvSpPr>
        <p:spPr>
          <a:xfrm>
            <a:off x="61374" y="45030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bg1"/>
                </a:solidFill>
                <a:latin typeface="+mn-lt"/>
              </a:rPr>
              <a:t>POLO MATO GROSSO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4494" b="16676"/>
          <a:stretch/>
        </p:blipFill>
        <p:spPr>
          <a:xfrm>
            <a:off x="61374" y="1027694"/>
            <a:ext cx="5938019" cy="579589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5619" t="82941" r="4119"/>
          <a:stretch/>
        </p:blipFill>
        <p:spPr>
          <a:xfrm>
            <a:off x="6533182" y="5517088"/>
            <a:ext cx="5359791" cy="125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/>
          <p:cNvSpPr txBox="1"/>
          <p:nvPr/>
        </p:nvSpPr>
        <p:spPr>
          <a:xfrm>
            <a:off x="1762125" y="27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2006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219199" y="52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2017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-474136" y="-218006"/>
            <a:ext cx="12767736" cy="1208607"/>
            <a:chOff x="0" y="204350"/>
            <a:chExt cx="15569883" cy="2756010"/>
          </a:xfrm>
        </p:grpSpPr>
        <p:sp>
          <p:nvSpPr>
            <p:cNvPr id="20" name="Shape"/>
            <p:cNvSpPr/>
            <p:nvPr/>
          </p:nvSpPr>
          <p:spPr>
            <a:xfrm>
              <a:off x="543455" y="494610"/>
              <a:ext cx="15026428" cy="246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58" y="74"/>
                  </a:moveTo>
                  <a:lnTo>
                    <a:pt x="21600" y="0"/>
                  </a:lnTo>
                  <a:lnTo>
                    <a:pt x="21556" y="3673"/>
                  </a:lnTo>
                  <a:cubicBezTo>
                    <a:pt x="20439" y="2923"/>
                    <a:pt x="19305" y="3393"/>
                    <a:pt x="18223" y="5056"/>
                  </a:cubicBezTo>
                  <a:cubicBezTo>
                    <a:pt x="17653" y="5932"/>
                    <a:pt x="17103" y="7132"/>
                    <a:pt x="16550" y="8274"/>
                  </a:cubicBezTo>
                  <a:cubicBezTo>
                    <a:pt x="12941" y="15720"/>
                    <a:pt x="9186" y="20808"/>
                    <a:pt x="5364" y="21348"/>
                  </a:cubicBezTo>
                  <a:cubicBezTo>
                    <a:pt x="3576" y="21600"/>
                    <a:pt x="1779" y="20849"/>
                    <a:pt x="0" y="19072"/>
                  </a:cubicBezTo>
                  <a:lnTo>
                    <a:pt x="258" y="74"/>
                  </a:lnTo>
                  <a:close/>
                </a:path>
              </a:pathLst>
            </a:custGeom>
            <a:solidFill>
              <a:srgbClr val="18B83E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  <p:sp>
          <p:nvSpPr>
            <p:cNvPr id="22" name="Shape"/>
            <p:cNvSpPr/>
            <p:nvPr/>
          </p:nvSpPr>
          <p:spPr>
            <a:xfrm>
              <a:off x="0" y="204350"/>
              <a:ext cx="13407835" cy="26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3" extrusionOk="0">
                  <a:moveTo>
                    <a:pt x="180" y="67"/>
                  </a:moveTo>
                  <a:lnTo>
                    <a:pt x="21600" y="0"/>
                  </a:lnTo>
                  <a:lnTo>
                    <a:pt x="21555" y="3319"/>
                  </a:lnTo>
                  <a:cubicBezTo>
                    <a:pt x="20397" y="1827"/>
                    <a:pt x="19175" y="1945"/>
                    <a:pt x="18029" y="3655"/>
                  </a:cubicBezTo>
                  <a:cubicBezTo>
                    <a:pt x="16706" y="5631"/>
                    <a:pt x="15563" y="9615"/>
                    <a:pt x="14328" y="12640"/>
                  </a:cubicBezTo>
                  <a:cubicBezTo>
                    <a:pt x="11280" y="20102"/>
                    <a:pt x="7832" y="21600"/>
                    <a:pt x="4466" y="20462"/>
                  </a:cubicBezTo>
                  <a:cubicBezTo>
                    <a:pt x="2970" y="19956"/>
                    <a:pt x="1478" y="18934"/>
                    <a:pt x="0" y="17391"/>
                  </a:cubicBezTo>
                  <a:lnTo>
                    <a:pt x="180" y="67"/>
                  </a:lnTo>
                  <a:close/>
                </a:path>
              </a:pathLst>
            </a:custGeom>
            <a:solidFill>
              <a:srgbClr val="3281C8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667"/>
            </a:p>
          </p:txBody>
        </p:sp>
      </p:grp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A5E9691-FDB8-4B9D-88BA-A7FDE540D3CE}"/>
              </a:ext>
            </a:extLst>
          </p:cNvPr>
          <p:cNvCxnSpPr>
            <a:cxnSpLocks/>
          </p:cNvCxnSpPr>
          <p:nvPr/>
        </p:nvCxnSpPr>
        <p:spPr>
          <a:xfrm flipV="1">
            <a:off x="2701130" y="3440280"/>
            <a:ext cx="54220" cy="12158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AutoShape 4" descr="Three-dimensional Map Of Brazil. 3d Stock Illustration - Illustration of  shadow, digitally: 174814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6" descr="Ficheiro:Brazil states.svg – Wikipédia, a enciclopédia liv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736329" y="1892275"/>
            <a:ext cx="485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 adicional irrigável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28048" y="3418603"/>
            <a:ext cx="2469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576,5 (mil ha) 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AAI TOTAL</a:t>
            </a:r>
          </a:p>
        </p:txBody>
      </p:sp>
      <p:sp>
        <p:nvSpPr>
          <p:cNvPr id="10" name="Elipse 9"/>
          <p:cNvSpPr/>
          <p:nvPr/>
        </p:nvSpPr>
        <p:spPr>
          <a:xfrm>
            <a:off x="7565951" y="3016934"/>
            <a:ext cx="3193366" cy="18147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4355" b="16623"/>
          <a:stretch/>
        </p:blipFill>
        <p:spPr>
          <a:xfrm>
            <a:off x="61374" y="990601"/>
            <a:ext cx="5938019" cy="58099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3724" t="83149" r="4593"/>
          <a:stretch/>
        </p:blipFill>
        <p:spPr>
          <a:xfrm>
            <a:off x="6597748" y="5458264"/>
            <a:ext cx="5444198" cy="1238978"/>
          </a:xfrm>
          <a:prstGeom prst="rect">
            <a:avLst/>
          </a:prstGeom>
        </p:spPr>
      </p:pic>
      <p:sp>
        <p:nvSpPr>
          <p:cNvPr id="21" name="Título 6"/>
          <p:cNvSpPr txBox="1">
            <a:spLocks/>
          </p:cNvSpPr>
          <p:nvPr/>
        </p:nvSpPr>
        <p:spPr>
          <a:xfrm>
            <a:off x="61374" y="45030"/>
            <a:ext cx="7990116" cy="64767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bg1"/>
                </a:solidFill>
                <a:latin typeface="+mn-lt"/>
              </a:rPr>
              <a:t>POLO REGIÃO DO OESTE BAIANO</a:t>
            </a:r>
          </a:p>
        </p:txBody>
      </p:sp>
    </p:spTree>
    <p:extLst>
      <p:ext uri="{BB962C8B-B14F-4D97-AF65-F5344CB8AC3E}">
        <p14:creationId xmlns:p14="http://schemas.microsoft.com/office/powerpoint/2010/main" val="194859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47625"/>
            <a:ext cx="12153900" cy="67627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4206881"/>
            <a:ext cx="914400" cy="7719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753" y="4351698"/>
            <a:ext cx="1097280" cy="61447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805447" y="4716289"/>
            <a:ext cx="22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chemeClr val="accent1"/>
                </a:solidFill>
              </a:rPr>
              <a:t>Durval Dourado Neto</a:t>
            </a:r>
          </a:p>
          <a:p>
            <a:pPr algn="r"/>
            <a:r>
              <a:rPr lang="pt-BR" b="1" dirty="0" smtClean="0">
                <a:solidFill>
                  <a:schemeClr val="accent1"/>
                </a:solidFill>
              </a:rPr>
              <a:t>Esalq/USP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E98F9-2BEF-48B9-BEE5-7E7B78FC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F2D279-1EDA-47FC-8CDC-785D808E9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01E17B-3CD3-4CC3-8B69-7535695E3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6ECBC-E851-4F62-9B0B-C099370D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4C87CA-F2D4-45A8-9066-0ACAE1E80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23DA6B-35D9-4DB9-B3BB-D1FE54959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1D5BD3A-5589-405F-B2FC-28E3672BE3A7}"/>
              </a:ext>
            </a:extLst>
          </p:cNvPr>
          <p:cNvSpPr txBox="1"/>
          <p:nvPr/>
        </p:nvSpPr>
        <p:spPr>
          <a:xfrm>
            <a:off x="200168" y="6408259"/>
            <a:ext cx="6632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Áreas de vegetação natural, de formação natural não florestal, áreas militares, UCs (terras indígenas, quilombolas e todas as unidades de conservação, exceto APA - Áreas de Proteção Ambiental e Reserva extrativista).</a:t>
            </a:r>
          </a:p>
        </p:txBody>
      </p:sp>
      <p:sp>
        <p:nvSpPr>
          <p:cNvPr id="6" name="Elipse 5">
            <a:hlinkClick r:id="rId3" action="ppaction://hlinkpres?slideindex=1&amp;slidetitle="/>
          </p:cNvPr>
          <p:cNvSpPr/>
          <p:nvPr/>
        </p:nvSpPr>
        <p:spPr>
          <a:xfrm>
            <a:off x="61215" y="36127"/>
            <a:ext cx="1943578" cy="808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Problema, situação atual e solução estratégica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789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C9CA4-0DB2-4B4F-A624-40A70C85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C60E93-C7DA-4696-82B7-3BDCFB146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2E6E6E6-AA4F-4DBF-81A8-CD63E9BB2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0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11E075-84C8-412B-BB5C-FB8EE0AA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0B4F2C-F282-4FEC-8265-D852C8AE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99E2F9-908C-4520-976C-602A0C7D1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B5C4E-CD2D-4354-B2DD-95CD40CED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4311D-E96F-49FB-A677-1A663B854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5A3CB1-E11B-4C14-B237-5D42B0C1C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0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8C310-FB62-4C6C-AD4C-ED88C59F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86F4E5-35F3-4796-B3E6-2ECB60AA6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FD461D-21AB-4FCE-AB32-CE530B971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460</Words>
  <Application>Microsoft Office PowerPoint</Application>
  <PresentationFormat>Widescreen</PresentationFormat>
  <Paragraphs>130</Paragraphs>
  <Slides>33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Arial Rounded MT Bold</vt:lpstr>
      <vt:lpstr>Calibri</vt:lpstr>
      <vt:lpstr>Calibri </vt:lpstr>
      <vt:lpstr>Calibri Light</vt:lpstr>
      <vt:lpstr>Futura</vt:lpstr>
      <vt:lpstr>Helvetica Neue Medium</vt:lpstr>
      <vt:lpstr>Nirmala UI Semilight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Marcela Araújo</dc:creator>
  <cp:lastModifiedBy>ProfDurval</cp:lastModifiedBy>
  <cp:revision>56</cp:revision>
  <dcterms:created xsi:type="dcterms:W3CDTF">2020-11-21T18:24:10Z</dcterms:created>
  <dcterms:modified xsi:type="dcterms:W3CDTF">2022-09-27T11:15:22Z</dcterms:modified>
</cp:coreProperties>
</file>