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application/octet-stream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</p:sldMasterIdLst>
  <p:notesMasterIdLst>
    <p:notesMasterId r:id="rId21"/>
  </p:notesMasterIdLst>
  <p:sldIdLst>
    <p:sldId id="290" r:id="rId6"/>
    <p:sldId id="303" r:id="rId7"/>
    <p:sldId id="260" r:id="rId8"/>
    <p:sldId id="311" r:id="rId9"/>
    <p:sldId id="312" r:id="rId10"/>
    <p:sldId id="313" r:id="rId11"/>
    <p:sldId id="323" r:id="rId12"/>
    <p:sldId id="322" r:id="rId13"/>
    <p:sldId id="324" r:id="rId14"/>
    <p:sldId id="321" r:id="rId15"/>
    <p:sldId id="325" r:id="rId16"/>
    <p:sldId id="326" r:id="rId17"/>
    <p:sldId id="330" r:id="rId18"/>
    <p:sldId id="327" r:id="rId19"/>
    <p:sldId id="32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FF"/>
    <a:srgbClr val="3C6EFF"/>
    <a:srgbClr val="1A42BE"/>
    <a:srgbClr val="0041D9"/>
    <a:srgbClr val="1E9296"/>
    <a:srgbClr val="F2F2F2"/>
    <a:srgbClr val="17375E"/>
    <a:srgbClr val="D9D9D9"/>
    <a:srgbClr val="BFBFB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viewProps" Target="view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42BE"/>
            </a:solidFill>
            <a:ln>
              <a:noFill/>
            </a:ln>
          </c:spPr>
          <c:dPt>
            <c:idx val="0"/>
            <c:bubble3D val="0"/>
            <c:spPr>
              <a:solidFill>
                <a:srgbClr val="3B4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B7-8844-AA09-6A81C5F923C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B7-8844-AA09-6A81C5F923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7-8844-AA09-6A81C5F9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42BE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B7-8844-AA09-6A81C5F923C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B7-8844-AA09-6A81C5F923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76.8</c:v>
                </c:pt>
                <c:pt idx="1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7-8844-AA09-6A81C5F9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C50-0BA5-4BB8-BFC7-2FE465722436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46A9-2428-4887-8273-062CF815E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7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DE18-5F62-41B4-A443-D061A51C6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0D5071-7510-40A9-8326-AA6DD80D2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BB5F1-BF6C-4112-9EB1-65E27F2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261E1-C7C3-486C-AF43-0272BA42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7DC76-B164-461B-9110-A2A53500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A25CE-BE68-43B5-8AA8-9710AC25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D28AFF-5FA8-4754-8B97-227D14378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C05490-C6B3-43F4-8A09-09C83251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3AFEE-534C-49F1-9756-591C40CD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505C4-4496-42AF-8ADB-4D817895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2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190CC9-1A71-4ECF-9874-B46B8E499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2BCAC8-6BFF-4C5B-BE1E-02AB1A750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D9433-5C17-4864-9BA3-07A56CD5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962AB-B142-4613-8BC8-6480ABD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28F507-E723-44B3-8CD2-81857F18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98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éudo"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6156A34-575D-CB4A-89FC-8CD1D05E418B}"/>
              </a:ext>
            </a:extLst>
          </p:cNvPr>
          <p:cNvSpPr/>
          <p:nvPr userDrawn="1"/>
        </p:nvSpPr>
        <p:spPr>
          <a:xfrm>
            <a:off x="2215552" y="1230175"/>
            <a:ext cx="8274773" cy="4604226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F2C3DBE0-B551-D34D-9A25-35AA8F6FDEB0}"/>
              </a:ext>
            </a:extLst>
          </p:cNvPr>
          <p:cNvSpPr/>
          <p:nvPr userDrawn="1"/>
        </p:nvSpPr>
        <p:spPr>
          <a:xfrm>
            <a:off x="8440174" y="5353745"/>
            <a:ext cx="4753031" cy="286830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495EAF14-D2A9-FF47-8C8B-548292CCD694}"/>
              </a:ext>
            </a:extLst>
          </p:cNvPr>
          <p:cNvSpPr/>
          <p:nvPr userDrawn="1"/>
        </p:nvSpPr>
        <p:spPr>
          <a:xfrm>
            <a:off x="1376052" y="5834401"/>
            <a:ext cx="4466131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7C844789-ADFB-154A-ACC0-FD139581278E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67E02A4-6DF1-0540-8EDE-83107E0242ED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A87E254F-5AB9-0849-BA43-4C41CE58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D8B5AD-6233-DF48-97EF-CB5D1265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24D55FF5-96D8-4C4C-A910-5F750B783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9913" y="3671780"/>
            <a:ext cx="6288400" cy="148814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8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R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2F654654-4C9F-1544-AF06-599A9C947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4783" y="5384747"/>
            <a:ext cx="5036312" cy="89568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R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B284DD15-AAE2-5447-AF87-0AD227621BC6}"/>
              </a:ext>
            </a:extLst>
          </p:cNvPr>
          <p:cNvSpPr/>
          <p:nvPr userDrawn="1"/>
        </p:nvSpPr>
        <p:spPr>
          <a:xfrm>
            <a:off x="-344557" y="1885253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354091E5-496F-0E42-9ACB-91DB853D181F}"/>
              </a:ext>
            </a:extLst>
          </p:cNvPr>
          <p:cNvSpPr/>
          <p:nvPr userDrawn="1"/>
        </p:nvSpPr>
        <p:spPr>
          <a:xfrm>
            <a:off x="9011478" y="1885253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37A9B697-A3CC-7040-A916-9AEBE11B1ECD}"/>
              </a:ext>
            </a:extLst>
          </p:cNvPr>
          <p:cNvSpPr/>
          <p:nvPr userDrawn="1"/>
        </p:nvSpPr>
        <p:spPr>
          <a:xfrm>
            <a:off x="10959548" y="785322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02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éudo"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2230E9E-5555-FE4E-AA1E-8F8F02CC45A5}"/>
              </a:ext>
            </a:extLst>
          </p:cNvPr>
          <p:cNvSpPr/>
          <p:nvPr userDrawn="1"/>
        </p:nvSpPr>
        <p:spPr>
          <a:xfrm>
            <a:off x="2137410" y="1117241"/>
            <a:ext cx="5474970" cy="2017479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A21724A-BCCD-4048-B7DA-333F4C216B59}"/>
              </a:ext>
            </a:extLst>
          </p:cNvPr>
          <p:cNvSpPr/>
          <p:nvPr userDrawn="1"/>
        </p:nvSpPr>
        <p:spPr>
          <a:xfrm>
            <a:off x="2729432" y="2374541"/>
            <a:ext cx="7111798" cy="3459860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5EF7D09-FC6F-7D45-9D21-6E0808953799}"/>
              </a:ext>
            </a:extLst>
          </p:cNvPr>
          <p:cNvSpPr/>
          <p:nvPr userDrawn="1"/>
        </p:nvSpPr>
        <p:spPr>
          <a:xfrm>
            <a:off x="8161303" y="5547571"/>
            <a:ext cx="4753031" cy="286830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72154E4-AAE2-B149-8B93-9A1711CE545D}"/>
              </a:ext>
            </a:extLst>
          </p:cNvPr>
          <p:cNvSpPr/>
          <p:nvPr userDrawn="1"/>
        </p:nvSpPr>
        <p:spPr>
          <a:xfrm>
            <a:off x="1376052" y="5834401"/>
            <a:ext cx="4466131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629" y="1230174"/>
            <a:ext cx="4362788" cy="176301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R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9482" y="3134720"/>
            <a:ext cx="3321784" cy="305887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R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4791B6E-EB14-194A-AC3A-146DE2B76A97}"/>
              </a:ext>
            </a:extLst>
          </p:cNvPr>
          <p:cNvSpPr/>
          <p:nvPr userDrawn="1"/>
        </p:nvSpPr>
        <p:spPr>
          <a:xfrm>
            <a:off x="-344557" y="1885253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521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éudo"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2230E9E-5555-FE4E-AA1E-8F8F02CC45A5}"/>
              </a:ext>
            </a:extLst>
          </p:cNvPr>
          <p:cNvSpPr/>
          <p:nvPr userDrawn="1"/>
        </p:nvSpPr>
        <p:spPr>
          <a:xfrm>
            <a:off x="3777343" y="0"/>
            <a:ext cx="8414657" cy="6858000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5EF7D09-FC6F-7D45-9D21-6E0808953799}"/>
              </a:ext>
            </a:extLst>
          </p:cNvPr>
          <p:cNvSpPr/>
          <p:nvPr userDrawn="1"/>
        </p:nvSpPr>
        <p:spPr>
          <a:xfrm>
            <a:off x="10641613" y="1109969"/>
            <a:ext cx="1756137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6A0BBFC6-9377-114A-85F9-AB3CFE8B79A3}"/>
              </a:ext>
            </a:extLst>
          </p:cNvPr>
          <p:cNvSpPr/>
          <p:nvPr userDrawn="1"/>
        </p:nvSpPr>
        <p:spPr>
          <a:xfrm>
            <a:off x="2729432" y="5130066"/>
            <a:ext cx="2545706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3EACC982-1821-C94E-80D4-C1945E190163}"/>
              </a:ext>
            </a:extLst>
          </p:cNvPr>
          <p:cNvSpPr/>
          <p:nvPr userDrawn="1"/>
        </p:nvSpPr>
        <p:spPr>
          <a:xfrm>
            <a:off x="2568794" y="5834401"/>
            <a:ext cx="2545706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AACE0CAA-C827-AF47-AD35-37D3C238EC39}"/>
              </a:ext>
            </a:extLst>
          </p:cNvPr>
          <p:cNvSpPr/>
          <p:nvPr userDrawn="1"/>
        </p:nvSpPr>
        <p:spPr>
          <a:xfrm>
            <a:off x="10839322" y="319137"/>
            <a:ext cx="1756137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5" y="822960"/>
            <a:ext cx="4242531" cy="14888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R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2436599"/>
            <a:ext cx="3321784" cy="3200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9192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orient="horz" pos="2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464E8-EB38-4302-B357-18AE5C19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80A8B6-5902-45D8-8CDD-EEA816CD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CB6258-A3A3-423A-8504-AD305CAD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F8A5C-8CC3-458C-A707-292F7F21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ACB7F1-4A3E-45FA-92F4-FA9C0D5C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57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4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5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9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420B7-72F0-4E2A-8DAB-DBACE888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504DA9-B3F6-445C-9829-B7CBDC05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175572-C8DF-4FA9-8334-368AAC79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D875A9-4801-48F3-917F-3DCC227E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9EEF3-81A3-429A-8C8C-FB474B61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1B58D-6654-4762-B659-2A0921F7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3B09AF-0929-4885-AC65-526097A13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97EAFA-CB4A-4D68-B851-E6344DAC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30F379-5AD3-4E8C-8A23-B3C76963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D010A-8CA8-4E4B-ADB2-623649E2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51A299-25D4-4584-92ED-13EC11C9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4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02957-D5DC-41D1-A551-AA997E98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E2449C-43E8-4661-8C40-0FB7E769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53E4A5-FE09-43CF-82EA-084FC7F95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BA996-7293-4A1D-B987-9B3E4DC0A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90BF56-BCA7-4888-981A-8A3E52A90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C24871-D704-433A-83E7-F5BD6B33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B0DFC3-F3B7-4B42-B612-782DA4F9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5B543F-EC1A-4EA1-984C-DB367378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3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01EB7-6A42-4AB2-960C-54AA363E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326CF9-A416-4756-BDFD-6862FE91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FA93D6-7F5B-4DD1-9286-40EE7018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382D0A-7E7E-4376-B9CE-A6B484C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51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7B5B23-261A-4DF9-AFEE-2C01C54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0388A0-8655-4776-B6EE-D3F895E0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24CAC4-75B1-4B71-BB30-73F2F8B9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69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C574-6F7A-459B-8B43-A06828E7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3282E-D25B-463B-8A01-183DEFBB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37F15A-142C-4B5C-81B5-8A75FAB0D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CF9650-4FC3-45D6-A9C1-FAC415C1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69F731-FA30-4886-96D1-B17F6684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F7221B-6987-461F-8C41-3990D616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1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0B9E0-8F3D-4727-A205-95D1CA63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B9BA97-97ED-459B-8022-A1663CA7A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765875-964B-4C32-BD61-8D75A77D7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ABF4C8-78FE-4DB9-BDFE-C301A143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47784F-D41F-4F41-BFFD-D1023FA0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4AB51-2C59-4600-A2AA-EE445551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99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21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2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B12A41-3392-4530-855A-90E69AC2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3E12E7-9A6A-4B67-8761-A3A2CA73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7E4570-078F-49BF-8256-FD680BA63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4EFC-DDAD-44CF-A32D-B9F0EC28FB8A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2C0E88-719B-45F4-AA45-3CDEE9BB7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D1AEC7-33BC-4849-A055-2DEB73C42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BFDD-A9D1-491E-B6B8-77FE95AE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4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1.xml" /><Relationship Id="rId4" Type="http://schemas.openxmlformats.org/officeDocument/2006/relationships/image" Target="../media/image18.sv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13" Type="http://schemas.openxmlformats.org/officeDocument/2006/relationships/image" Target="../media/image29.png" /><Relationship Id="rId18" Type="http://schemas.openxmlformats.org/officeDocument/2006/relationships/image" Target="../media/image3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12" Type="http://schemas.openxmlformats.org/officeDocument/2006/relationships/image" Target="../media/image28.png" /><Relationship Id="rId17" Type="http://schemas.openxmlformats.org/officeDocument/2006/relationships/image" Target="../media/image33.png" /><Relationship Id="rId2" Type="http://schemas.openxmlformats.org/officeDocument/2006/relationships/image" Target="../media/image8.png" /><Relationship Id="rId16" Type="http://schemas.openxmlformats.org/officeDocument/2006/relationships/image" Target="../media/image32.pn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22.png" /><Relationship Id="rId11" Type="http://schemas.openxmlformats.org/officeDocument/2006/relationships/image" Target="../media/image27.png" /><Relationship Id="rId5" Type="http://schemas.openxmlformats.org/officeDocument/2006/relationships/image" Target="../media/image21.png" /><Relationship Id="rId15" Type="http://schemas.openxmlformats.org/officeDocument/2006/relationships/image" Target="../media/image31.png" /><Relationship Id="rId10" Type="http://schemas.openxmlformats.org/officeDocument/2006/relationships/image" Target="../media/image26.png" /><Relationship Id="rId19" Type="http://schemas.openxmlformats.org/officeDocument/2006/relationships/image" Target="../media/image35.png" /><Relationship Id="rId4" Type="http://schemas.openxmlformats.org/officeDocument/2006/relationships/image" Target="../media/image20.png" /><Relationship Id="rId9" Type="http://schemas.openxmlformats.org/officeDocument/2006/relationships/image" Target="../media/image25.png" /><Relationship Id="rId14" Type="http://schemas.openxmlformats.org/officeDocument/2006/relationships/image" Target="../media/image3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43.png" /><Relationship Id="rId4" Type="http://schemas.openxmlformats.org/officeDocument/2006/relationships/image" Target="../media/image4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47.png" /><Relationship Id="rId4" Type="http://schemas.openxmlformats.org/officeDocument/2006/relationships/image" Target="../media/image4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sar.rissete@sebrae.com.br" TargetMode="External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30AE5-41C2-4A49-8486-961FEC8BD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814" y="3858515"/>
            <a:ext cx="5695811" cy="1488140"/>
          </a:xfrm>
        </p:spPr>
        <p:txBody>
          <a:bodyPr/>
          <a:lstStyle/>
          <a:p>
            <a:r>
              <a:rPr lang="en-US" dirty="0">
                <a:latin typeface="Campuni Black" panose="00000A00000000000000" pitchFamily="50" charset="0"/>
              </a:rPr>
              <a:t>Os Pequenos Negócios no Brasil</a:t>
            </a:r>
          </a:p>
          <a:p>
            <a:r>
              <a:rPr lang="en-US" sz="4000" dirty="0">
                <a:solidFill>
                  <a:srgbClr val="00B050"/>
                </a:solidFill>
                <a:latin typeface="Campuni" panose="00000500000000000000" pitchFamily="50" charset="0"/>
              </a:rPr>
              <a:t>Sebrae e o  Agronegócio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D76274A-49FD-C549-9901-DAE55706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83" y="224307"/>
            <a:ext cx="5661908" cy="307630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9C8750C-DAB6-8C4E-86FA-D5CB0BDC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3E64B2E2-D58B-41ED-B8A6-27CD9902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3858515"/>
            <a:ext cx="1299653" cy="12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1">
            <a:extLst>
              <a:ext uri="{FF2B5EF4-FFF2-40B4-BE49-F238E27FC236}">
                <a16:creationId xmlns:a16="http://schemas.microsoft.com/office/drawing/2014/main" id="{8330B7F0-242C-48B4-9438-0D1CD8355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9" r="43811"/>
          <a:stretch/>
        </p:blipFill>
        <p:spPr>
          <a:xfrm>
            <a:off x="9292445" y="-1000168"/>
            <a:ext cx="3944023" cy="8184240"/>
          </a:xfrm>
          <a:prstGeom prst="parallelogram">
            <a:avLst/>
          </a:prstGeom>
        </p:spPr>
      </p:pic>
      <p:sp>
        <p:nvSpPr>
          <p:cNvPr id="70" name="Paralelogramo 69">
            <a:extLst>
              <a:ext uri="{FF2B5EF4-FFF2-40B4-BE49-F238E27FC236}">
                <a16:creationId xmlns:a16="http://schemas.microsoft.com/office/drawing/2014/main" id="{5F01FBA7-ED73-4D0B-9A06-4B8B8DB91E41}"/>
              </a:ext>
            </a:extLst>
          </p:cNvPr>
          <p:cNvSpPr/>
          <p:nvPr/>
        </p:nvSpPr>
        <p:spPr>
          <a:xfrm>
            <a:off x="2409465" y="451563"/>
            <a:ext cx="3618416" cy="942880"/>
          </a:xfrm>
          <a:prstGeom prst="parallelogram">
            <a:avLst>
              <a:gd name="adj" fmla="val 2377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8" name="Paralelogramo 67">
            <a:extLst>
              <a:ext uri="{FF2B5EF4-FFF2-40B4-BE49-F238E27FC236}">
                <a16:creationId xmlns:a16="http://schemas.microsoft.com/office/drawing/2014/main" id="{BB4BE3B6-C671-4988-9F32-2EFE8604DD18}"/>
              </a:ext>
            </a:extLst>
          </p:cNvPr>
          <p:cNvSpPr/>
          <p:nvPr/>
        </p:nvSpPr>
        <p:spPr>
          <a:xfrm>
            <a:off x="744485" y="2813908"/>
            <a:ext cx="3618416" cy="1320200"/>
          </a:xfrm>
          <a:prstGeom prst="parallelogram">
            <a:avLst>
              <a:gd name="adj" fmla="val 23772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Paralelogramo 65">
            <a:extLst>
              <a:ext uri="{FF2B5EF4-FFF2-40B4-BE49-F238E27FC236}">
                <a16:creationId xmlns:a16="http://schemas.microsoft.com/office/drawing/2014/main" id="{E9848A05-8E32-423A-91C6-D94E5ED04DD5}"/>
              </a:ext>
            </a:extLst>
          </p:cNvPr>
          <p:cNvSpPr/>
          <p:nvPr/>
        </p:nvSpPr>
        <p:spPr>
          <a:xfrm>
            <a:off x="1780016" y="4794741"/>
            <a:ext cx="3618416" cy="1138773"/>
          </a:xfrm>
          <a:prstGeom prst="parallelogram">
            <a:avLst>
              <a:gd name="adj" fmla="val 23772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Paralelogramo 63">
            <a:extLst>
              <a:ext uri="{FF2B5EF4-FFF2-40B4-BE49-F238E27FC236}">
                <a16:creationId xmlns:a16="http://schemas.microsoft.com/office/drawing/2014/main" id="{DE214641-4FB1-4C00-9DBE-EA479B03B98A}"/>
              </a:ext>
            </a:extLst>
          </p:cNvPr>
          <p:cNvSpPr/>
          <p:nvPr/>
        </p:nvSpPr>
        <p:spPr>
          <a:xfrm>
            <a:off x="6758965" y="4952452"/>
            <a:ext cx="3618416" cy="1212186"/>
          </a:xfrm>
          <a:prstGeom prst="parallelogram">
            <a:avLst>
              <a:gd name="adj" fmla="val 2377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817AFCC-7189-5CC4-62CE-8365B4D73118}"/>
              </a:ext>
            </a:extLst>
          </p:cNvPr>
          <p:cNvGrpSpPr/>
          <p:nvPr/>
        </p:nvGrpSpPr>
        <p:grpSpPr>
          <a:xfrm>
            <a:off x="2667676" y="6356350"/>
            <a:ext cx="1616787" cy="705257"/>
            <a:chOff x="7592737" y="4447780"/>
            <a:chExt cx="1616787" cy="705257"/>
          </a:xfrm>
          <a:solidFill>
            <a:srgbClr val="0041D9"/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E2926F7-CE4D-FEA1-6D6D-9E6042375C49}"/>
                </a:ext>
              </a:extLst>
            </p:cNvPr>
            <p:cNvSpPr/>
            <p:nvPr/>
          </p:nvSpPr>
          <p:spPr>
            <a:xfrm>
              <a:off x="7592737" y="4747032"/>
              <a:ext cx="1167016" cy="404554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8" name="Retângulo 6">
              <a:extLst>
                <a:ext uri="{FF2B5EF4-FFF2-40B4-BE49-F238E27FC236}">
                  <a16:creationId xmlns:a16="http://schemas.microsoft.com/office/drawing/2014/main" id="{34A7B3D2-E2D8-F1B7-8CEF-99F5DFBF2E8C}"/>
                </a:ext>
              </a:extLst>
            </p:cNvPr>
            <p:cNvSpPr/>
            <p:nvPr/>
          </p:nvSpPr>
          <p:spPr>
            <a:xfrm>
              <a:off x="8146590" y="4447780"/>
              <a:ext cx="1062934" cy="705257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4A62783-ADD9-A129-956B-886828641E0E}"/>
              </a:ext>
            </a:extLst>
          </p:cNvPr>
          <p:cNvGrpSpPr/>
          <p:nvPr/>
        </p:nvGrpSpPr>
        <p:grpSpPr>
          <a:xfrm>
            <a:off x="9859944" y="186596"/>
            <a:ext cx="1089639" cy="475311"/>
            <a:chOff x="9387553" y="369044"/>
            <a:chExt cx="1089639" cy="475311"/>
          </a:xfrm>
          <a:solidFill>
            <a:srgbClr val="0041D9"/>
          </a:solidFill>
        </p:grpSpPr>
        <p:sp>
          <p:nvSpPr>
            <p:cNvPr id="13" name="Retângulo 6">
              <a:extLst>
                <a:ext uri="{FF2B5EF4-FFF2-40B4-BE49-F238E27FC236}">
                  <a16:creationId xmlns:a16="http://schemas.microsoft.com/office/drawing/2014/main" id="{99B2B60E-B115-D78E-A6D6-CC9BFBD37659}"/>
                </a:ext>
              </a:extLst>
            </p:cNvPr>
            <p:cNvSpPr/>
            <p:nvPr/>
          </p:nvSpPr>
          <p:spPr>
            <a:xfrm>
              <a:off x="9387553" y="570726"/>
              <a:ext cx="786515" cy="272651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4" name="Retângulo 6">
              <a:extLst>
                <a:ext uri="{FF2B5EF4-FFF2-40B4-BE49-F238E27FC236}">
                  <a16:creationId xmlns:a16="http://schemas.microsoft.com/office/drawing/2014/main" id="{19E22B02-0E9A-1B3F-4725-23D2B2B02B87}"/>
                </a:ext>
              </a:extLst>
            </p:cNvPr>
            <p:cNvSpPr/>
            <p:nvPr/>
          </p:nvSpPr>
          <p:spPr>
            <a:xfrm>
              <a:off x="9760824" y="369044"/>
              <a:ext cx="716368" cy="475311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1722570-D389-1C1D-7F9C-7E1EBCF99DF9}"/>
              </a:ext>
            </a:extLst>
          </p:cNvPr>
          <p:cNvGrpSpPr/>
          <p:nvPr/>
        </p:nvGrpSpPr>
        <p:grpSpPr>
          <a:xfrm>
            <a:off x="11231779" y="579410"/>
            <a:ext cx="868717" cy="674810"/>
            <a:chOff x="11413868" y="1772756"/>
            <a:chExt cx="1288986" cy="1001271"/>
          </a:xfrm>
          <a:solidFill>
            <a:srgbClr val="0041D9"/>
          </a:solidFill>
        </p:grpSpPr>
        <p:sp>
          <p:nvSpPr>
            <p:cNvPr id="16" name="Retângulo 6">
              <a:extLst>
                <a:ext uri="{FF2B5EF4-FFF2-40B4-BE49-F238E27FC236}">
                  <a16:creationId xmlns:a16="http://schemas.microsoft.com/office/drawing/2014/main" id="{C8690356-838A-1C3C-880E-C7A897259362}"/>
                </a:ext>
              </a:extLst>
            </p:cNvPr>
            <p:cNvSpPr/>
            <p:nvPr/>
          </p:nvSpPr>
          <p:spPr>
            <a:xfrm>
              <a:off x="11413868" y="2392247"/>
              <a:ext cx="575403" cy="38178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7" name="Retângulo 6">
              <a:extLst>
                <a:ext uri="{FF2B5EF4-FFF2-40B4-BE49-F238E27FC236}">
                  <a16:creationId xmlns:a16="http://schemas.microsoft.com/office/drawing/2014/main" id="{31E1DB1E-07EB-1D41-25C6-08339717DABA}"/>
                </a:ext>
              </a:extLst>
            </p:cNvPr>
            <p:cNvSpPr/>
            <p:nvPr/>
          </p:nvSpPr>
          <p:spPr>
            <a:xfrm>
              <a:off x="11482257" y="2043435"/>
              <a:ext cx="1167016" cy="404554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8" name="Retângulo 6">
              <a:extLst>
                <a:ext uri="{FF2B5EF4-FFF2-40B4-BE49-F238E27FC236}">
                  <a16:creationId xmlns:a16="http://schemas.microsoft.com/office/drawing/2014/main" id="{58E765D0-7F7F-B1DE-E948-656B98848610}"/>
                </a:ext>
              </a:extLst>
            </p:cNvPr>
            <p:cNvSpPr/>
            <p:nvPr/>
          </p:nvSpPr>
          <p:spPr>
            <a:xfrm>
              <a:off x="12089226" y="1772756"/>
              <a:ext cx="613628" cy="407143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19" name="Retângulo 6">
            <a:extLst>
              <a:ext uri="{FF2B5EF4-FFF2-40B4-BE49-F238E27FC236}">
                <a16:creationId xmlns:a16="http://schemas.microsoft.com/office/drawing/2014/main" id="{F4C1F527-64CC-B65F-FE70-FCBF32E4E0F7}"/>
              </a:ext>
            </a:extLst>
          </p:cNvPr>
          <p:cNvSpPr/>
          <p:nvPr/>
        </p:nvSpPr>
        <p:spPr>
          <a:xfrm>
            <a:off x="11254351" y="-62403"/>
            <a:ext cx="1054588" cy="365580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841405"/>
              <a:gd name="connsiteY0" fmla="*/ 3041 h 637497"/>
              <a:gd name="connsiteX1" fmla="*/ 1841405 w 1841405"/>
              <a:gd name="connsiteY1" fmla="*/ 0 h 637497"/>
              <a:gd name="connsiteX2" fmla="*/ 1544953 w 1841405"/>
              <a:gd name="connsiteY2" fmla="*/ 634770 h 637497"/>
              <a:gd name="connsiteX3" fmla="*/ 0 w 1841405"/>
              <a:gd name="connsiteY3" fmla="*/ 637497 h 637497"/>
              <a:gd name="connsiteX4" fmla="*/ 130629 w 1841405"/>
              <a:gd name="connsiteY4" fmla="*/ 3041 h 637497"/>
              <a:gd name="connsiteX0" fmla="*/ 130629 w 1841405"/>
              <a:gd name="connsiteY0" fmla="*/ 3041 h 638337"/>
              <a:gd name="connsiteX1" fmla="*/ 1841405 w 1841405"/>
              <a:gd name="connsiteY1" fmla="*/ 0 h 638337"/>
              <a:gd name="connsiteX2" fmla="*/ 1709013 w 1841405"/>
              <a:gd name="connsiteY2" fmla="*/ 638337 h 638337"/>
              <a:gd name="connsiteX3" fmla="*/ 0 w 1841405"/>
              <a:gd name="connsiteY3" fmla="*/ 637497 h 638337"/>
              <a:gd name="connsiteX4" fmla="*/ 130629 w 1841405"/>
              <a:gd name="connsiteY4" fmla="*/ 3041 h 6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405" h="638337">
                <a:moveTo>
                  <a:pt x="130629" y="3041"/>
                </a:moveTo>
                <a:lnTo>
                  <a:pt x="1841405" y="0"/>
                </a:lnTo>
                <a:lnTo>
                  <a:pt x="1709013" y="638337"/>
                </a:lnTo>
                <a:lnTo>
                  <a:pt x="0" y="637497"/>
                </a:lnTo>
                <a:lnTo>
                  <a:pt x="130629" y="3041"/>
                </a:lnTo>
                <a:close/>
              </a:path>
            </a:pathLst>
          </a:custGeom>
          <a:solidFill>
            <a:srgbClr val="004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21" name="Paralelogramo 20">
            <a:extLst>
              <a:ext uri="{FF2B5EF4-FFF2-40B4-BE49-F238E27FC236}">
                <a16:creationId xmlns:a16="http://schemas.microsoft.com/office/drawing/2014/main" id="{3F17847A-1540-0925-292E-A318B33F5D64}"/>
              </a:ext>
            </a:extLst>
          </p:cNvPr>
          <p:cNvSpPr/>
          <p:nvPr/>
        </p:nvSpPr>
        <p:spPr>
          <a:xfrm>
            <a:off x="8238426" y="1559416"/>
            <a:ext cx="4189428" cy="2324381"/>
          </a:xfrm>
          <a:prstGeom prst="parallelogram">
            <a:avLst>
              <a:gd name="adj" fmla="val 23772"/>
            </a:avLst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979096-A1D1-FFD9-243B-4BD476FB8EF6}"/>
              </a:ext>
            </a:extLst>
          </p:cNvPr>
          <p:cNvSpPr txBox="1">
            <a:spLocks/>
          </p:cNvSpPr>
          <p:nvPr/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270B04D-7CD6-4AF5-94AE-1A8CA226D8F1}" type="slidenum">
              <a:rPr lang="pt-BR" sz="14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pt-B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082E95E-F8F5-6909-11E3-36B95E1C7478}"/>
              </a:ext>
            </a:extLst>
          </p:cNvPr>
          <p:cNvGrpSpPr/>
          <p:nvPr/>
        </p:nvGrpSpPr>
        <p:grpSpPr>
          <a:xfrm>
            <a:off x="70197" y="246817"/>
            <a:ext cx="1062934" cy="550392"/>
            <a:chOff x="1473988" y="1919510"/>
            <a:chExt cx="1624754" cy="841305"/>
          </a:xfrm>
          <a:solidFill>
            <a:srgbClr val="0041D9"/>
          </a:solidFill>
        </p:grpSpPr>
        <p:sp>
          <p:nvSpPr>
            <p:cNvPr id="10" name="Retângulo 6">
              <a:extLst>
                <a:ext uri="{FF2B5EF4-FFF2-40B4-BE49-F238E27FC236}">
                  <a16:creationId xmlns:a16="http://schemas.microsoft.com/office/drawing/2014/main" id="{4BF65D96-24EF-4377-9C1F-D926C7FF8101}"/>
                </a:ext>
              </a:extLst>
            </p:cNvPr>
            <p:cNvSpPr/>
            <p:nvPr/>
          </p:nvSpPr>
          <p:spPr>
            <a:xfrm>
              <a:off x="1533964" y="1919510"/>
              <a:ext cx="1564778" cy="54244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1" name="Retângulo 6">
              <a:extLst>
                <a:ext uri="{FF2B5EF4-FFF2-40B4-BE49-F238E27FC236}">
                  <a16:creationId xmlns:a16="http://schemas.microsoft.com/office/drawing/2014/main" id="{9F9130F5-8FF3-6A9A-004F-5092BFD2B065}"/>
                </a:ext>
              </a:extLst>
            </p:cNvPr>
            <p:cNvSpPr/>
            <p:nvPr/>
          </p:nvSpPr>
          <p:spPr>
            <a:xfrm>
              <a:off x="1473988" y="2214805"/>
              <a:ext cx="822923" cy="54601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A9266D6B-A063-4F7F-B825-CFA2844710CD}"/>
              </a:ext>
            </a:extLst>
          </p:cNvPr>
          <p:cNvCxnSpPr/>
          <p:nvPr/>
        </p:nvCxnSpPr>
        <p:spPr>
          <a:xfrm>
            <a:off x="4964980" y="57799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o 45">
            <a:extLst>
              <a:ext uri="{FF2B5EF4-FFF2-40B4-BE49-F238E27FC236}">
                <a16:creationId xmlns:a16="http://schemas.microsoft.com/office/drawing/2014/main" id="{6D487458-3104-46DA-AABA-1E2D60D1657C}"/>
              </a:ext>
            </a:extLst>
          </p:cNvPr>
          <p:cNvSpPr/>
          <p:nvPr/>
        </p:nvSpPr>
        <p:spPr>
          <a:xfrm>
            <a:off x="4224176" y="1097203"/>
            <a:ext cx="4566570" cy="4566570"/>
          </a:xfrm>
          <a:prstGeom prst="arc">
            <a:avLst>
              <a:gd name="adj1" fmla="val 16728918"/>
              <a:gd name="adj2" fmla="val 21514059"/>
            </a:avLst>
          </a:prstGeom>
          <a:ln w="1460500" cap="rnd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47" name="Arco 46">
            <a:extLst>
              <a:ext uri="{FF2B5EF4-FFF2-40B4-BE49-F238E27FC236}">
                <a16:creationId xmlns:a16="http://schemas.microsoft.com/office/drawing/2014/main" id="{1B6E7383-BCDA-451D-A350-A46E1600AB01}"/>
              </a:ext>
            </a:extLst>
          </p:cNvPr>
          <p:cNvSpPr/>
          <p:nvPr/>
        </p:nvSpPr>
        <p:spPr>
          <a:xfrm>
            <a:off x="4224176" y="1097203"/>
            <a:ext cx="4566570" cy="4566570"/>
          </a:xfrm>
          <a:prstGeom prst="arc">
            <a:avLst>
              <a:gd name="adj1" fmla="val 12239770"/>
              <a:gd name="adj2" fmla="val 17293740"/>
            </a:avLst>
          </a:prstGeom>
          <a:ln w="1460500" cap="rnd">
            <a:solidFill>
              <a:schemeClr val="bg1">
                <a:lumMod val="95000"/>
              </a:schemeClr>
            </a:solidFill>
            <a:round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8A70E3BC-E9AB-4486-A710-8D44DB0B4072}"/>
              </a:ext>
            </a:extLst>
          </p:cNvPr>
          <p:cNvSpPr/>
          <p:nvPr/>
        </p:nvSpPr>
        <p:spPr>
          <a:xfrm>
            <a:off x="4224176" y="1065635"/>
            <a:ext cx="4566570" cy="4566570"/>
          </a:xfrm>
          <a:prstGeom prst="arc">
            <a:avLst>
              <a:gd name="adj1" fmla="val 9188580"/>
              <a:gd name="adj2" fmla="val 12973270"/>
            </a:avLst>
          </a:prstGeom>
          <a:ln w="1460500" cap="rnd">
            <a:solidFill>
              <a:schemeClr val="bg1">
                <a:lumMod val="85000"/>
              </a:schemeClr>
            </a:solidFill>
            <a:round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49" name="Arco 48">
            <a:extLst>
              <a:ext uri="{FF2B5EF4-FFF2-40B4-BE49-F238E27FC236}">
                <a16:creationId xmlns:a16="http://schemas.microsoft.com/office/drawing/2014/main" id="{A1C82EA0-8C88-4F55-B97E-CB447FFD760E}"/>
              </a:ext>
            </a:extLst>
          </p:cNvPr>
          <p:cNvSpPr/>
          <p:nvPr/>
        </p:nvSpPr>
        <p:spPr>
          <a:xfrm>
            <a:off x="4224176" y="1097203"/>
            <a:ext cx="4566570" cy="4566570"/>
          </a:xfrm>
          <a:prstGeom prst="arc">
            <a:avLst>
              <a:gd name="adj1" fmla="val 6168728"/>
              <a:gd name="adj2" fmla="val 9185317"/>
            </a:avLst>
          </a:prstGeom>
          <a:ln w="1460500" cap="rnd">
            <a:solidFill>
              <a:schemeClr val="bg1">
                <a:lumMod val="75000"/>
              </a:schemeClr>
            </a:solidFill>
            <a:round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2BBC3DAC-5A2C-4521-98FB-59D91E09FA9B}"/>
              </a:ext>
            </a:extLst>
          </p:cNvPr>
          <p:cNvSpPr/>
          <p:nvPr/>
        </p:nvSpPr>
        <p:spPr>
          <a:xfrm>
            <a:off x="4224176" y="1097203"/>
            <a:ext cx="4566570" cy="4566570"/>
          </a:xfrm>
          <a:prstGeom prst="arc">
            <a:avLst>
              <a:gd name="adj1" fmla="val 554334"/>
              <a:gd name="adj2" fmla="val 5931787"/>
            </a:avLst>
          </a:prstGeom>
          <a:ln w="1460500" cap="rnd">
            <a:solidFill>
              <a:schemeClr val="bg1">
                <a:lumMod val="65000"/>
              </a:schemeClr>
            </a:solidFill>
            <a:round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6D03F10F-4E20-4CD8-9932-60E84C06B761}"/>
              </a:ext>
            </a:extLst>
          </p:cNvPr>
          <p:cNvSpPr/>
          <p:nvPr/>
        </p:nvSpPr>
        <p:spPr>
          <a:xfrm>
            <a:off x="5126337" y="1999365"/>
            <a:ext cx="2762250" cy="27622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Raleway Black" panose="020B0604020202020204" charset="0"/>
              </a:rPr>
              <a:t>AGRONEGÓCIO</a:t>
            </a:r>
          </a:p>
        </p:txBody>
      </p:sp>
      <p:sp>
        <p:nvSpPr>
          <p:cNvPr id="52" name="Arco 51">
            <a:extLst>
              <a:ext uri="{FF2B5EF4-FFF2-40B4-BE49-F238E27FC236}">
                <a16:creationId xmlns:a16="http://schemas.microsoft.com/office/drawing/2014/main" id="{5E5DC702-EF2D-4DAF-9755-BC049FA8E052}"/>
              </a:ext>
            </a:extLst>
          </p:cNvPr>
          <p:cNvSpPr/>
          <p:nvPr/>
        </p:nvSpPr>
        <p:spPr>
          <a:xfrm>
            <a:off x="4224176" y="1097203"/>
            <a:ext cx="4566570" cy="4566570"/>
          </a:xfrm>
          <a:prstGeom prst="arc">
            <a:avLst>
              <a:gd name="adj1" fmla="val 21060479"/>
              <a:gd name="adj2" fmla="val 930832"/>
            </a:avLst>
          </a:prstGeom>
          <a:ln w="1460500" cap="rnd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A446A71-8AF9-4FE4-B6E7-DFE8EDF65F24}"/>
              </a:ext>
            </a:extLst>
          </p:cNvPr>
          <p:cNvSpPr/>
          <p:nvPr/>
        </p:nvSpPr>
        <p:spPr>
          <a:xfrm>
            <a:off x="5527923" y="840398"/>
            <a:ext cx="1825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Raleway Black" panose="020B0604020202020204" charset="0"/>
              </a:rPr>
              <a:t>Governança Territorial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5A10C0C8-344C-4FB0-9957-B4A6791B90FC}"/>
              </a:ext>
            </a:extLst>
          </p:cNvPr>
          <p:cNvSpPr/>
          <p:nvPr/>
        </p:nvSpPr>
        <p:spPr>
          <a:xfrm>
            <a:off x="8026815" y="2780273"/>
            <a:ext cx="1428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Raleway Black" panose="020B0604020202020204" charset="0"/>
              </a:rPr>
              <a:t>Inovação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5E3B6FF3-7EA9-473B-91B3-A2F6A6D1C462}"/>
              </a:ext>
            </a:extLst>
          </p:cNvPr>
          <p:cNvSpPr/>
          <p:nvPr/>
        </p:nvSpPr>
        <p:spPr>
          <a:xfrm>
            <a:off x="6440785" y="5212694"/>
            <a:ext cx="1428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Raleway Black" panose="020B0604020202020204" charset="0"/>
              </a:rPr>
              <a:t>Políticas Públicas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F58C1022-F66D-42EB-B4E5-CB065EB26148}"/>
              </a:ext>
            </a:extLst>
          </p:cNvPr>
          <p:cNvSpPr/>
          <p:nvPr/>
        </p:nvSpPr>
        <p:spPr>
          <a:xfrm>
            <a:off x="4019608" y="4552342"/>
            <a:ext cx="1428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Raleway Black" panose="020B0604020202020204" charset="0"/>
              </a:rPr>
              <a:t>Mercado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Raleway Black" panose="020B0604020202020204" charset="0"/>
            </a:endParaRPr>
          </a:p>
        </p:txBody>
      </p:sp>
      <p:pic>
        <p:nvPicPr>
          <p:cNvPr id="58" name="Gráfico 57">
            <a:extLst>
              <a:ext uri="{FF2B5EF4-FFF2-40B4-BE49-F238E27FC236}">
                <a16:creationId xmlns:a16="http://schemas.microsoft.com/office/drawing/2014/main" id="{947409CC-531A-4E32-93F9-4890EB30F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8507" y="2315803"/>
            <a:ext cx="498104" cy="498104"/>
          </a:xfrm>
          <a:prstGeom prst="rect">
            <a:avLst/>
          </a:prstGeom>
        </p:spPr>
      </p:pic>
      <p:sp>
        <p:nvSpPr>
          <p:cNvPr id="59" name="Shape 2624">
            <a:extLst>
              <a:ext uri="{FF2B5EF4-FFF2-40B4-BE49-F238E27FC236}">
                <a16:creationId xmlns:a16="http://schemas.microsoft.com/office/drawing/2014/main" id="{6295E1A3-F4CA-4538-A77F-B11A248A444F}"/>
              </a:ext>
            </a:extLst>
          </p:cNvPr>
          <p:cNvSpPr/>
          <p:nvPr/>
        </p:nvSpPr>
        <p:spPr>
          <a:xfrm>
            <a:off x="6963581" y="4921056"/>
            <a:ext cx="311708" cy="31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aleway Black" panose="020B0A03030101060003" pitchFamily="34" charset="0"/>
              <a:cs typeface="Lato Light" panose="020B0502040204020203" pitchFamily="34" charset="0"/>
            </a:endParaRPr>
          </a:p>
        </p:txBody>
      </p:sp>
      <p:sp>
        <p:nvSpPr>
          <p:cNvPr id="61" name="Shape 2623">
            <a:extLst>
              <a:ext uri="{FF2B5EF4-FFF2-40B4-BE49-F238E27FC236}">
                <a16:creationId xmlns:a16="http://schemas.microsoft.com/office/drawing/2014/main" id="{403D6AD2-CD71-4663-A831-E17B519BFC5C}"/>
              </a:ext>
            </a:extLst>
          </p:cNvPr>
          <p:cNvSpPr/>
          <p:nvPr/>
        </p:nvSpPr>
        <p:spPr>
          <a:xfrm>
            <a:off x="4538987" y="4295535"/>
            <a:ext cx="311708" cy="31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aleway Black" panose="020B0A03030101060003" pitchFamily="34" charset="0"/>
              <a:cs typeface="Lato Light" panose="020B0502040204020203" pitchFamily="34" charset="0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E477A347-C6D6-4A11-ADFC-5C1133972BAA}"/>
              </a:ext>
            </a:extLst>
          </p:cNvPr>
          <p:cNvSpPr/>
          <p:nvPr/>
        </p:nvSpPr>
        <p:spPr>
          <a:xfrm>
            <a:off x="3349511" y="2135725"/>
            <a:ext cx="1934050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Raleway Black"/>
              </a:rPr>
              <a:t>Gestão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Raleway Black"/>
              </a:rPr>
              <a:t>Gerencial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Raleway Black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Assistência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 Tecnológica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</p:txBody>
      </p:sp>
      <p:sp>
        <p:nvSpPr>
          <p:cNvPr id="63" name="Shape 2621">
            <a:extLst>
              <a:ext uri="{FF2B5EF4-FFF2-40B4-BE49-F238E27FC236}">
                <a16:creationId xmlns:a16="http://schemas.microsoft.com/office/drawing/2014/main" id="{A663AF90-D905-4285-B9B7-D0848A97F381}"/>
              </a:ext>
            </a:extLst>
          </p:cNvPr>
          <p:cNvSpPr/>
          <p:nvPr/>
        </p:nvSpPr>
        <p:spPr>
          <a:xfrm>
            <a:off x="4237744" y="1895308"/>
            <a:ext cx="387621" cy="246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aleway Black" panose="020B0A03030101060003" pitchFamily="34" charset="0"/>
              <a:cs typeface="Lato Light" panose="020B0502040204020203" pitchFamily="34" charset="0"/>
            </a:endParaRPr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3FC43B65-B8C2-4586-8F4E-43CD1D9CEE58}"/>
              </a:ext>
            </a:extLst>
          </p:cNvPr>
          <p:cNvSpPr txBox="1">
            <a:spLocks/>
          </p:cNvSpPr>
          <p:nvPr/>
        </p:nvSpPr>
        <p:spPr>
          <a:xfrm>
            <a:off x="8186275" y="5162614"/>
            <a:ext cx="1802955" cy="843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SIM/SIE/SIF</a:t>
            </a: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Selo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 ARTE</a:t>
            </a: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MEI Rural…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D0F45FB2-E0C2-70E1-7709-4CCD14484095}"/>
              </a:ext>
            </a:extLst>
          </p:cNvPr>
          <p:cNvSpPr txBox="1">
            <a:spLocks/>
          </p:cNvSpPr>
          <p:nvPr/>
        </p:nvSpPr>
        <p:spPr>
          <a:xfrm>
            <a:off x="9510163" y="2279876"/>
            <a:ext cx="2612305" cy="843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Boas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práticas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Agtechs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Certificações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Georreferenciamento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Melhoramento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Genético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ALI Rural…</a:t>
            </a:r>
          </a:p>
        </p:txBody>
      </p:sp>
      <p:sp>
        <p:nvSpPr>
          <p:cNvPr id="67" name="Text Placeholder 23">
            <a:extLst>
              <a:ext uri="{FF2B5EF4-FFF2-40B4-BE49-F238E27FC236}">
                <a16:creationId xmlns:a16="http://schemas.microsoft.com/office/drawing/2014/main" id="{B7DADE66-FD62-429F-A829-37D10EAC340F}"/>
              </a:ext>
            </a:extLst>
          </p:cNvPr>
          <p:cNvSpPr txBox="1">
            <a:spLocks/>
          </p:cNvSpPr>
          <p:nvPr/>
        </p:nvSpPr>
        <p:spPr>
          <a:xfrm>
            <a:off x="1917263" y="4958335"/>
            <a:ext cx="2758367" cy="843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Indicações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Geográficas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Feiras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 e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rodadas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Internacionalização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…</a:t>
            </a:r>
          </a:p>
        </p:txBody>
      </p:sp>
      <p:sp>
        <p:nvSpPr>
          <p:cNvPr id="69" name="Text Placeholder 23">
            <a:extLst>
              <a:ext uri="{FF2B5EF4-FFF2-40B4-BE49-F238E27FC236}">
                <a16:creationId xmlns:a16="http://schemas.microsoft.com/office/drawing/2014/main" id="{B24BB990-EB30-46A6-A617-80F13985024D}"/>
              </a:ext>
            </a:extLst>
          </p:cNvPr>
          <p:cNvSpPr txBox="1">
            <a:spLocks/>
          </p:cNvSpPr>
          <p:nvPr/>
        </p:nvSpPr>
        <p:spPr>
          <a:xfrm>
            <a:off x="1115970" y="3055555"/>
            <a:ext cx="2758367" cy="843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Educampo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Agroindústria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Balde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Cheio</a:t>
            </a:r>
            <a:endParaRPr lang="en-US" sz="1800" dirty="0">
              <a:solidFill>
                <a:srgbClr val="17375E"/>
              </a:solidFill>
              <a:latin typeface="Campuni"/>
              <a:cs typeface="Arial"/>
            </a:endParaRP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EAD…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FB97E7F3-FB85-4366-A62A-4813DF90199B}"/>
              </a:ext>
            </a:extLst>
          </p:cNvPr>
          <p:cNvSpPr txBox="1">
            <a:spLocks/>
          </p:cNvSpPr>
          <p:nvPr/>
        </p:nvSpPr>
        <p:spPr>
          <a:xfrm>
            <a:off x="2637541" y="510596"/>
            <a:ext cx="2758367" cy="843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LIDER</a:t>
            </a:r>
          </a:p>
          <a:p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. </a:t>
            </a:r>
            <a:r>
              <a:rPr lang="en-US" sz="1800" dirty="0" err="1">
                <a:solidFill>
                  <a:srgbClr val="17375E"/>
                </a:solidFill>
                <a:latin typeface="Campuni"/>
                <a:cs typeface="Arial"/>
              </a:rPr>
              <a:t>Agente</a:t>
            </a:r>
            <a:r>
              <a:rPr lang="en-US" sz="1800" dirty="0">
                <a:solidFill>
                  <a:srgbClr val="17375E"/>
                </a:solidFill>
                <a:latin typeface="Campuni"/>
                <a:cs typeface="Arial"/>
              </a:rPr>
              <a:t> Sebrae Territorial…</a:t>
            </a:r>
          </a:p>
        </p:txBody>
      </p:sp>
      <p:sp>
        <p:nvSpPr>
          <p:cNvPr id="74" name="Espaço Reservado para Texto 1">
            <a:extLst>
              <a:ext uri="{FF2B5EF4-FFF2-40B4-BE49-F238E27FC236}">
                <a16:creationId xmlns:a16="http://schemas.microsoft.com/office/drawing/2014/main" id="{E922503A-9F74-4A38-BC8C-24A806A39AEB}"/>
              </a:ext>
            </a:extLst>
          </p:cNvPr>
          <p:cNvSpPr txBox="1">
            <a:spLocks/>
          </p:cNvSpPr>
          <p:nvPr/>
        </p:nvSpPr>
        <p:spPr>
          <a:xfrm>
            <a:off x="438606" y="1424628"/>
            <a:ext cx="2772677" cy="1488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Eixos de Atuação</a:t>
            </a:r>
          </a:p>
        </p:txBody>
      </p:sp>
    </p:spTree>
    <p:extLst>
      <p:ext uri="{BB962C8B-B14F-4D97-AF65-F5344CB8AC3E}">
        <p14:creationId xmlns:p14="http://schemas.microsoft.com/office/powerpoint/2010/main" val="1724080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51A8-BC88-3E42-89C6-FDDF81A5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121" y="902220"/>
            <a:ext cx="3645789" cy="1488800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O Sebrae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acredita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investe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Agro</a:t>
            </a:r>
            <a:endParaRPr lang="en-BR" dirty="0">
              <a:solidFill>
                <a:schemeClr val="bg1"/>
              </a:solidFill>
              <a:latin typeface="Campuni Black" panose="00000A00000000000000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82" y="2652095"/>
            <a:ext cx="4323494" cy="21096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317 mil </a:t>
            </a:r>
            <a:r>
              <a:rPr lang="pt-BR" sz="2400" dirty="0">
                <a:latin typeface="Campuni" panose="00000500000000000000" pitchFamily="50" charset="0"/>
                <a:ea typeface="+mn-lt"/>
              </a:rPr>
              <a:t>clientes atendidos por meio do Sebrae em projetos voltados ao Agro. </a:t>
            </a:r>
            <a:endParaRPr lang="pt-BR" sz="1600" dirty="0">
              <a:solidFill>
                <a:srgbClr val="84F4BC"/>
              </a:solidFill>
              <a:latin typeface="Campuni" panose="00000500000000000000" pitchFamily="50" charset="0"/>
            </a:endParaRPr>
          </a:p>
        </p:txBody>
      </p:sp>
      <p:sp>
        <p:nvSpPr>
          <p:cNvPr id="20" name="Retângulo 4">
            <a:extLst>
              <a:ext uri="{FF2B5EF4-FFF2-40B4-BE49-F238E27FC236}">
                <a16:creationId xmlns:a16="http://schemas.microsoft.com/office/drawing/2014/main" id="{D0A10173-B617-6549-A537-FD1A875DB9A2}"/>
              </a:ext>
            </a:extLst>
          </p:cNvPr>
          <p:cNvSpPr/>
          <p:nvPr/>
        </p:nvSpPr>
        <p:spPr>
          <a:xfrm>
            <a:off x="7737825" y="134078"/>
            <a:ext cx="2904043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$ 600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Milhões investidos em projetos do Agro de 2017 a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8A957-6A14-AA48-B303-B3777CE29980}"/>
              </a:ext>
            </a:extLst>
          </p:cNvPr>
          <p:cNvSpPr txBox="1"/>
          <p:nvPr/>
        </p:nvSpPr>
        <p:spPr>
          <a:xfrm>
            <a:off x="7737825" y="3498939"/>
            <a:ext cx="276471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Parcerias ativas</a:t>
            </a:r>
          </a:p>
        </p:txBody>
      </p:sp>
      <p:sp>
        <p:nvSpPr>
          <p:cNvPr id="25" name="Retângulo 5">
            <a:extLst>
              <a:ext uri="{FF2B5EF4-FFF2-40B4-BE49-F238E27FC236}">
                <a16:creationId xmlns:a16="http://schemas.microsoft.com/office/drawing/2014/main" id="{7A9F18A1-077D-B048-A4CF-5B70CEC71BFA}"/>
              </a:ext>
            </a:extLst>
          </p:cNvPr>
          <p:cNvSpPr/>
          <p:nvPr/>
        </p:nvSpPr>
        <p:spPr>
          <a:xfrm>
            <a:off x="7737825" y="1803497"/>
            <a:ext cx="2904043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493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ALI Rural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20 estados do país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uni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D5E537-93B3-D940-91AC-8AC16ADCB2C6}"/>
              </a:ext>
            </a:extLst>
          </p:cNvPr>
          <p:cNvSpPr/>
          <p:nvPr/>
        </p:nvSpPr>
        <p:spPr>
          <a:xfrm>
            <a:off x="6101859" y="272481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139948-75B9-6348-9C2A-0E5DE049A402}"/>
              </a:ext>
            </a:extLst>
          </p:cNvPr>
          <p:cNvSpPr/>
          <p:nvPr/>
        </p:nvSpPr>
        <p:spPr>
          <a:xfrm>
            <a:off x="6101859" y="1937577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1DBCDF-C690-5044-945E-7DAE95AB6C79}"/>
              </a:ext>
            </a:extLst>
          </p:cNvPr>
          <p:cNvSpPr/>
          <p:nvPr/>
        </p:nvSpPr>
        <p:spPr>
          <a:xfrm>
            <a:off x="6101859" y="3501698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488EFDD7-CEA0-334C-AA40-39B2D851A0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37" y="398932"/>
            <a:ext cx="680124" cy="89323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9FF6A0D-B691-4008-AAB9-38B81E40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289565"/>
            <a:ext cx="1431069" cy="558077"/>
          </a:xfrm>
          <a:prstGeom prst="snip2Diag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0FF7BB0-0013-42D1-91C4-DA0A395B5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28" y="5293219"/>
            <a:ext cx="897313" cy="379746"/>
          </a:xfrm>
          <a:prstGeom prst="snip2Diag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BB93EA0-0017-4EF9-A737-6A5B093AA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343" y="4907801"/>
            <a:ext cx="897313" cy="35269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0DDC588-6A66-43B6-975A-9188659EB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960" y="4918703"/>
            <a:ext cx="827220" cy="330888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3DE827A9-8D31-4E80-8F42-0FF929DF81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95073" y="4984518"/>
            <a:ext cx="804022" cy="19925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1E6A1AD-519E-4C65-8000-308AD6C61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2033" y="5314005"/>
            <a:ext cx="897313" cy="37652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6D83095-443C-455A-87D7-DDEFB8744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180" y="5273194"/>
            <a:ext cx="804022" cy="53548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8B436E8D-C452-4D6F-BA60-581F7FC94B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7258" y="5314005"/>
            <a:ext cx="989375" cy="373834"/>
          </a:xfrm>
          <a:prstGeom prst="snip2Diag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AF191203-7B90-40E2-A98A-8721EBE442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3122" y="6224582"/>
            <a:ext cx="1677939" cy="532987"/>
          </a:xfrm>
          <a:prstGeom prst="snip2Diag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A737969-9CF6-4F82-A27D-C9CF7D42F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0046" y="5808677"/>
            <a:ext cx="731906" cy="54767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2DF57DBC-102A-4D80-9107-12B35D288A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0782" y="4967191"/>
            <a:ext cx="1176052" cy="23391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B248316-9571-46A4-8C2A-E50CD28D57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9306" y="5803428"/>
            <a:ext cx="501650" cy="501650"/>
          </a:xfrm>
          <a:prstGeom prst="rect">
            <a:avLst/>
          </a:prstGeom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B4DD3C60-4E25-40FF-91A8-E3A76503C8F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311663" y="5942497"/>
            <a:ext cx="1199029" cy="196977"/>
          </a:xfrm>
          <a:prstGeom prst="rect">
            <a:avLst/>
          </a:prstGeom>
        </p:spPr>
      </p:pic>
      <p:pic>
        <p:nvPicPr>
          <p:cNvPr id="38" name="Picture 2" descr="Agro Fraterno">
            <a:extLst>
              <a:ext uri="{FF2B5EF4-FFF2-40B4-BE49-F238E27FC236}">
                <a16:creationId xmlns:a16="http://schemas.microsoft.com/office/drawing/2014/main" id="{DBE0EE42-8794-4EE6-BB74-5A3F9469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7920" y="5873091"/>
            <a:ext cx="1286282" cy="3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rson Png Icon #361735 - Free Icons Library">
            <a:extLst>
              <a:ext uri="{FF2B5EF4-FFF2-40B4-BE49-F238E27FC236}">
                <a16:creationId xmlns:a16="http://schemas.microsoft.com/office/drawing/2014/main" id="{33CB0B2C-E305-4BAE-BD77-C27F1205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76" y="1950448"/>
            <a:ext cx="969596" cy="9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brae Logo - PNG e Vetor - Download de Logo">
            <a:extLst>
              <a:ext uri="{FF2B5EF4-FFF2-40B4-BE49-F238E27FC236}">
                <a16:creationId xmlns:a16="http://schemas.microsoft.com/office/drawing/2014/main" id="{FDE5998C-8E30-45D1-8758-B65AA41B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1" y="2757878"/>
            <a:ext cx="485775" cy="2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rtnership - Free hands and gestures icons">
            <a:extLst>
              <a:ext uri="{FF2B5EF4-FFF2-40B4-BE49-F238E27FC236}">
                <a16:creationId xmlns:a16="http://schemas.microsoft.com/office/drawing/2014/main" id="{FA0AA3B5-431E-48E7-99E1-719B6CF1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4" y="3689374"/>
            <a:ext cx="889571" cy="8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4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51A8-BC88-3E42-89C6-FDDF81A5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121" y="902220"/>
            <a:ext cx="4334177" cy="1488800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A inovação na palma da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mão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do produtor rural</a:t>
            </a:r>
            <a:endParaRPr lang="en-BR" dirty="0">
              <a:solidFill>
                <a:schemeClr val="bg1"/>
              </a:solidFill>
              <a:latin typeface="Campuni Black" panose="00000A00000000000000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119" y="2876332"/>
            <a:ext cx="3853892" cy="21096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APP </a:t>
            </a:r>
            <a:r>
              <a:rPr lang="pt-BR" sz="2400" dirty="0">
                <a:latin typeface="Campuni" panose="00000500000000000000" pitchFamily="50" charset="0"/>
                <a:ea typeface="+mn-lt"/>
              </a:rPr>
              <a:t>Guia do Campo</a:t>
            </a:r>
            <a:endParaRPr lang="pt-BR" sz="1600" dirty="0">
              <a:solidFill>
                <a:srgbClr val="84F4BC"/>
              </a:solidFill>
              <a:latin typeface="Campuni" panose="00000500000000000000" pitchFamily="50" charset="0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CFA186D1-707F-4F80-9685-1428E81A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6690" r="1915" b="26626"/>
          <a:stretch/>
        </p:blipFill>
        <p:spPr>
          <a:xfrm>
            <a:off x="6096000" y="-304799"/>
            <a:ext cx="5634507" cy="24193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7DC80C3-CF01-4C95-B543-370AC4A4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75" y="2428934"/>
            <a:ext cx="5838239" cy="4393130"/>
          </a:xfrm>
          <a:prstGeom prst="parallelogram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436D5B7-1BEA-4F54-9110-C091667A7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8" b="1120"/>
          <a:stretch/>
        </p:blipFill>
        <p:spPr>
          <a:xfrm>
            <a:off x="4079027" y="2354781"/>
            <a:ext cx="2095682" cy="4152900"/>
          </a:xfrm>
          <a:prstGeom prst="roundRect">
            <a:avLst/>
          </a:prstGeom>
        </p:spPr>
      </p:pic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C7B6342C-72B2-4DB1-BFB8-0F9120622203}"/>
              </a:ext>
            </a:extLst>
          </p:cNvPr>
          <p:cNvSpPr txBox="1">
            <a:spLocks/>
          </p:cNvSpPr>
          <p:nvPr/>
        </p:nvSpPr>
        <p:spPr>
          <a:xfrm>
            <a:off x="265754" y="3186753"/>
            <a:ext cx="3616929" cy="14888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Lançamento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ainda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</a:t>
            </a:r>
            <a:r>
              <a:rPr lang="en-US" dirty="0">
                <a:solidFill>
                  <a:srgbClr val="0041D9"/>
                </a:solidFill>
                <a:latin typeface="Campuni Black" panose="00000A00000000000000" pitchFamily="50" charset="0"/>
              </a:rPr>
              <a:t>2022</a:t>
            </a:r>
            <a:endParaRPr lang="en-BR" dirty="0">
              <a:solidFill>
                <a:srgbClr val="0041D9"/>
              </a:solidFill>
              <a:latin typeface="Campuni Black" panose="00000A00000000000000" pitchFamily="50" charset="0"/>
            </a:endParaRP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0F22AD9A-4B34-4D9B-A2D7-D2694A62D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709" y="5445398"/>
            <a:ext cx="3813273" cy="10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2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53" y="921655"/>
            <a:ext cx="5231024" cy="31478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51A8-BC88-3E42-89C6-FDDF81A5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659" y="-232526"/>
            <a:ext cx="4334177" cy="1488800"/>
          </a:xfrm>
          <a:noFill/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Jornada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Campuni Black" panose="00000A00000000000000" pitchFamily="50" charset="0"/>
              </a:rPr>
              <a:t>Inovação</a:t>
            </a:r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 Rural </a:t>
            </a:r>
            <a:endParaRPr lang="en-BR" dirty="0">
              <a:solidFill>
                <a:schemeClr val="bg1"/>
              </a:solidFill>
              <a:latin typeface="Campuni Black" panose="00000A00000000000000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918" y="1051063"/>
            <a:ext cx="4417082" cy="21096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424 </a:t>
            </a:r>
            <a:r>
              <a:rPr lang="pt-BR" sz="2400" b="1" dirty="0">
                <a:latin typeface="Campuni Black" panose="00000A00000000000000" pitchFamily="50" charset="0"/>
              </a:rPr>
              <a:t>bolsistas ativos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2.162</a:t>
            </a:r>
            <a:r>
              <a:rPr lang="pt-BR" sz="2400" b="1" dirty="0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 </a:t>
            </a:r>
            <a:r>
              <a:rPr lang="pt-BR" sz="2400" b="1" dirty="0">
                <a:latin typeface="Campuni Black" panose="00000A00000000000000" pitchFamily="50" charset="0"/>
              </a:rPr>
              <a:t>Empresas</a:t>
            </a:r>
            <a:r>
              <a:rPr lang="pt-BR" sz="3200" b="1" dirty="0">
                <a:latin typeface="Campuni Black" panose="00000A00000000000000" pitchFamily="50" charset="0"/>
              </a:rPr>
              <a:t> </a:t>
            </a:r>
            <a:r>
              <a:rPr lang="pt-BR" sz="2400" b="1" dirty="0">
                <a:latin typeface="Campuni Black" panose="00000A00000000000000" pitchFamily="50" charset="0"/>
              </a:rPr>
              <a:t>Rurais acompanhadas – piloto (7UF) – 1º ciclo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600" dirty="0">
              <a:solidFill>
                <a:srgbClr val="84F4BC"/>
              </a:solidFill>
              <a:latin typeface="Campuni" panose="00000500000000000000" pitchFamily="50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C7B6342C-72B2-4DB1-BFB8-0F9120622203}"/>
              </a:ext>
            </a:extLst>
          </p:cNvPr>
          <p:cNvSpPr txBox="1">
            <a:spLocks/>
          </p:cNvSpPr>
          <p:nvPr/>
        </p:nvSpPr>
        <p:spPr>
          <a:xfrm>
            <a:off x="154918" y="3173625"/>
            <a:ext cx="4015523" cy="14888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mpuni Black" panose="00000A00000000000000" pitchFamily="50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puni Black" panose="00000A00000000000000" pitchFamily="50" charset="0"/>
              </a:rPr>
              <a:t>revisão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puni Black" panose="00000A00000000000000" pitchFamily="50" charset="0"/>
              </a:rPr>
              <a:t> 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puni Black" panose="00000A00000000000000" pitchFamily="5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D9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5.088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D9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novas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empresas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rurais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 no 2º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semestre</a:t>
            </a:r>
            <a:endParaRPr kumimoji="0" lang="en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puni Black" panose="00000A00000000000000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9C48E37-74D2-CECD-AD65-71335335D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>
          <a:xfrm>
            <a:off x="6229593" y="-231458"/>
            <a:ext cx="4403554" cy="16894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02" y="4105431"/>
            <a:ext cx="2009775" cy="21621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539" y="4050801"/>
            <a:ext cx="2657042" cy="2377353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 txBox="1">
            <a:spLocks/>
          </p:cNvSpPr>
          <p:nvPr/>
        </p:nvSpPr>
        <p:spPr>
          <a:xfrm>
            <a:off x="5369423" y="6499959"/>
            <a:ext cx="3226241" cy="360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Capão Bonito - SP</a:t>
            </a:r>
            <a:endParaRPr lang="pt-BR" sz="1400" b="1" dirty="0">
              <a:solidFill>
                <a:schemeClr val="tx1"/>
              </a:solidFill>
              <a:latin typeface="Campuni Black" panose="00000A00000000000000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050" dirty="0">
              <a:solidFill>
                <a:schemeClr val="tx1"/>
              </a:solidFill>
              <a:latin typeface="Campuni" panose="00000500000000000000" pitchFamily="50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 txBox="1">
            <a:spLocks/>
          </p:cNvSpPr>
          <p:nvPr/>
        </p:nvSpPr>
        <p:spPr>
          <a:xfrm>
            <a:off x="8480963" y="6230673"/>
            <a:ext cx="2374403" cy="360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800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Joinville</a:t>
            </a:r>
            <a:r>
              <a:rPr lang="pt-BR" sz="2400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 - SC</a:t>
            </a:r>
            <a:endParaRPr lang="pt-BR" sz="1600" b="1" dirty="0">
              <a:solidFill>
                <a:schemeClr val="tx1"/>
              </a:solidFill>
              <a:latin typeface="Campuni Black" panose="00000A00000000000000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100" dirty="0">
              <a:solidFill>
                <a:schemeClr val="tx1"/>
              </a:solidFill>
              <a:latin typeface="Campuni" panose="00000500000000000000" pitchFamily="50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7B6342C-72B2-4DB1-BFB8-0F9120622203}"/>
              </a:ext>
            </a:extLst>
          </p:cNvPr>
          <p:cNvSpPr txBox="1">
            <a:spLocks/>
          </p:cNvSpPr>
          <p:nvPr/>
        </p:nvSpPr>
        <p:spPr>
          <a:xfrm>
            <a:off x="154917" y="4675345"/>
            <a:ext cx="4015523" cy="14888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rgbClr val="3FB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noProof="0" dirty="0">
                <a:solidFill>
                  <a:prstClr val="white"/>
                </a:solidFill>
                <a:latin typeface="Campuni Black" panose="00000A00000000000000" pitchFamily="50" charset="0"/>
              </a:rPr>
              <a:t>Total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D9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7.250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D9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 </a:t>
            </a:r>
            <a:endParaRPr lang="en-US" sz="2400" dirty="0" err="1">
              <a:solidFill>
                <a:schemeClr val="bg1"/>
              </a:solidFill>
              <a:latin typeface="Campuni Black" panose="00000A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uni Black" panose="00000A00000000000000" pitchFamily="50" charset="0"/>
                <a:ea typeface="+mn-ea"/>
                <a:cs typeface="Arial" panose="020B0604020202020204" pitchFamily="34" charset="0"/>
              </a:rPr>
              <a:t> 2022 (20 UF)</a:t>
            </a:r>
            <a:endParaRPr kumimoji="0" lang="en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puni Black" panose="00000A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 txBox="1">
            <a:spLocks/>
          </p:cNvSpPr>
          <p:nvPr/>
        </p:nvSpPr>
        <p:spPr>
          <a:xfrm>
            <a:off x="9876327" y="2421447"/>
            <a:ext cx="2284023" cy="360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0041D9"/>
                </a:solidFill>
                <a:latin typeface="Campuni Black" panose="00000A00000000000000" pitchFamily="50" charset="0"/>
              </a:rPr>
              <a:t>384</a:t>
            </a:r>
            <a:r>
              <a:rPr lang="pt-BR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 municípios </a:t>
            </a:r>
            <a:endParaRPr lang="pt-BR" sz="1400" b="1" dirty="0">
              <a:solidFill>
                <a:schemeClr val="tx1"/>
              </a:solidFill>
              <a:latin typeface="Campuni Black" panose="00000A00000000000000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050" dirty="0">
              <a:solidFill>
                <a:schemeClr val="tx1"/>
              </a:solidFill>
              <a:latin typeface="Campuni" panose="00000500000000000000" pitchFamily="50" charset="0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 txBox="1">
            <a:spLocks/>
          </p:cNvSpPr>
          <p:nvPr/>
        </p:nvSpPr>
        <p:spPr>
          <a:xfrm>
            <a:off x="4850920" y="2178321"/>
            <a:ext cx="2284023" cy="360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0041D9"/>
                </a:solidFill>
                <a:latin typeface="Campuni Black" panose="00000A00000000000000" pitchFamily="50" charset="0"/>
              </a:rPr>
              <a:t>+20</a:t>
            </a:r>
            <a:r>
              <a:rPr lang="pt-BR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 segmentos acompanhados</a:t>
            </a:r>
            <a:endParaRPr lang="pt-BR" sz="1400" b="1" dirty="0">
              <a:solidFill>
                <a:schemeClr val="tx1"/>
              </a:solidFill>
              <a:latin typeface="Campuni Black" panose="00000A00000000000000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050" dirty="0">
              <a:solidFill>
                <a:schemeClr val="tx1"/>
              </a:solidFill>
              <a:latin typeface="Campuni" panose="00000500000000000000" pitchFamily="50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 txBox="1">
            <a:spLocks/>
          </p:cNvSpPr>
          <p:nvPr/>
        </p:nvSpPr>
        <p:spPr>
          <a:xfrm>
            <a:off x="5189835" y="1061336"/>
            <a:ext cx="2284023" cy="360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b="1" dirty="0" err="1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Tzero</a:t>
            </a:r>
            <a:r>
              <a:rPr lang="pt-BR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 </a:t>
            </a:r>
            <a:r>
              <a:rPr lang="pt-BR" sz="3600" b="1" dirty="0">
                <a:solidFill>
                  <a:srgbClr val="0041D9"/>
                </a:solidFill>
                <a:latin typeface="Campuni Black" panose="00000A00000000000000" pitchFamily="50" charset="0"/>
              </a:rPr>
              <a:t>1,9</a:t>
            </a:r>
            <a:endParaRPr lang="pt-BR" sz="3600" b="1" dirty="0">
              <a:solidFill>
                <a:schemeClr val="tx1"/>
              </a:solidFill>
              <a:latin typeface="Campuni Black" panose="00000A00000000000000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050" dirty="0">
              <a:solidFill>
                <a:schemeClr val="tx1"/>
              </a:solidFill>
              <a:latin typeface="Campuni" panose="00000500000000000000" pitchFamily="50" charset="0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 txBox="1">
            <a:spLocks/>
          </p:cNvSpPr>
          <p:nvPr/>
        </p:nvSpPr>
        <p:spPr>
          <a:xfrm>
            <a:off x="8663979" y="1097749"/>
            <a:ext cx="2284023" cy="360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b="1" dirty="0" err="1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Tfinal</a:t>
            </a:r>
            <a:r>
              <a:rPr lang="pt-BR" b="1" dirty="0">
                <a:solidFill>
                  <a:schemeClr val="tx1"/>
                </a:solidFill>
                <a:latin typeface="Campuni Black" panose="00000A00000000000000" pitchFamily="50" charset="0"/>
                <a:ea typeface="+mn-lt"/>
              </a:rPr>
              <a:t> </a:t>
            </a:r>
            <a:r>
              <a:rPr lang="pt-BR" sz="3600" b="1" dirty="0">
                <a:solidFill>
                  <a:srgbClr val="0041D9"/>
                </a:solidFill>
                <a:latin typeface="Campuni Black" panose="00000A00000000000000" pitchFamily="50" charset="0"/>
              </a:rPr>
              <a:t>2,4</a:t>
            </a:r>
            <a:endParaRPr lang="pt-BR" sz="3600" b="1" dirty="0">
              <a:solidFill>
                <a:schemeClr val="tx1"/>
              </a:solidFill>
              <a:latin typeface="Campuni Black" panose="00000A00000000000000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1050" dirty="0">
              <a:solidFill>
                <a:schemeClr val="tx1"/>
              </a:solidFill>
              <a:latin typeface="Campun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45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51A8-BC88-3E42-89C6-FDDF81A5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078" y="378938"/>
            <a:ext cx="4612073" cy="21096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600" b="1" dirty="0" err="1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IGs</a:t>
            </a:r>
            <a:r>
              <a:rPr lang="pt-BR" sz="3600" b="1" dirty="0">
                <a:solidFill>
                  <a:srgbClr val="1A42BE"/>
                </a:solidFill>
                <a:latin typeface="Campuni Black" panose="00000A00000000000000" pitchFamily="50" charset="0"/>
                <a:ea typeface="+mn-lt"/>
              </a:rPr>
              <a:t> </a:t>
            </a:r>
            <a:br>
              <a:rPr lang="pt-BR" sz="2000" dirty="0"/>
            </a:br>
            <a:r>
              <a:rPr lang="pt-BR" sz="2400" dirty="0">
                <a:latin typeface="Campuni" panose="00000500000000000000" pitchFamily="50" charset="0"/>
                <a:ea typeface="+mn-lt"/>
              </a:rPr>
              <a:t>Desde 2003 o Sebrae identifica potenciais regiões vinculadas a produtos específicos e de renome, orienta e apoia os pequenos negócios na estruturação e no fortalecimento das </a:t>
            </a:r>
            <a:r>
              <a:rPr lang="pt-BR" sz="2800" b="1" dirty="0">
                <a:solidFill>
                  <a:srgbClr val="0041D9"/>
                </a:solidFill>
                <a:latin typeface="Campuni Black" panose="00000A00000000000000" pitchFamily="50" charset="0"/>
              </a:rPr>
              <a:t>Indicações Geográficas</a:t>
            </a:r>
            <a:r>
              <a:rPr lang="pt-BR" sz="2400" b="1" dirty="0">
                <a:latin typeface="Campuni Black" panose="00000A00000000000000" pitchFamily="50" charset="0"/>
              </a:rPr>
              <a:t>.</a:t>
            </a:r>
            <a:endParaRPr lang="pt-BR" sz="3200" b="1" dirty="0">
              <a:latin typeface="Campuni Black" panose="00000A00000000000000" pitchFamily="50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F7F7BBD-A015-419D-9889-527CD8D7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58" y="373845"/>
            <a:ext cx="7385019" cy="6564767"/>
          </a:xfrm>
          <a:prstGeom prst="rect">
            <a:avLst/>
          </a:prstGeom>
        </p:spPr>
      </p:pic>
      <p:sp>
        <p:nvSpPr>
          <p:cNvPr id="14" name="Elipse 16">
            <a:extLst>
              <a:ext uri="{FF2B5EF4-FFF2-40B4-BE49-F238E27FC236}">
                <a16:creationId xmlns:a16="http://schemas.microsoft.com/office/drawing/2014/main" id="{EFF4D7EC-E671-4BC2-B091-6B7973AAA539}"/>
              </a:ext>
            </a:extLst>
          </p:cNvPr>
          <p:cNvSpPr/>
          <p:nvPr/>
        </p:nvSpPr>
        <p:spPr>
          <a:xfrm>
            <a:off x="9237973" y="126593"/>
            <a:ext cx="1303309" cy="1303641"/>
          </a:xfrm>
          <a:prstGeom prst="ellipse">
            <a:avLst/>
          </a:prstGeom>
          <a:noFill/>
          <a:ln w="28575">
            <a:solidFill>
              <a:srgbClr val="167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sz="3600" dirty="0">
                <a:solidFill>
                  <a:srgbClr val="16767A"/>
                </a:solidFill>
                <a:latin typeface="Century Gothic" panose="020B0502020202020204" pitchFamily="34" charset="0"/>
              </a:rPr>
              <a:t>89 </a:t>
            </a:r>
            <a:r>
              <a:rPr lang="pt-BR" sz="900" dirty="0">
                <a:solidFill>
                  <a:srgbClr val="16767A"/>
                </a:solidFill>
                <a:latin typeface="Century Gothic" panose="020B0502020202020204" pitchFamily="34" charset="0"/>
              </a:rPr>
              <a:t>Indicações Geográficas</a:t>
            </a:r>
            <a:endParaRPr lang="pt-BR" sz="700" dirty="0">
              <a:solidFill>
                <a:srgbClr val="1676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lipse 8">
            <a:extLst>
              <a:ext uri="{FF2B5EF4-FFF2-40B4-BE49-F238E27FC236}">
                <a16:creationId xmlns:a16="http://schemas.microsoft.com/office/drawing/2014/main" id="{23B4A2EE-1F83-4FD0-80E7-08A5FB1DF5E9}"/>
              </a:ext>
            </a:extLst>
          </p:cNvPr>
          <p:cNvSpPr/>
          <p:nvPr/>
        </p:nvSpPr>
        <p:spPr>
          <a:xfrm>
            <a:off x="7741680" y="3287955"/>
            <a:ext cx="736548" cy="7365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67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sz="2400" dirty="0">
                <a:solidFill>
                  <a:srgbClr val="16767A"/>
                </a:solidFill>
                <a:latin typeface="Century Gothic" panose="020B0502020202020204" pitchFamily="34" charset="0"/>
              </a:rPr>
              <a:t>4</a:t>
            </a:r>
            <a:endParaRPr lang="pt-BR" dirty="0">
              <a:solidFill>
                <a:srgbClr val="1676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lipse 9">
            <a:extLst>
              <a:ext uri="{FF2B5EF4-FFF2-40B4-BE49-F238E27FC236}">
                <a16:creationId xmlns:a16="http://schemas.microsoft.com/office/drawing/2014/main" id="{000FB77D-68B7-4CC1-ADD9-DF7501A168BF}"/>
              </a:ext>
            </a:extLst>
          </p:cNvPr>
          <p:cNvSpPr/>
          <p:nvPr/>
        </p:nvSpPr>
        <p:spPr>
          <a:xfrm>
            <a:off x="9621148" y="2145035"/>
            <a:ext cx="736548" cy="7365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E9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sz="2400" dirty="0">
                <a:solidFill>
                  <a:srgbClr val="1E9296"/>
                </a:solidFill>
                <a:latin typeface="Century Gothic" panose="020B0502020202020204" pitchFamily="34" charset="0"/>
              </a:rPr>
              <a:t>16</a:t>
            </a:r>
            <a:endParaRPr lang="pt-BR" dirty="0">
              <a:solidFill>
                <a:srgbClr val="1E92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ipse 10">
            <a:extLst>
              <a:ext uri="{FF2B5EF4-FFF2-40B4-BE49-F238E27FC236}">
                <a16:creationId xmlns:a16="http://schemas.microsoft.com/office/drawing/2014/main" id="{52001122-AE01-4A98-BB74-C8E885D36D73}"/>
              </a:ext>
            </a:extLst>
          </p:cNvPr>
          <p:cNvSpPr/>
          <p:nvPr/>
        </p:nvSpPr>
        <p:spPr>
          <a:xfrm>
            <a:off x="7157522" y="1205301"/>
            <a:ext cx="736548" cy="7365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37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dirty="0">
                <a:solidFill>
                  <a:srgbClr val="E37B36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19" name="Elipse 11">
            <a:extLst>
              <a:ext uri="{FF2B5EF4-FFF2-40B4-BE49-F238E27FC236}">
                <a16:creationId xmlns:a16="http://schemas.microsoft.com/office/drawing/2014/main" id="{7FE35B14-99ED-455F-869F-8894AA33F58E}"/>
              </a:ext>
            </a:extLst>
          </p:cNvPr>
          <p:cNvSpPr/>
          <p:nvPr/>
        </p:nvSpPr>
        <p:spPr>
          <a:xfrm>
            <a:off x="8978378" y="3897512"/>
            <a:ext cx="736548" cy="7365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37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dirty="0">
                <a:solidFill>
                  <a:srgbClr val="E37B36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0" name="Elipse 12">
            <a:extLst>
              <a:ext uri="{FF2B5EF4-FFF2-40B4-BE49-F238E27FC236}">
                <a16:creationId xmlns:a16="http://schemas.microsoft.com/office/drawing/2014/main" id="{7C594B5E-5938-46E6-995E-F08E379E2913}"/>
              </a:ext>
            </a:extLst>
          </p:cNvPr>
          <p:cNvSpPr/>
          <p:nvPr/>
        </p:nvSpPr>
        <p:spPr>
          <a:xfrm>
            <a:off x="7995663" y="4989635"/>
            <a:ext cx="736548" cy="7365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37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sz="2400" dirty="0">
                <a:solidFill>
                  <a:srgbClr val="E37B36"/>
                </a:solidFill>
                <a:latin typeface="Century Gothic" panose="020B0502020202020204" pitchFamily="34" charset="0"/>
              </a:rPr>
              <a:t>27</a:t>
            </a:r>
            <a:endParaRPr lang="pt-BR" dirty="0">
              <a:solidFill>
                <a:srgbClr val="E37B3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m 3">
            <a:extLst>
              <a:ext uri="{FF2B5EF4-FFF2-40B4-BE49-F238E27FC236}">
                <a16:creationId xmlns:a16="http://schemas.microsoft.com/office/drawing/2014/main" id="{46FDE28E-43F2-4137-8BE9-C49AC247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0" y="4168083"/>
            <a:ext cx="1569403" cy="1569403"/>
          </a:xfrm>
          <a:prstGeom prst="rect">
            <a:avLst/>
          </a:prstGeom>
        </p:spPr>
      </p:pic>
      <p:pic>
        <p:nvPicPr>
          <p:cNvPr id="22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63ADA840-F8AF-4AF5-BDA5-13FEB3E5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505" y="5109615"/>
            <a:ext cx="1569403" cy="1569403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666541D-66A9-475B-81D7-7A1475FD8B68}"/>
              </a:ext>
            </a:extLst>
          </p:cNvPr>
          <p:cNvSpPr txBox="1">
            <a:spLocks/>
          </p:cNvSpPr>
          <p:nvPr/>
        </p:nvSpPr>
        <p:spPr>
          <a:xfrm>
            <a:off x="3030958" y="5267695"/>
            <a:ext cx="2313400" cy="458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600" b="1" dirty="0">
                <a:latin typeface="Campuni" panose="00000500000000000000" pitchFamily="50" charset="0"/>
                <a:ea typeface="+mn-lt"/>
              </a:rPr>
              <a:t>Selo Brasileira de IG</a:t>
            </a:r>
          </a:p>
        </p:txBody>
      </p:sp>
      <p:sp>
        <p:nvSpPr>
          <p:cNvPr id="24" name="Elipse 16">
            <a:extLst>
              <a:ext uri="{FF2B5EF4-FFF2-40B4-BE49-F238E27FC236}">
                <a16:creationId xmlns:a16="http://schemas.microsoft.com/office/drawing/2014/main" id="{69BF62D9-00F4-4258-A0A5-39A0D76C7298}"/>
              </a:ext>
            </a:extLst>
          </p:cNvPr>
          <p:cNvSpPr/>
          <p:nvPr/>
        </p:nvSpPr>
        <p:spPr>
          <a:xfrm>
            <a:off x="5521724" y="3964054"/>
            <a:ext cx="1303309" cy="130364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sz="3200" dirty="0">
                <a:solidFill>
                  <a:schemeClr val="accent2"/>
                </a:solidFill>
                <a:latin typeface="Century Gothic" panose="020B0502020202020204" pitchFamily="34" charset="0"/>
              </a:rPr>
              <a:t>150</a:t>
            </a:r>
            <a:r>
              <a:rPr lang="pt-BR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t-BR" sz="900" dirty="0">
                <a:solidFill>
                  <a:schemeClr val="accent2"/>
                </a:solidFill>
                <a:latin typeface="Century Gothic" panose="020B0502020202020204" pitchFamily="34" charset="0"/>
              </a:rPr>
              <a:t>MIL produtores envolvidos</a:t>
            </a:r>
            <a:endParaRPr lang="pt-BR" sz="7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Elipse 16">
            <a:extLst>
              <a:ext uri="{FF2B5EF4-FFF2-40B4-BE49-F238E27FC236}">
                <a16:creationId xmlns:a16="http://schemas.microsoft.com/office/drawing/2014/main" id="{5EF2EAE3-F8DA-48C5-92C5-DAF2C6627E87}"/>
              </a:ext>
            </a:extLst>
          </p:cNvPr>
          <p:cNvSpPr/>
          <p:nvPr/>
        </p:nvSpPr>
        <p:spPr>
          <a:xfrm>
            <a:off x="9099202" y="4992865"/>
            <a:ext cx="1577789" cy="1466732"/>
          </a:xfrm>
          <a:prstGeom prst="ellipse">
            <a:avLst/>
          </a:prstGeom>
          <a:noFill/>
          <a:ln w="28575">
            <a:solidFill>
              <a:srgbClr val="1E9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pt-BR" sz="1200" dirty="0">
                <a:solidFill>
                  <a:srgbClr val="1E9296"/>
                </a:solidFill>
                <a:latin typeface="Century Gothic" panose="020B0502020202020204" pitchFamily="34" charset="0"/>
              </a:rPr>
              <a:t>1.218</a:t>
            </a:r>
          </a:p>
          <a:p>
            <a:pPr algn="ctr" defTabSz="914358">
              <a:defRPr/>
            </a:pPr>
            <a:r>
              <a:rPr lang="pt-BR" sz="1200" dirty="0">
                <a:solidFill>
                  <a:srgbClr val="1E9296"/>
                </a:solidFill>
                <a:latin typeface="Century Gothic" panose="020B0502020202020204" pitchFamily="34" charset="0"/>
              </a:rPr>
              <a:t>Municípios trabalhados</a:t>
            </a: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8F564BC2-845F-4E31-B183-BBFC53DC4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90" y="5591147"/>
            <a:ext cx="1303642" cy="1303642"/>
          </a:xfrm>
          <a:prstGeom prst="rect">
            <a:avLst/>
          </a:prstGeom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74E54834-380F-4795-B6B0-DC4C637F9654}"/>
              </a:ext>
            </a:extLst>
          </p:cNvPr>
          <p:cNvSpPr txBox="1">
            <a:spLocks/>
          </p:cNvSpPr>
          <p:nvPr/>
        </p:nvSpPr>
        <p:spPr>
          <a:xfrm>
            <a:off x="5668333" y="6576347"/>
            <a:ext cx="2313400" cy="458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400" dirty="0">
                <a:solidFill>
                  <a:schemeClr val="tx1"/>
                </a:solidFill>
                <a:latin typeface="Campuni" panose="00000500000000000000" pitchFamily="50" charset="0"/>
                <a:ea typeface="+mn-lt"/>
              </a:rPr>
              <a:t>Acesse mais informações</a:t>
            </a:r>
          </a:p>
        </p:txBody>
      </p:sp>
    </p:spTree>
    <p:extLst>
      <p:ext uri="{BB962C8B-B14F-4D97-AF65-F5344CB8AC3E}">
        <p14:creationId xmlns:p14="http://schemas.microsoft.com/office/powerpoint/2010/main" val="95107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gmento Agronegócios">
            <a:extLst>
              <a:ext uri="{FF2B5EF4-FFF2-40B4-BE49-F238E27FC236}">
                <a16:creationId xmlns:a16="http://schemas.microsoft.com/office/drawing/2014/main" id="{BEE56233-231E-4A51-A319-87DE4C8A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30" y="1247397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30AE5-41C2-4A49-8486-961FEC8BD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8121" y="3332252"/>
            <a:ext cx="5695811" cy="1488140"/>
          </a:xfrm>
        </p:spPr>
        <p:txBody>
          <a:bodyPr/>
          <a:lstStyle/>
          <a:p>
            <a:r>
              <a:rPr lang="en-US" dirty="0">
                <a:latin typeface="Campuni Black" panose="00000A00000000000000" pitchFamily="50" charset="0"/>
              </a:rPr>
              <a:t>Os Pequenos Negócios no Brasil</a:t>
            </a:r>
          </a:p>
          <a:p>
            <a:r>
              <a:rPr lang="pt-BR" sz="1800" b="1" i="1" dirty="0">
                <a:solidFill>
                  <a:srgbClr val="000000"/>
                </a:solidFill>
                <a:effectLst/>
                <a:latin typeface="inherit"/>
              </a:rPr>
              <a:t>César Reinaldo Rissete</a:t>
            </a:r>
            <a:br>
              <a:rPr lang="pt-BR" sz="9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pt-BR" sz="1800" b="0" i="1" dirty="0">
                <a:solidFill>
                  <a:srgbClr val="000000"/>
                </a:solidFill>
                <a:latin typeface="inherit"/>
              </a:rPr>
              <a:t>Gerente da U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inherit"/>
              </a:rPr>
              <a:t>nidade de Competitividade</a:t>
            </a:r>
            <a:br>
              <a:rPr lang="pt-BR" sz="900" b="0" i="1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pt-BR" sz="1800" b="0" i="1" dirty="0">
                <a:solidFill>
                  <a:srgbClr val="000000"/>
                </a:solidFill>
                <a:effectLst/>
                <a:latin typeface="inherit"/>
              </a:rPr>
              <a:t>(061) 3348-7807</a:t>
            </a:r>
            <a:br>
              <a:rPr lang="pt-BR" sz="1800" b="0" i="1" dirty="0">
                <a:solidFill>
                  <a:srgbClr val="1F497D"/>
                </a:solidFill>
                <a:effectLst/>
                <a:latin typeface="inherit"/>
              </a:rPr>
            </a:br>
            <a:r>
              <a:rPr lang="pt-BR" sz="20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cesar.rissete@sebrae.com.br</a:t>
            </a:r>
            <a:endParaRPr lang="en-US" sz="2000" dirty="0">
              <a:solidFill>
                <a:srgbClr val="3FBCFF"/>
              </a:solidFill>
              <a:latin typeface="Campuni" panose="00000500000000000000" pitchFamily="50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9C8750C-DAB6-8C4E-86FA-D5CB0BDC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DD8611-D96A-4FB1-B0AF-319573C2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06" y="6282743"/>
            <a:ext cx="1371599" cy="5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6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>
            <a:extLst>
              <a:ext uri="{FF2B5EF4-FFF2-40B4-BE49-F238E27FC236}">
                <a16:creationId xmlns:a16="http://schemas.microsoft.com/office/drawing/2014/main" id="{436D95AF-738E-1140-A66C-50BBF1700965}"/>
              </a:ext>
            </a:extLst>
          </p:cNvPr>
          <p:cNvSpPr txBox="1"/>
          <p:nvPr/>
        </p:nvSpPr>
        <p:spPr>
          <a:xfrm>
            <a:off x="3020723" y="5409769"/>
            <a:ext cx="819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*Só considera os setores cobertos pelas pesquisas setoriais do IBGE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Fontes: Sebrae e Fundação Getúlio Vargas (FGV).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629" y="1230174"/>
            <a:ext cx="4603774" cy="1777392"/>
          </a:xfrm>
        </p:spPr>
        <p:txBody>
          <a:bodyPr/>
          <a:lstStyle/>
          <a:p>
            <a:r>
              <a:rPr lang="en-US" dirty="0">
                <a:latin typeface="Campuni Black" panose="00000A00000000000000" pitchFamily="50" charset="0"/>
              </a:rPr>
              <a:t>No Brasil, os pequenos negócios respondem por</a:t>
            </a:r>
            <a:endParaRPr lang="en-BR" dirty="0">
              <a:latin typeface="Campuni Black" panose="00000A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422A-CD0E-AF47-97A0-4ACA1E431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7694" y="3304539"/>
            <a:ext cx="3575746" cy="1933463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6000" b="1" dirty="0">
                <a:solidFill>
                  <a:srgbClr val="3B4AFF"/>
                </a:solidFill>
                <a:latin typeface="Campuni Black" panose="00000A00000000000000" pitchFamily="50" charset="0"/>
              </a:rPr>
              <a:t>99% 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Campuni" panose="00000500000000000000" pitchFamily="50" charset="0"/>
              </a:rPr>
              <a:t>do total de empresas do país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latin typeface="Campuni Black" panose="00000A00000000000000" pitchFamily="50" charset="0"/>
              </a:rPr>
              <a:t>19 milhões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puni" panose="00000500000000000000" pitchFamily="50" charset="0"/>
              </a:rPr>
            </a:br>
            <a:r>
              <a:rPr lang="en-US" b="1" dirty="0">
                <a:latin typeface="Campuni" panose="00000500000000000000" pitchFamily="50" charset="0"/>
              </a:rPr>
              <a:t>de negócios</a:t>
            </a:r>
          </a:p>
          <a:p>
            <a:pPr algn="l">
              <a:spcBef>
                <a:spcPts val="0"/>
              </a:spcBef>
            </a:pPr>
            <a:endParaRPr lang="en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4E1E-4BDC-1F45-88C0-FC221951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836343-3E2F-1947-8CA8-414F804B1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85189"/>
              </p:ext>
            </p:extLst>
          </p:nvPr>
        </p:nvGraphicFramePr>
        <p:xfrm>
          <a:off x="3078282" y="2993189"/>
          <a:ext cx="2619412" cy="24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E63452B6-64A3-4349-9058-6C6CBAA925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48" y="3749777"/>
            <a:ext cx="928228" cy="9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08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>
            <a:extLst>
              <a:ext uri="{FF2B5EF4-FFF2-40B4-BE49-F238E27FC236}">
                <a16:creationId xmlns:a16="http://schemas.microsoft.com/office/drawing/2014/main" id="{436D95AF-738E-1140-A66C-50BBF1700965}"/>
              </a:ext>
            </a:extLst>
          </p:cNvPr>
          <p:cNvSpPr txBox="1"/>
          <p:nvPr/>
        </p:nvSpPr>
        <p:spPr>
          <a:xfrm>
            <a:off x="458593" y="6475254"/>
            <a:ext cx="8191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Fontes: Sebrae e Fundação Getúlio Vargas (FGV), Receita Federal do Brasil, Ministério da Economia (RAIS-2017 e SECEX) e IBGE.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51A8-BC88-3E42-89C6-FDDF81A5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520" y="282406"/>
            <a:ext cx="4956452" cy="1488800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puni Black" panose="00000A00000000000000" pitchFamily="50" charset="0"/>
              </a:rPr>
              <a:t>Pequeno negócio é sinônimo de emprego e renda</a:t>
            </a:r>
            <a:endParaRPr lang="en-BR" dirty="0">
              <a:solidFill>
                <a:schemeClr val="bg1"/>
              </a:solidFill>
              <a:latin typeface="Campuni Black" panose="00000A00000000000000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6BD1E-E584-1643-9583-2E4C7D62D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856" y="2309700"/>
            <a:ext cx="4267138" cy="21096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200" b="1" dirty="0">
                <a:solidFill>
                  <a:srgbClr val="84F4BC"/>
                </a:solidFill>
                <a:latin typeface="Campuni Black" panose="00000A00000000000000" pitchFamily="50" charset="0"/>
                <a:ea typeface="+mn-lt"/>
              </a:rPr>
              <a:t>+ de 2,2 milhões  </a:t>
            </a:r>
            <a:r>
              <a:rPr lang="pt-BR" dirty="0">
                <a:latin typeface="Campuni" panose="00000500000000000000" pitchFamily="50" charset="0"/>
                <a:ea typeface="+mn-lt"/>
              </a:rPr>
              <a:t>de novos postos de trabalho gerados por pequenos negócios em plena pandemia. </a:t>
            </a:r>
            <a:endParaRPr lang="pt-BR" sz="1400" dirty="0">
              <a:solidFill>
                <a:srgbClr val="84F4BC"/>
              </a:solidFill>
              <a:latin typeface="Campuni" panose="00000500000000000000" pitchFamily="50" charset="0"/>
            </a:endParaRPr>
          </a:p>
        </p:txBody>
      </p:sp>
      <p:sp>
        <p:nvSpPr>
          <p:cNvPr id="20" name="Retângulo 4">
            <a:extLst>
              <a:ext uri="{FF2B5EF4-FFF2-40B4-BE49-F238E27FC236}">
                <a16:creationId xmlns:a16="http://schemas.microsoft.com/office/drawing/2014/main" id="{D0A10173-B617-6549-A537-FD1A875DB9A2}"/>
              </a:ext>
            </a:extLst>
          </p:cNvPr>
          <p:cNvSpPr/>
          <p:nvPr/>
        </p:nvSpPr>
        <p:spPr>
          <a:xfrm>
            <a:off x="7737825" y="315337"/>
            <a:ext cx="2200337" cy="160043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29,5%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do PIB brasileiro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err="1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R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$ 1,1 trilhão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em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8A957-6A14-AA48-B303-B3777CE29980}"/>
              </a:ext>
            </a:extLst>
          </p:cNvPr>
          <p:cNvSpPr txBox="1"/>
          <p:nvPr/>
        </p:nvSpPr>
        <p:spPr>
          <a:xfrm>
            <a:off x="7737825" y="4353024"/>
            <a:ext cx="2764711" cy="19107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54%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de todos os empregos com carteira assinada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17,8 milhões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de postos de trabalho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mpuni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5" name="Retângulo 5">
            <a:extLst>
              <a:ext uri="{FF2B5EF4-FFF2-40B4-BE49-F238E27FC236}">
                <a16:creationId xmlns:a16="http://schemas.microsoft.com/office/drawing/2014/main" id="{7A9F18A1-077D-B048-A4CF-5B70CEC71BFA}"/>
              </a:ext>
            </a:extLst>
          </p:cNvPr>
          <p:cNvSpPr/>
          <p:nvPr/>
        </p:nvSpPr>
        <p:spPr>
          <a:xfrm>
            <a:off x="7737825" y="2175620"/>
            <a:ext cx="290404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44%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da massa salarial 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das empresas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R$ 34,3 bilhões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em renda direta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uni Black" panose="00000A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A67CFAD-4E29-AA17-F765-0E9E26E3EA4B}"/>
              </a:ext>
            </a:extLst>
          </p:cNvPr>
          <p:cNvGrpSpPr/>
          <p:nvPr/>
        </p:nvGrpSpPr>
        <p:grpSpPr>
          <a:xfrm>
            <a:off x="232138" y="3777291"/>
            <a:ext cx="6350000" cy="2584506"/>
            <a:chOff x="-525254" y="4107648"/>
            <a:chExt cx="6350000" cy="2349500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1CE060E5-308E-A04C-8952-2E6694FC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5254" y="4107648"/>
              <a:ext cx="6350000" cy="2349500"/>
            </a:xfrm>
            <a:prstGeom prst="rect">
              <a:avLst/>
            </a:prstGeom>
          </p:spPr>
        </p:pic>
        <p:sp>
          <p:nvSpPr>
            <p:cNvPr id="17" name="Retângulo 5">
              <a:extLst>
                <a:ext uri="{FF2B5EF4-FFF2-40B4-BE49-F238E27FC236}">
                  <a16:creationId xmlns:a16="http://schemas.microsoft.com/office/drawing/2014/main" id="{F573759D-7354-BE46-B7FF-099C698C2C5B}"/>
                </a:ext>
              </a:extLst>
            </p:cNvPr>
            <p:cNvSpPr/>
            <p:nvPr/>
          </p:nvSpPr>
          <p:spPr>
            <a:xfrm>
              <a:off x="2133597" y="5444018"/>
              <a:ext cx="3161183" cy="7386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puni" panose="00000500000000000000" pitchFamily="50" charset="0"/>
                  <a:cs typeface="Arial" panose="020B0604020202020204" pitchFamily="34" charset="0"/>
                </a:rPr>
                <a:t>das empresas exportadoras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FBCFF"/>
                  </a:solidFill>
                  <a:effectLst/>
                  <a:uLnTx/>
                  <a:uFillTx/>
                  <a:latin typeface="Campuni" panose="00000500000000000000" pitchFamily="50" charset="0"/>
                  <a:cs typeface="Arial" panose="020B0604020202020204" pitchFamily="34" charset="0"/>
                </a:rPr>
                <a:t>8.863 empresas que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FBCFF"/>
                  </a:solidFill>
                  <a:effectLst/>
                  <a:uLnTx/>
                  <a:uFillTx/>
                  <a:latin typeface="Campuni" panose="00000500000000000000" pitchFamily="50" charset="0"/>
                  <a:cs typeface="Arial" panose="020B0604020202020204" pitchFamily="34" charset="0"/>
                </a:rPr>
                <a:t>exportam R$ 1,2 bilhão</a:t>
              </a:r>
            </a:p>
          </p:txBody>
        </p:sp>
        <p:sp>
          <p:nvSpPr>
            <p:cNvPr id="46" name="Retângulo 5">
              <a:extLst>
                <a:ext uri="{FF2B5EF4-FFF2-40B4-BE49-F238E27FC236}">
                  <a16:creationId xmlns:a16="http://schemas.microsoft.com/office/drawing/2014/main" id="{EC007B95-BB77-2246-B1F9-802623868BD9}"/>
                </a:ext>
              </a:extLst>
            </p:cNvPr>
            <p:cNvSpPr/>
            <p:nvPr/>
          </p:nvSpPr>
          <p:spPr>
            <a:xfrm>
              <a:off x="648818" y="5433270"/>
              <a:ext cx="1484780" cy="7386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puni Black" panose="00000A00000000000000" pitchFamily="50" charset="0"/>
                  <a:cs typeface="Arial" panose="020B0604020202020204" pitchFamily="34" charset="0"/>
                </a:rPr>
                <a:t>41%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75D5E537-93B3-D940-91AC-8AC16ADCB2C6}"/>
              </a:ext>
            </a:extLst>
          </p:cNvPr>
          <p:cNvSpPr/>
          <p:nvPr/>
        </p:nvSpPr>
        <p:spPr>
          <a:xfrm>
            <a:off x="6101859" y="453740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139948-75B9-6348-9C2A-0E5DE049A402}"/>
              </a:ext>
            </a:extLst>
          </p:cNvPr>
          <p:cNvSpPr/>
          <p:nvPr/>
        </p:nvSpPr>
        <p:spPr>
          <a:xfrm>
            <a:off x="6101859" y="2309700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1DBCDF-C690-5044-945E-7DAE95AB6C79}"/>
              </a:ext>
            </a:extLst>
          </p:cNvPr>
          <p:cNvSpPr/>
          <p:nvPr/>
        </p:nvSpPr>
        <p:spPr>
          <a:xfrm>
            <a:off x="6426268" y="4993510"/>
            <a:ext cx="1206285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A02BA7D2-9667-2C4F-97D9-B92395E1F8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07" y="2391020"/>
            <a:ext cx="992107" cy="882975"/>
          </a:xfrm>
          <a:prstGeom prst="rect">
            <a:avLst/>
          </a:prstGeom>
        </p:spPr>
      </p:pic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DE7BDF11-A4EC-224C-AB99-E3F40C8EF9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60" y="5148390"/>
            <a:ext cx="640600" cy="900043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488EFDD7-CEA0-334C-AA40-39B2D851A0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37" y="580191"/>
            <a:ext cx="680124" cy="8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2.29167E-6 2.96296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324A620-0526-4CA5-B321-ED3CCC3D3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6" y="405483"/>
            <a:ext cx="3873240" cy="148880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Campuni Black" panose="00000A00000000000000" pitchFamily="50" charset="0"/>
              </a:rPr>
              <a:t>Emprego nos Municípios passa pelas MPE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0D2F4B-9C4B-4A8F-8783-B146EE111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627" y="4410724"/>
            <a:ext cx="3753665" cy="1714749"/>
          </a:xfrm>
        </p:spPr>
        <p:txBody>
          <a:bodyPr/>
          <a:lstStyle/>
          <a:p>
            <a:r>
              <a:rPr lang="pt-BR" dirty="0">
                <a:latin typeface="Campuni" panose="00000500000000000000" pitchFamily="50" charset="0"/>
              </a:rPr>
              <a:t>Em 2021, </a:t>
            </a:r>
            <a:r>
              <a:rPr lang="pt-BR" sz="2800" b="1" dirty="0">
                <a:solidFill>
                  <a:srgbClr val="84F4BC"/>
                </a:solidFill>
                <a:latin typeface="Campuni Black" panose="00000A00000000000000" pitchFamily="50" charset="0"/>
              </a:rPr>
              <a:t>7 em cada 10 </a:t>
            </a:r>
            <a:r>
              <a:rPr lang="pt-BR" dirty="0">
                <a:latin typeface="Campuni" panose="00000500000000000000" pitchFamily="50" charset="0"/>
              </a:rPr>
              <a:t>empregos criados estavam nos pequenos negócio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F7DF42-0211-AAF6-5A40-A4A2F12A011B}"/>
              </a:ext>
            </a:extLst>
          </p:cNvPr>
          <p:cNvSpPr txBox="1"/>
          <p:nvPr/>
        </p:nvSpPr>
        <p:spPr>
          <a:xfrm>
            <a:off x="5682342" y="2108656"/>
            <a:ext cx="47026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DD6"/>
                </a:solidFill>
                <a:latin typeface="Campuni Black" panose="00000A00000000000000" pitchFamily="50" charset="0"/>
              </a:rPr>
              <a:t>D</a:t>
            </a:r>
            <a:r>
              <a:rPr lang="pt-BR" sz="2400" b="0" dirty="0">
                <a:solidFill>
                  <a:srgbClr val="004DD6"/>
                </a:solidFill>
                <a:latin typeface="Campuni Black" panose="00000A00000000000000" pitchFamily="50" charset="0"/>
              </a:rPr>
              <a:t>esburocratização: 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MP do Bem, prorrogação de impostos</a:t>
            </a:r>
          </a:p>
          <a:p>
            <a:pPr lvl="0"/>
            <a:endParaRPr lang="en-US" sz="1800" b="0" dirty="0">
              <a:latin typeface="Campuni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004DD6"/>
                </a:solidFill>
                <a:latin typeface="Campuni Black" panose="00000A00000000000000" pitchFamily="50" charset="0"/>
              </a:rPr>
              <a:t>Crédito: </a:t>
            </a:r>
          </a:p>
          <a:p>
            <a:pPr lvl="0"/>
            <a:r>
              <a:rPr lang="pt-BR" sz="1800" b="0" dirty="0" err="1">
                <a:latin typeface="Campuni" panose="00000500000000000000" pitchFamily="50" charset="0"/>
              </a:rPr>
              <a:t>Pronampe</a:t>
            </a:r>
            <a:r>
              <a:rPr lang="pt-BR" sz="1800" b="0" dirty="0">
                <a:latin typeface="Campuni" panose="00000500000000000000" pitchFamily="50" charset="0"/>
              </a:rPr>
              <a:t> somou </a:t>
            </a:r>
          </a:p>
          <a:p>
            <a:pPr lvl="0"/>
            <a:r>
              <a:rPr lang="pt-BR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R$ 62,5 bilhões 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em mais de 850 mil 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operações de crédito</a:t>
            </a:r>
            <a:endParaRPr lang="en-US" sz="1800" b="0" dirty="0">
              <a:latin typeface="Campuni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004DD6"/>
              </a:solidFill>
              <a:latin typeface="Campuni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4DD6"/>
                </a:solidFill>
                <a:latin typeface="Campuni Black" panose="00000A00000000000000" pitchFamily="50" charset="0"/>
              </a:rPr>
              <a:t>Fampe</a:t>
            </a:r>
            <a:r>
              <a:rPr lang="en-US" sz="2400" b="0" dirty="0">
                <a:solidFill>
                  <a:srgbClr val="004DD6"/>
                </a:solidFill>
                <a:latin typeface="Campuni Black" panose="00000A00000000000000" pitchFamily="50" charset="0"/>
              </a:rPr>
              <a:t>: </a:t>
            </a:r>
          </a:p>
          <a:p>
            <a:pPr lvl="0"/>
            <a:r>
              <a:rPr lang="en-US" dirty="0" err="1">
                <a:latin typeface="Campuni" panose="00000500000000000000" pitchFamily="50" charset="0"/>
              </a:rPr>
              <a:t>O</a:t>
            </a:r>
            <a:r>
              <a:rPr lang="en-US" sz="1800" b="0" dirty="0" err="1">
                <a:latin typeface="Campuni" panose="00000500000000000000" pitchFamily="50" charset="0"/>
              </a:rPr>
              <a:t>perações</a:t>
            </a:r>
            <a:r>
              <a:rPr lang="en-US" sz="1800" b="0" dirty="0">
                <a:latin typeface="Campuni" panose="00000500000000000000" pitchFamily="50" charset="0"/>
              </a:rPr>
              <a:t> com aval do Fundo </a:t>
            </a:r>
          </a:p>
          <a:p>
            <a:pPr lvl="0"/>
            <a:r>
              <a:rPr lang="en-US" sz="1800" b="0" dirty="0">
                <a:latin typeface="Campuni" panose="00000500000000000000" pitchFamily="50" charset="0"/>
              </a:rPr>
              <a:t>do </a:t>
            </a:r>
            <a:r>
              <a:rPr lang="en-US" sz="1800" b="0" dirty="0" err="1">
                <a:latin typeface="Campuni" panose="00000500000000000000" pitchFamily="50" charset="0"/>
              </a:rPr>
              <a:t>Sebrae</a:t>
            </a:r>
            <a:r>
              <a:rPr lang="en-US" sz="1800" b="0" dirty="0">
                <a:latin typeface="Campuni" panose="00000500000000000000" pitchFamily="50" charset="0"/>
              </a:rPr>
              <a:t> </a:t>
            </a:r>
            <a:r>
              <a:rPr lang="en-US" sz="1800" b="0" dirty="0" err="1">
                <a:latin typeface="Campuni" panose="00000500000000000000" pitchFamily="50" charset="0"/>
              </a:rPr>
              <a:t>asseguraram</a:t>
            </a:r>
            <a:r>
              <a:rPr lang="en-US" sz="1800" b="0" dirty="0">
                <a:latin typeface="Campuni" panose="00000500000000000000" pitchFamily="50" charset="0"/>
              </a:rPr>
              <a:t> </a:t>
            </a:r>
            <a:r>
              <a:rPr lang="en-US" sz="1800" b="0" dirty="0" err="1">
                <a:latin typeface="Campuni" panose="00000500000000000000" pitchFamily="50" charset="0"/>
              </a:rPr>
              <a:t>acesso</a:t>
            </a:r>
            <a:r>
              <a:rPr lang="en-US" sz="1800" b="0" dirty="0">
                <a:latin typeface="Campuni" panose="00000500000000000000" pitchFamily="50" charset="0"/>
              </a:rPr>
              <a:t> a </a:t>
            </a:r>
          </a:p>
          <a:p>
            <a:pPr lvl="0"/>
            <a:r>
              <a:rPr lang="en-US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R$ 8 bi </a:t>
            </a:r>
            <a:r>
              <a:rPr lang="en-US" sz="1800" b="0" dirty="0" err="1">
                <a:latin typeface="Campuni" panose="00000500000000000000" pitchFamily="50" charset="0"/>
              </a:rPr>
              <a:t>em</a:t>
            </a:r>
            <a:r>
              <a:rPr lang="en-US" sz="1800" b="0" dirty="0">
                <a:latin typeface="Campuni" panose="00000500000000000000" pitchFamily="50" charset="0"/>
              </a:rPr>
              <a:t> </a:t>
            </a:r>
            <a:r>
              <a:rPr lang="en-US" sz="1800" b="0" dirty="0" err="1">
                <a:latin typeface="Campuni" panose="00000500000000000000" pitchFamily="50" charset="0"/>
              </a:rPr>
              <a:t>crédito</a:t>
            </a:r>
            <a:endParaRPr lang="en-US" sz="1800" b="0" dirty="0">
              <a:latin typeface="Campuni" panose="00000500000000000000" pitchFamily="50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DAA84F-A798-392A-2087-C66CD2C4A3FE}"/>
              </a:ext>
            </a:extLst>
          </p:cNvPr>
          <p:cNvSpPr/>
          <p:nvPr/>
        </p:nvSpPr>
        <p:spPr>
          <a:xfrm>
            <a:off x="5682342" y="503552"/>
            <a:ext cx="5248255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1A42BE"/>
                </a:solidFill>
                <a:latin typeface="Campuni Black"/>
                <a:cs typeface="Arial"/>
              </a:rPr>
              <a:t>Parceria com Governo </a:t>
            </a:r>
            <a:endParaRPr lang="pt-BR" dirty="0">
              <a:solidFill>
                <a:srgbClr val="000000"/>
              </a:solidFill>
              <a:latin typeface="Campuni Black"/>
              <a:cs typeface="Arial"/>
            </a:endParaRPr>
          </a:p>
          <a:p>
            <a:pPr>
              <a:defRPr/>
            </a:pPr>
            <a:r>
              <a:rPr lang="pt-BR" sz="2800" b="1" dirty="0">
                <a:solidFill>
                  <a:srgbClr val="1A42BE"/>
                </a:solidFill>
                <a:latin typeface="Campuni Black"/>
                <a:cs typeface="Arial"/>
              </a:rPr>
              <a:t>Federal facilitou travessia </a:t>
            </a:r>
            <a:endParaRPr lang="pt-BR" dirty="0">
              <a:solidFill>
                <a:srgbClr val="000000"/>
              </a:solidFill>
              <a:latin typeface="Campuni Black"/>
              <a:cs typeface="Arial"/>
            </a:endParaRPr>
          </a:p>
          <a:p>
            <a:pPr>
              <a:defRPr/>
            </a:pPr>
            <a:r>
              <a:rPr lang="pt-BR" sz="2800" b="1" dirty="0">
                <a:solidFill>
                  <a:srgbClr val="1A42BE"/>
                </a:solidFill>
                <a:latin typeface="Campuni Black"/>
                <a:cs typeface="Arial"/>
              </a:rPr>
              <a:t>das MPE na Pandemia</a:t>
            </a:r>
            <a:endParaRPr lang="pt-BR" dirty="0">
              <a:latin typeface="Campuni Black"/>
              <a:cs typeface="Arial"/>
            </a:endParaRPr>
          </a:p>
        </p:txBody>
      </p:sp>
      <p:pic>
        <p:nvPicPr>
          <p:cNvPr id="13" name="Imagem 1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E19EFA86-1B12-677E-5E3F-190D2F01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844"/>
            <a:ext cx="4677556" cy="281441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6560E1-AD70-E6C2-3A59-51D05EF7E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5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7037E-6 L -1.875E-6 3.7037E-6 " pathEditMode="relative" rAng="0" ptsTypes="AA">
                                      <p:cBhvr>
                                        <p:cTn id="9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18C6F8F-A35B-4D86-9E0A-AD7EA7FBE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659" y="543090"/>
            <a:ext cx="4256773" cy="14888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ampuni Black" panose="00000A00000000000000" pitchFamily="50" charset="0"/>
              </a:rPr>
              <a:t>Sebrae avança      ao lado do  Governo Federal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F48E6B-B372-4E81-A586-7B3CE57C4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832" y="5121958"/>
            <a:ext cx="4030506" cy="1260190"/>
          </a:xfrm>
        </p:spPr>
        <p:txBody>
          <a:bodyPr/>
          <a:lstStyle/>
          <a:p>
            <a:r>
              <a:rPr lang="pt-BR" b="1" dirty="0">
                <a:latin typeface="Campuni" panose="00000500000000000000" pitchFamily="50" charset="0"/>
              </a:rPr>
              <a:t>Mais de            </a:t>
            </a:r>
            <a:r>
              <a:rPr lang="pt-BR" sz="3200" b="1" dirty="0">
                <a:solidFill>
                  <a:srgbClr val="84F4BC"/>
                </a:solidFill>
                <a:latin typeface="Campuni Black" panose="00000A00000000000000" pitchFamily="50" charset="0"/>
              </a:rPr>
              <a:t>R$ 1 bilhão </a:t>
            </a:r>
            <a:r>
              <a:rPr lang="pt-BR" b="1" dirty="0">
                <a:latin typeface="Campuni" panose="00000500000000000000" pitchFamily="50" charset="0"/>
              </a:rPr>
              <a:t>investido em     42 parcerias</a:t>
            </a:r>
            <a:endParaRPr lang="pt-BR" dirty="0">
              <a:latin typeface="Campuni" panose="00000500000000000000" pitchFamily="50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FD18AC-5C65-449A-AADC-D8BB3D12C1E8}"/>
              </a:ext>
            </a:extLst>
          </p:cNvPr>
          <p:cNvSpPr txBox="1"/>
          <p:nvPr/>
        </p:nvSpPr>
        <p:spPr>
          <a:xfrm>
            <a:off x="3148013" y="3105835"/>
            <a:ext cx="6296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94D646D-AB19-8645-4F45-52B03745E1B7}"/>
              </a:ext>
            </a:extLst>
          </p:cNvPr>
          <p:cNvSpPr/>
          <p:nvPr/>
        </p:nvSpPr>
        <p:spPr>
          <a:xfrm>
            <a:off x="6408705" y="1260652"/>
            <a:ext cx="3035332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1A42BE"/>
                </a:solidFill>
                <a:latin typeface="Campuni Black" panose="00000A00000000000000" pitchFamily="50" charset="0"/>
                <a:cs typeface="Arial" panose="020B0604020202020204" pitchFamily="34" charset="0"/>
              </a:rPr>
              <a:t>Parcerias com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1A42BE"/>
                </a:solidFill>
                <a:latin typeface="Campuni Black" panose="00000A00000000000000" pitchFamily="50" charset="0"/>
                <a:cs typeface="Arial" panose="020B0604020202020204" pitchFamily="34" charset="0"/>
              </a:rPr>
              <a:t>11 Ministérios promovem: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1A42BE"/>
              </a:solidFill>
              <a:effectLst/>
              <a:uLnTx/>
              <a:uFillTx/>
              <a:latin typeface="Campuni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E7BD58-0FBF-6694-50D8-7994D2D74424}"/>
              </a:ext>
            </a:extLst>
          </p:cNvPr>
          <p:cNvSpPr txBox="1"/>
          <p:nvPr/>
        </p:nvSpPr>
        <p:spPr>
          <a:xfrm>
            <a:off x="6386936" y="3061338"/>
            <a:ext cx="41497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D9"/>
                </a:solidFill>
                <a:latin typeface="Campuni Black" panose="00000A00000000000000" pitchFamily="50" charset="0"/>
              </a:rPr>
              <a:t>Inovação</a:t>
            </a:r>
            <a:endParaRPr lang="pt-BR" sz="2400" b="0" dirty="0">
              <a:solidFill>
                <a:srgbClr val="0041D9"/>
              </a:solidFill>
              <a:latin typeface="Campuni Black" panose="00000A00000000000000" pitchFamily="50" charset="0"/>
            </a:endParaRP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Inova Amazônia, </a:t>
            </a:r>
            <a:r>
              <a:rPr lang="pt-BR" sz="1800" b="0" dirty="0" err="1">
                <a:latin typeface="Campuni" panose="00000500000000000000" pitchFamily="50" charset="0"/>
              </a:rPr>
              <a:t>InovAtiva</a:t>
            </a:r>
            <a:r>
              <a:rPr lang="pt-BR" sz="1800" b="0" dirty="0">
                <a:latin typeface="Campuni" panose="00000500000000000000" pitchFamily="50" charset="0"/>
              </a:rPr>
              <a:t>, </a:t>
            </a:r>
            <a:r>
              <a:rPr lang="pt-BR" sz="1800" b="0" dirty="0" err="1">
                <a:latin typeface="Campuni" panose="00000500000000000000" pitchFamily="50" charset="0"/>
              </a:rPr>
              <a:t>StartOut</a:t>
            </a:r>
            <a:r>
              <a:rPr lang="pt-BR" sz="1800" b="0" dirty="0">
                <a:latin typeface="Campuni" panose="00000500000000000000" pitchFamily="50" charset="0"/>
              </a:rPr>
              <a:t>, ALI Rural</a:t>
            </a:r>
          </a:p>
          <a:p>
            <a:pPr lvl="0"/>
            <a:endParaRPr lang="en-US" sz="1800" b="0" dirty="0">
              <a:latin typeface="Campuni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0041D9"/>
                </a:solidFill>
                <a:latin typeface="Campuni Black" panose="00000A00000000000000" pitchFamily="50" charset="0"/>
              </a:rPr>
              <a:t>Competitividade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Brasil Mais, Indicações Geográficas, Selo Arte e AgroNordeste</a:t>
            </a:r>
            <a:endParaRPr lang="en-US" sz="1800" b="0" dirty="0">
              <a:latin typeface="Campuni" panose="00000500000000000000" pitchFamily="50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C2D827-3E61-E16E-5A46-46E67864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3752D47-69FC-EF9E-2627-40CEE67E2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659" y="1999316"/>
            <a:ext cx="4256773" cy="32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7.40741E-7 L 4.79167E-6 -7.40741E-7 " pathEditMode="relative" rAng="0" ptsTypes="AA">
                                      <p:cBhvr>
                                        <p:cTn id="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18C6F8F-A35B-4D86-9E0A-AD7EA7FBE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5" y="822960"/>
            <a:ext cx="3971715" cy="431303"/>
          </a:xfrm>
        </p:spPr>
        <p:txBody>
          <a:bodyPr/>
          <a:lstStyle/>
          <a:p>
            <a:r>
              <a:rPr lang="pt-BR">
                <a:solidFill>
                  <a:schemeClr val="bg1"/>
                </a:solidFill>
                <a:latin typeface="Campuni Black" panose="00000A00000000000000" pitchFamily="50" charset="0"/>
              </a:rPr>
              <a:t>Brasil Mais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F48E6B-B372-4E81-A586-7B3CE57C4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4890656"/>
            <a:ext cx="2339863" cy="661307"/>
          </a:xfrm>
        </p:spPr>
        <p:txBody>
          <a:bodyPr/>
          <a:lstStyle/>
          <a:p>
            <a:r>
              <a:rPr lang="pt-BR" sz="3200" dirty="0">
                <a:solidFill>
                  <a:srgbClr val="84F4BC"/>
                </a:solidFill>
                <a:latin typeface="Campuni Black" panose="00000A00000000000000" pitchFamily="50" charset="0"/>
              </a:rPr>
              <a:t>69 Mil         </a:t>
            </a:r>
            <a:r>
              <a:rPr lang="pt-BR" dirty="0">
                <a:latin typeface="Campuni" panose="00000500000000000000" pitchFamily="50" charset="0"/>
              </a:rPr>
              <a:t>empresas atendidas</a:t>
            </a:r>
          </a:p>
          <a:p>
            <a:endParaRPr lang="pt-BR" sz="2400" b="1" dirty="0">
              <a:latin typeface="Campuni Bold" pitchFamily="2" charset="77"/>
            </a:endParaRPr>
          </a:p>
          <a:p>
            <a:r>
              <a:rPr lang="pt-BR" sz="2400" b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76D8F0-222D-86D7-4D21-2BBFC795465B}"/>
              </a:ext>
            </a:extLst>
          </p:cNvPr>
          <p:cNvSpPr txBox="1"/>
          <p:nvPr/>
        </p:nvSpPr>
        <p:spPr>
          <a:xfrm>
            <a:off x="5737289" y="1254263"/>
            <a:ext cx="620618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800" b="0" dirty="0">
                <a:latin typeface="Campuni" panose="00000500000000000000" pitchFamily="50" charset="0"/>
              </a:rPr>
              <a:t>Aumento de </a:t>
            </a:r>
            <a:r>
              <a:rPr lang="pt-BR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24,4% </a:t>
            </a:r>
          </a:p>
          <a:p>
            <a:pPr lvl="0"/>
            <a:r>
              <a:rPr lang="pt-BR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da produtividade e 11,4%</a:t>
            </a:r>
            <a:r>
              <a:rPr lang="pt-BR" sz="1800" b="0" dirty="0">
                <a:latin typeface="Campuni" panose="00000500000000000000" pitchFamily="50" charset="0"/>
              </a:rPr>
              <a:t> </a:t>
            </a:r>
            <a:r>
              <a:rPr lang="pt-BR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do faturamento </a:t>
            </a:r>
            <a:r>
              <a:rPr lang="pt-BR" sz="1800" b="0" dirty="0">
                <a:latin typeface="Campuni" panose="00000500000000000000" pitchFamily="50" charset="0"/>
              </a:rPr>
              <a:t>entre as empresas participantes</a:t>
            </a:r>
          </a:p>
          <a:p>
            <a:pPr lvl="0"/>
            <a:endParaRPr lang="en-US" sz="1800" b="0" dirty="0">
              <a:latin typeface="Campuni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004DD6"/>
                </a:solidFill>
                <a:latin typeface="Campuni Black" panose="00000A00000000000000" pitchFamily="50" charset="0"/>
              </a:rPr>
              <a:t>Meta: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Atender </a:t>
            </a:r>
            <a:r>
              <a:rPr lang="pt-BR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105 mil empresas 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*custo de R$ 1.500 por empresa</a:t>
            </a:r>
          </a:p>
          <a:p>
            <a:pPr lvl="0"/>
            <a:endParaRPr lang="pt-BR" dirty="0">
              <a:latin typeface="Campuni" panose="000005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dirty="0">
                <a:latin typeface="Campuni" panose="00000500000000000000" pitchFamily="50" charset="0"/>
              </a:rPr>
              <a:t>Investimento do Sebrae: </a:t>
            </a:r>
          </a:p>
          <a:p>
            <a:pPr lvl="1"/>
            <a:r>
              <a:rPr lang="pt-BR" sz="3200" b="0" dirty="0">
                <a:solidFill>
                  <a:srgbClr val="3FBCFF"/>
                </a:solidFill>
                <a:latin typeface="Campuni Black" panose="00000A00000000000000" pitchFamily="50" charset="0"/>
              </a:rPr>
              <a:t>R$ 157 milhões</a:t>
            </a:r>
            <a:r>
              <a:rPr lang="pt-BR" b="0" dirty="0">
                <a:latin typeface="Campuni" panose="00000500000000000000" pitchFamily="50" charset="0"/>
              </a:rPr>
              <a:t>, </a:t>
            </a:r>
          </a:p>
          <a:p>
            <a:pPr lvl="1"/>
            <a:r>
              <a:rPr lang="pt-BR" b="0" dirty="0">
                <a:latin typeface="Campuni" panose="00000500000000000000" pitchFamily="50" charset="0"/>
              </a:rPr>
              <a:t>entre 2020 e 2022</a:t>
            </a:r>
            <a:endParaRPr lang="en-US" b="0" dirty="0">
              <a:latin typeface="Campuni" panose="00000500000000000000" pitchFamily="50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9B5A42-8ED8-ED61-AA56-F9B73E6F8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9F154C5-1D7B-0C0B-2B04-5C8500E7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81" y="1518535"/>
            <a:ext cx="4413145" cy="31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-2.5E-6 3.33333E-6 " pathEditMode="relative" rAng="0" ptsTypes="AA">
                                      <p:cBhvr>
                                        <p:cTn id="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>
            <a:extLst>
              <a:ext uri="{FF2B5EF4-FFF2-40B4-BE49-F238E27FC236}">
                <a16:creationId xmlns:a16="http://schemas.microsoft.com/office/drawing/2014/main" id="{0169EB63-6DD6-5CC4-8AD8-F88640ECD6A2}"/>
              </a:ext>
            </a:extLst>
          </p:cNvPr>
          <p:cNvSpPr txBox="1"/>
          <p:nvPr/>
        </p:nvSpPr>
        <p:spPr>
          <a:xfrm>
            <a:off x="1146194" y="4719048"/>
            <a:ext cx="433228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7975" lvl="1" indent="-153670" defTabSz="609630">
              <a:buFont typeface="Arial"/>
              <a:buChar char="•"/>
            </a:pPr>
            <a:r>
              <a:rPr lang="en-US" sz="2400" b="1" spc="88">
                <a:solidFill>
                  <a:srgbClr val="3FBCFF"/>
                </a:solidFill>
                <a:latin typeface="Campuni Black" panose="00000A00000000000000" pitchFamily="50" charset="0"/>
                <a:ea typeface="+mn-lt"/>
                <a:cs typeface="+mn-lt"/>
              </a:rPr>
              <a:t>27 ESTADOS </a:t>
            </a:r>
          </a:p>
          <a:p>
            <a:pPr marL="154305" lvl="1" defTabSz="609630"/>
            <a:r>
              <a:rPr lang="en-US" sz="1400" b="1" spc="88">
                <a:solidFill>
                  <a:srgbClr val="FFFFFF"/>
                </a:solidFill>
                <a:latin typeface="Campuni" panose="00000500000000000000" pitchFamily="50" charset="0"/>
                <a:ea typeface="+mn-lt"/>
                <a:cs typeface="+mn-lt"/>
              </a:rPr>
              <a:t>CONTEMPLADOS</a:t>
            </a:r>
          </a:p>
          <a:p>
            <a:pPr marL="154305" lvl="1" defTabSz="609630"/>
            <a:endParaRPr lang="en-US" sz="1400" b="1" spc="88">
              <a:solidFill>
                <a:srgbClr val="FFFFFF"/>
              </a:solidFill>
              <a:latin typeface="Campuni" panose="00000500000000000000" pitchFamily="50" charset="0"/>
              <a:ea typeface="+mn-lt"/>
              <a:cs typeface="+mn-lt"/>
            </a:endParaRPr>
          </a:p>
          <a:p>
            <a:pPr marL="307975" lvl="1" indent="-153670" defTabSz="609630">
              <a:buFont typeface="Arial"/>
              <a:buChar char="•"/>
            </a:pPr>
            <a:r>
              <a:rPr lang="en-US" sz="2400" b="1" spc="88">
                <a:solidFill>
                  <a:srgbClr val="3FBCFF"/>
                </a:solidFill>
                <a:latin typeface="Campuni Black" panose="00000A00000000000000" pitchFamily="50" charset="0"/>
                <a:ea typeface="+mn-lt"/>
                <a:cs typeface="+mn-lt"/>
              </a:rPr>
              <a:t>1.349 MUNICÍPIOS </a:t>
            </a:r>
          </a:p>
          <a:p>
            <a:pPr marL="154305" lvl="1" defTabSz="609630"/>
            <a:r>
              <a:rPr lang="en-US" sz="1400" b="1" spc="88">
                <a:solidFill>
                  <a:srgbClr val="FFFFFF"/>
                </a:solidFill>
                <a:latin typeface="Campuni" panose="00000500000000000000" pitchFamily="50" charset="0"/>
                <a:ea typeface="+mn-lt"/>
                <a:cs typeface="+mn-lt"/>
              </a:rPr>
              <a:t>EM IMPLEMENTAÇÃO</a:t>
            </a:r>
            <a:endParaRPr lang="en-US" sz="1400" b="1" spc="88">
              <a:solidFill>
                <a:srgbClr val="FFFFFF"/>
              </a:solidFill>
              <a:latin typeface="Campuni" panose="00000500000000000000" pitchFamily="50" charset="0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A512CF-0141-F73F-9E5A-9D81D6EAE39A}"/>
              </a:ext>
            </a:extLst>
          </p:cNvPr>
          <p:cNvSpPr txBox="1"/>
          <p:nvPr/>
        </p:nvSpPr>
        <p:spPr>
          <a:xfrm>
            <a:off x="981459" y="1508258"/>
            <a:ext cx="3734232" cy="17015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62025" lvl="1" indent="-231013">
              <a:lnSpc>
                <a:spcPts val="2717"/>
              </a:lnSpc>
              <a:buFont typeface="Arial"/>
              <a:buChar char="•"/>
            </a:pPr>
            <a:r>
              <a:rPr lang="en-US" sz="2400" spc="132" dirty="0">
                <a:solidFill>
                  <a:srgbClr val="3FBCFF"/>
                </a:solidFill>
                <a:latin typeface="Campuni Black" panose="00000A00000000000000" pitchFamily="50" charset="0"/>
              </a:rPr>
              <a:t>27 ESTADOS </a:t>
            </a:r>
          </a:p>
          <a:p>
            <a:pPr marL="231012" lvl="1">
              <a:lnSpc>
                <a:spcPts val="2717"/>
              </a:lnSpc>
            </a:pPr>
            <a:r>
              <a:rPr lang="en-US" sz="1400" spc="132" dirty="0">
                <a:solidFill>
                  <a:srgbClr val="FFFFFF"/>
                </a:solidFill>
                <a:latin typeface="Campuni Bold"/>
              </a:rPr>
              <a:t>COM PROJETOS ENVIADOS</a:t>
            </a:r>
          </a:p>
          <a:p>
            <a:pPr marL="462025" lvl="1" indent="-231013">
              <a:lnSpc>
                <a:spcPts val="2717"/>
              </a:lnSpc>
              <a:buFont typeface="Arial"/>
              <a:buChar char="•"/>
            </a:pPr>
            <a:r>
              <a:rPr lang="en-US" sz="2400" spc="132" dirty="0">
                <a:solidFill>
                  <a:srgbClr val="3FBCFF"/>
                </a:solidFill>
                <a:latin typeface="Campuni Black" panose="00000A00000000000000" pitchFamily="50" charset="0"/>
              </a:rPr>
              <a:t>+ R$ 297 MILHÕES </a:t>
            </a:r>
          </a:p>
          <a:p>
            <a:pPr marL="462025" lvl="1" indent="-231013">
              <a:lnSpc>
                <a:spcPts val="2717"/>
              </a:lnSpc>
              <a:buFont typeface="Arial"/>
              <a:buChar char="•"/>
            </a:pPr>
            <a:r>
              <a:rPr lang="en-US" sz="2400" spc="132" dirty="0">
                <a:solidFill>
                  <a:srgbClr val="3FBCFF"/>
                </a:solidFill>
                <a:latin typeface="Campuni Black" panose="00000A00000000000000" pitchFamily="50" charset="0"/>
              </a:rPr>
              <a:t>4.302 AGENTES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3FBCFF"/>
                </a:solidFill>
                <a:effectLst/>
                <a:uLnTx/>
                <a:uFillTx/>
                <a:latin typeface="Campuni Black" panose="00000A00000000000000" pitchFamily="50" charset="0"/>
              </a:rPr>
              <a:t> </a:t>
            </a:r>
          </a:p>
          <a:p>
            <a:pPr defTabSz="609630">
              <a:lnSpc>
                <a:spcPts val="1811"/>
              </a:lnSpc>
            </a:pPr>
            <a:endParaRPr lang="en-US" sz="1426" u="sng" spc="88" dirty="0">
              <a:solidFill>
                <a:srgbClr val="FFFFFF"/>
              </a:solidFill>
              <a:latin typeface="Campuni Bold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817AFCC-7189-5CC4-62CE-8365B4D73118}"/>
              </a:ext>
            </a:extLst>
          </p:cNvPr>
          <p:cNvGrpSpPr/>
          <p:nvPr/>
        </p:nvGrpSpPr>
        <p:grpSpPr>
          <a:xfrm>
            <a:off x="4364076" y="6392425"/>
            <a:ext cx="1616787" cy="705257"/>
            <a:chOff x="7592737" y="4447780"/>
            <a:chExt cx="1616787" cy="705257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E2926F7-CE4D-FEA1-6D6D-9E6042375C49}"/>
                </a:ext>
              </a:extLst>
            </p:cNvPr>
            <p:cNvSpPr/>
            <p:nvPr/>
          </p:nvSpPr>
          <p:spPr>
            <a:xfrm>
              <a:off x="7592737" y="4747032"/>
              <a:ext cx="1167016" cy="404554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solidFill>
              <a:srgbClr val="E4F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8" name="Retângulo 6">
              <a:extLst>
                <a:ext uri="{FF2B5EF4-FFF2-40B4-BE49-F238E27FC236}">
                  <a16:creationId xmlns:a16="http://schemas.microsoft.com/office/drawing/2014/main" id="{34A7B3D2-E2D8-F1B7-8CEF-99F5DFBF2E8C}"/>
                </a:ext>
              </a:extLst>
            </p:cNvPr>
            <p:cNvSpPr/>
            <p:nvPr/>
          </p:nvSpPr>
          <p:spPr>
            <a:xfrm>
              <a:off x="8146590" y="4447780"/>
              <a:ext cx="1062934" cy="705257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solidFill>
              <a:srgbClr val="E4F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4A62783-ADD9-A129-956B-886828641E0E}"/>
              </a:ext>
            </a:extLst>
          </p:cNvPr>
          <p:cNvGrpSpPr/>
          <p:nvPr/>
        </p:nvGrpSpPr>
        <p:grpSpPr>
          <a:xfrm>
            <a:off x="9748132" y="272648"/>
            <a:ext cx="1089639" cy="475311"/>
            <a:chOff x="9387553" y="369044"/>
            <a:chExt cx="1089639" cy="475311"/>
          </a:xfrm>
        </p:grpSpPr>
        <p:sp>
          <p:nvSpPr>
            <p:cNvPr id="13" name="Retângulo 6">
              <a:extLst>
                <a:ext uri="{FF2B5EF4-FFF2-40B4-BE49-F238E27FC236}">
                  <a16:creationId xmlns:a16="http://schemas.microsoft.com/office/drawing/2014/main" id="{99B2B60E-B115-D78E-A6D6-CC9BFBD37659}"/>
                </a:ext>
              </a:extLst>
            </p:cNvPr>
            <p:cNvSpPr/>
            <p:nvPr/>
          </p:nvSpPr>
          <p:spPr>
            <a:xfrm>
              <a:off x="9387553" y="570726"/>
              <a:ext cx="786515" cy="272651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solidFill>
              <a:srgbClr val="E4F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4" name="Retângulo 6">
              <a:extLst>
                <a:ext uri="{FF2B5EF4-FFF2-40B4-BE49-F238E27FC236}">
                  <a16:creationId xmlns:a16="http://schemas.microsoft.com/office/drawing/2014/main" id="{19E22B02-0E9A-1B3F-4725-23D2B2B02B87}"/>
                </a:ext>
              </a:extLst>
            </p:cNvPr>
            <p:cNvSpPr/>
            <p:nvPr/>
          </p:nvSpPr>
          <p:spPr>
            <a:xfrm>
              <a:off x="9760824" y="369044"/>
              <a:ext cx="716368" cy="475311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solidFill>
              <a:srgbClr val="E4F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1722570-D389-1C1D-7F9C-7E1EBCF99DF9}"/>
              </a:ext>
            </a:extLst>
          </p:cNvPr>
          <p:cNvGrpSpPr/>
          <p:nvPr/>
        </p:nvGrpSpPr>
        <p:grpSpPr>
          <a:xfrm>
            <a:off x="11400636" y="783729"/>
            <a:ext cx="868717" cy="674810"/>
            <a:chOff x="11413868" y="1772756"/>
            <a:chExt cx="1288986" cy="1001271"/>
          </a:xfrm>
          <a:solidFill>
            <a:srgbClr val="E4F998"/>
          </a:solidFill>
        </p:grpSpPr>
        <p:sp>
          <p:nvSpPr>
            <p:cNvPr id="16" name="Retângulo 6">
              <a:extLst>
                <a:ext uri="{FF2B5EF4-FFF2-40B4-BE49-F238E27FC236}">
                  <a16:creationId xmlns:a16="http://schemas.microsoft.com/office/drawing/2014/main" id="{C8690356-838A-1C3C-880E-C7A897259362}"/>
                </a:ext>
              </a:extLst>
            </p:cNvPr>
            <p:cNvSpPr/>
            <p:nvPr/>
          </p:nvSpPr>
          <p:spPr>
            <a:xfrm>
              <a:off x="11413868" y="2392247"/>
              <a:ext cx="575403" cy="38178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7" name="Retângulo 6">
              <a:extLst>
                <a:ext uri="{FF2B5EF4-FFF2-40B4-BE49-F238E27FC236}">
                  <a16:creationId xmlns:a16="http://schemas.microsoft.com/office/drawing/2014/main" id="{31E1DB1E-07EB-1D41-25C6-08339717DABA}"/>
                </a:ext>
              </a:extLst>
            </p:cNvPr>
            <p:cNvSpPr/>
            <p:nvPr/>
          </p:nvSpPr>
          <p:spPr>
            <a:xfrm>
              <a:off x="11482257" y="2043435"/>
              <a:ext cx="1167016" cy="404554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8" name="Retângulo 6">
              <a:extLst>
                <a:ext uri="{FF2B5EF4-FFF2-40B4-BE49-F238E27FC236}">
                  <a16:creationId xmlns:a16="http://schemas.microsoft.com/office/drawing/2014/main" id="{58E765D0-7F7F-B1DE-E948-656B98848610}"/>
                </a:ext>
              </a:extLst>
            </p:cNvPr>
            <p:cNvSpPr/>
            <p:nvPr/>
          </p:nvSpPr>
          <p:spPr>
            <a:xfrm>
              <a:off x="12089226" y="1772756"/>
              <a:ext cx="613628" cy="407143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19" name="Retângulo 6">
            <a:extLst>
              <a:ext uri="{FF2B5EF4-FFF2-40B4-BE49-F238E27FC236}">
                <a16:creationId xmlns:a16="http://schemas.microsoft.com/office/drawing/2014/main" id="{F4C1F527-64CC-B65F-FE70-FCBF32E4E0F7}"/>
              </a:ext>
            </a:extLst>
          </p:cNvPr>
          <p:cNvSpPr/>
          <p:nvPr/>
        </p:nvSpPr>
        <p:spPr>
          <a:xfrm>
            <a:off x="11254351" y="-62403"/>
            <a:ext cx="1054588" cy="365580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841405"/>
              <a:gd name="connsiteY0" fmla="*/ 3041 h 637497"/>
              <a:gd name="connsiteX1" fmla="*/ 1841405 w 1841405"/>
              <a:gd name="connsiteY1" fmla="*/ 0 h 637497"/>
              <a:gd name="connsiteX2" fmla="*/ 1544953 w 1841405"/>
              <a:gd name="connsiteY2" fmla="*/ 634770 h 637497"/>
              <a:gd name="connsiteX3" fmla="*/ 0 w 1841405"/>
              <a:gd name="connsiteY3" fmla="*/ 637497 h 637497"/>
              <a:gd name="connsiteX4" fmla="*/ 130629 w 1841405"/>
              <a:gd name="connsiteY4" fmla="*/ 3041 h 637497"/>
              <a:gd name="connsiteX0" fmla="*/ 130629 w 1841405"/>
              <a:gd name="connsiteY0" fmla="*/ 3041 h 638337"/>
              <a:gd name="connsiteX1" fmla="*/ 1841405 w 1841405"/>
              <a:gd name="connsiteY1" fmla="*/ 0 h 638337"/>
              <a:gd name="connsiteX2" fmla="*/ 1709013 w 1841405"/>
              <a:gd name="connsiteY2" fmla="*/ 638337 h 638337"/>
              <a:gd name="connsiteX3" fmla="*/ 0 w 1841405"/>
              <a:gd name="connsiteY3" fmla="*/ 637497 h 638337"/>
              <a:gd name="connsiteX4" fmla="*/ 130629 w 1841405"/>
              <a:gd name="connsiteY4" fmla="*/ 3041 h 6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405" h="638337">
                <a:moveTo>
                  <a:pt x="130629" y="3041"/>
                </a:moveTo>
                <a:lnTo>
                  <a:pt x="1841405" y="0"/>
                </a:lnTo>
                <a:lnTo>
                  <a:pt x="1709013" y="638337"/>
                </a:lnTo>
                <a:lnTo>
                  <a:pt x="0" y="637497"/>
                </a:lnTo>
                <a:lnTo>
                  <a:pt x="130629" y="3041"/>
                </a:lnTo>
                <a:close/>
              </a:path>
            </a:pathLst>
          </a:custGeom>
          <a:solidFill>
            <a:srgbClr val="E4F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21" name="Paralelogramo 20">
            <a:extLst>
              <a:ext uri="{FF2B5EF4-FFF2-40B4-BE49-F238E27FC236}">
                <a16:creationId xmlns:a16="http://schemas.microsoft.com/office/drawing/2014/main" id="{3F17847A-1540-0925-292E-A318B33F5D64}"/>
              </a:ext>
            </a:extLst>
          </p:cNvPr>
          <p:cNvSpPr/>
          <p:nvPr/>
        </p:nvSpPr>
        <p:spPr>
          <a:xfrm>
            <a:off x="-448518" y="3670994"/>
            <a:ext cx="5856259" cy="604678"/>
          </a:xfrm>
          <a:prstGeom prst="parallelogram">
            <a:avLst>
              <a:gd name="adj" fmla="val 2377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D0F45FB2-E0C2-70E1-7709-4CCD14484095}"/>
              </a:ext>
            </a:extLst>
          </p:cNvPr>
          <p:cNvSpPr txBox="1">
            <a:spLocks/>
          </p:cNvSpPr>
          <p:nvPr/>
        </p:nvSpPr>
        <p:spPr>
          <a:xfrm>
            <a:off x="66693" y="3535413"/>
            <a:ext cx="4891748" cy="843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Campuni"/>
                <a:cs typeface="Arial"/>
              </a:rPr>
              <a:t>Cidade Empreendedora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979096-A1D1-FFD9-243B-4BD476FB8EF6}"/>
              </a:ext>
            </a:extLst>
          </p:cNvPr>
          <p:cNvSpPr txBox="1">
            <a:spLocks/>
          </p:cNvSpPr>
          <p:nvPr/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270B04D-7CD6-4AF5-94AE-1A8CA226D8F1}" type="slidenum">
              <a:rPr lang="pt-BR" sz="14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pt-B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aralelogramo 26">
            <a:extLst>
              <a:ext uri="{FF2B5EF4-FFF2-40B4-BE49-F238E27FC236}">
                <a16:creationId xmlns:a16="http://schemas.microsoft.com/office/drawing/2014/main" id="{85E283AE-5E5B-596F-B417-C695FC88AE36}"/>
              </a:ext>
            </a:extLst>
          </p:cNvPr>
          <p:cNvSpPr/>
          <p:nvPr/>
        </p:nvSpPr>
        <p:spPr>
          <a:xfrm>
            <a:off x="-296118" y="579410"/>
            <a:ext cx="4584033" cy="604678"/>
          </a:xfrm>
          <a:prstGeom prst="parallelogram">
            <a:avLst>
              <a:gd name="adj" fmla="val 2377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66AEE5D-8E67-B027-EDB9-798B8C7D389D}"/>
              </a:ext>
            </a:extLst>
          </p:cNvPr>
          <p:cNvSpPr txBox="1">
            <a:spLocks/>
          </p:cNvSpPr>
          <p:nvPr/>
        </p:nvSpPr>
        <p:spPr>
          <a:xfrm>
            <a:off x="420455" y="452758"/>
            <a:ext cx="3481859" cy="857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Campuni"/>
                <a:cs typeface="Arial"/>
              </a:rPr>
              <a:t>Agentes Sebrae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082E95E-F8F5-6909-11E3-36B95E1C7478}"/>
              </a:ext>
            </a:extLst>
          </p:cNvPr>
          <p:cNvGrpSpPr/>
          <p:nvPr/>
        </p:nvGrpSpPr>
        <p:grpSpPr>
          <a:xfrm>
            <a:off x="70197" y="246817"/>
            <a:ext cx="1062934" cy="550392"/>
            <a:chOff x="1473988" y="1919510"/>
            <a:chExt cx="1624754" cy="841305"/>
          </a:xfrm>
          <a:solidFill>
            <a:srgbClr val="E4F998"/>
          </a:solidFill>
        </p:grpSpPr>
        <p:sp>
          <p:nvSpPr>
            <p:cNvPr id="10" name="Retângulo 6">
              <a:extLst>
                <a:ext uri="{FF2B5EF4-FFF2-40B4-BE49-F238E27FC236}">
                  <a16:creationId xmlns:a16="http://schemas.microsoft.com/office/drawing/2014/main" id="{4BF65D96-24EF-4377-9C1F-D926C7FF8101}"/>
                </a:ext>
              </a:extLst>
            </p:cNvPr>
            <p:cNvSpPr/>
            <p:nvPr/>
          </p:nvSpPr>
          <p:spPr>
            <a:xfrm>
              <a:off x="1533964" y="1919510"/>
              <a:ext cx="1564778" cy="54244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841405"/>
                <a:gd name="connsiteY0" fmla="*/ 3041 h 637497"/>
                <a:gd name="connsiteX1" fmla="*/ 1841405 w 1841405"/>
                <a:gd name="connsiteY1" fmla="*/ 0 h 637497"/>
                <a:gd name="connsiteX2" fmla="*/ 1544953 w 1841405"/>
                <a:gd name="connsiteY2" fmla="*/ 634770 h 637497"/>
                <a:gd name="connsiteX3" fmla="*/ 0 w 1841405"/>
                <a:gd name="connsiteY3" fmla="*/ 637497 h 637497"/>
                <a:gd name="connsiteX4" fmla="*/ 130629 w 1841405"/>
                <a:gd name="connsiteY4" fmla="*/ 3041 h 637497"/>
                <a:gd name="connsiteX0" fmla="*/ 130629 w 1841405"/>
                <a:gd name="connsiteY0" fmla="*/ 3041 h 638337"/>
                <a:gd name="connsiteX1" fmla="*/ 1841405 w 1841405"/>
                <a:gd name="connsiteY1" fmla="*/ 0 h 638337"/>
                <a:gd name="connsiteX2" fmla="*/ 1709013 w 1841405"/>
                <a:gd name="connsiteY2" fmla="*/ 638337 h 638337"/>
                <a:gd name="connsiteX3" fmla="*/ 0 w 1841405"/>
                <a:gd name="connsiteY3" fmla="*/ 637497 h 638337"/>
                <a:gd name="connsiteX4" fmla="*/ 130629 w 1841405"/>
                <a:gd name="connsiteY4" fmla="*/ 3041 h 63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05" h="638337">
                  <a:moveTo>
                    <a:pt x="130629" y="3041"/>
                  </a:moveTo>
                  <a:lnTo>
                    <a:pt x="1841405" y="0"/>
                  </a:lnTo>
                  <a:lnTo>
                    <a:pt x="1709013" y="638337"/>
                  </a:lnTo>
                  <a:lnTo>
                    <a:pt x="0" y="637497"/>
                  </a:lnTo>
                  <a:lnTo>
                    <a:pt x="130629" y="30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  <p:sp>
          <p:nvSpPr>
            <p:cNvPr id="11" name="Retângulo 6">
              <a:extLst>
                <a:ext uri="{FF2B5EF4-FFF2-40B4-BE49-F238E27FC236}">
                  <a16:creationId xmlns:a16="http://schemas.microsoft.com/office/drawing/2014/main" id="{9F9130F5-8FF3-6A9A-004F-5092BFD2B065}"/>
                </a:ext>
              </a:extLst>
            </p:cNvPr>
            <p:cNvSpPr/>
            <p:nvPr/>
          </p:nvSpPr>
          <p:spPr>
            <a:xfrm>
              <a:off x="1473988" y="2214805"/>
              <a:ext cx="822923" cy="54601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57067"/>
                <a:gd name="connsiteX1" fmla="*/ 3798493 w 3798493"/>
                <a:gd name="connsiteY1" fmla="*/ 0 h 657067"/>
                <a:gd name="connsiteX2" fmla="*/ 1542137 w 3798493"/>
                <a:gd name="connsiteY2" fmla="*/ 657067 h 657067"/>
                <a:gd name="connsiteX3" fmla="*/ 0 w 3798493"/>
                <a:gd name="connsiteY3" fmla="*/ 634456 h 657067"/>
                <a:gd name="connsiteX4" fmla="*/ 130629 w 3798493"/>
                <a:gd name="connsiteY4" fmla="*/ 0 h 657067"/>
                <a:gd name="connsiteX0" fmla="*/ 130629 w 1694237"/>
                <a:gd name="connsiteY0" fmla="*/ 10736 h 667803"/>
                <a:gd name="connsiteX1" fmla="*/ 1694237 w 1694237"/>
                <a:gd name="connsiteY1" fmla="*/ 0 h 667803"/>
                <a:gd name="connsiteX2" fmla="*/ 1542137 w 1694237"/>
                <a:gd name="connsiteY2" fmla="*/ 667803 h 667803"/>
                <a:gd name="connsiteX3" fmla="*/ 0 w 1694237"/>
                <a:gd name="connsiteY3" fmla="*/ 645192 h 667803"/>
                <a:gd name="connsiteX4" fmla="*/ 130629 w 1694237"/>
                <a:gd name="connsiteY4" fmla="*/ 10736 h 667803"/>
                <a:gd name="connsiteX0" fmla="*/ 130629 w 1694237"/>
                <a:gd name="connsiteY0" fmla="*/ 10736 h 645192"/>
                <a:gd name="connsiteX1" fmla="*/ 1694237 w 1694237"/>
                <a:gd name="connsiteY1" fmla="*/ 0 h 645192"/>
                <a:gd name="connsiteX2" fmla="*/ 1556213 w 1694237"/>
                <a:gd name="connsiteY2" fmla="*/ 642466 h 645192"/>
                <a:gd name="connsiteX3" fmla="*/ 0 w 1694237"/>
                <a:gd name="connsiteY3" fmla="*/ 645192 h 645192"/>
                <a:gd name="connsiteX4" fmla="*/ 130629 w 1694237"/>
                <a:gd name="connsiteY4" fmla="*/ 10736 h 645192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56213 w 1677346"/>
                <a:gd name="connsiteY2" fmla="*/ 631730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677346"/>
                <a:gd name="connsiteY0" fmla="*/ 0 h 642991"/>
                <a:gd name="connsiteX1" fmla="*/ 1677346 w 1677346"/>
                <a:gd name="connsiteY1" fmla="*/ 525 h 642991"/>
                <a:gd name="connsiteX2" fmla="*/ 1547768 w 1677346"/>
                <a:gd name="connsiteY2" fmla="*/ 642991 h 642991"/>
                <a:gd name="connsiteX3" fmla="*/ 0 w 1677346"/>
                <a:gd name="connsiteY3" fmla="*/ 634456 h 642991"/>
                <a:gd name="connsiteX4" fmla="*/ 130629 w 1677346"/>
                <a:gd name="connsiteY4" fmla="*/ 0 h 642991"/>
                <a:gd name="connsiteX0" fmla="*/ 130629 w 1677346"/>
                <a:gd name="connsiteY0" fmla="*/ 0 h 634545"/>
                <a:gd name="connsiteX1" fmla="*/ 1677346 w 1677346"/>
                <a:gd name="connsiteY1" fmla="*/ 525 h 634545"/>
                <a:gd name="connsiteX2" fmla="*/ 1553399 w 1677346"/>
                <a:gd name="connsiteY2" fmla="*/ 634545 h 634545"/>
                <a:gd name="connsiteX3" fmla="*/ 0 w 1677346"/>
                <a:gd name="connsiteY3" fmla="*/ 634456 h 634545"/>
                <a:gd name="connsiteX4" fmla="*/ 130629 w 1677346"/>
                <a:gd name="connsiteY4" fmla="*/ 0 h 634545"/>
                <a:gd name="connsiteX0" fmla="*/ 130629 w 1677346"/>
                <a:gd name="connsiteY0" fmla="*/ 0 h 640175"/>
                <a:gd name="connsiteX1" fmla="*/ 1677346 w 1677346"/>
                <a:gd name="connsiteY1" fmla="*/ 525 h 640175"/>
                <a:gd name="connsiteX2" fmla="*/ 1544953 w 1677346"/>
                <a:gd name="connsiteY2" fmla="*/ 640175 h 640175"/>
                <a:gd name="connsiteX3" fmla="*/ 0 w 1677346"/>
                <a:gd name="connsiteY3" fmla="*/ 634456 h 640175"/>
                <a:gd name="connsiteX4" fmla="*/ 130629 w 1677346"/>
                <a:gd name="connsiteY4" fmla="*/ 0 h 640175"/>
                <a:gd name="connsiteX0" fmla="*/ 130629 w 1677346"/>
                <a:gd name="connsiteY0" fmla="*/ 0 h 634456"/>
                <a:gd name="connsiteX1" fmla="*/ 1677346 w 1677346"/>
                <a:gd name="connsiteY1" fmla="*/ 525 h 634456"/>
                <a:gd name="connsiteX2" fmla="*/ 1544953 w 1677346"/>
                <a:gd name="connsiteY2" fmla="*/ 631729 h 634456"/>
                <a:gd name="connsiteX3" fmla="*/ 0 w 1677346"/>
                <a:gd name="connsiteY3" fmla="*/ 634456 h 634456"/>
                <a:gd name="connsiteX4" fmla="*/ 130629 w 1677346"/>
                <a:gd name="connsiteY4" fmla="*/ 0 h 634456"/>
                <a:gd name="connsiteX0" fmla="*/ 130629 w 1544953"/>
                <a:gd name="connsiteY0" fmla="*/ 0 h 634456"/>
                <a:gd name="connsiteX1" fmla="*/ 951375 w 1544953"/>
                <a:gd name="connsiteY1" fmla="*/ 13489 h 634456"/>
                <a:gd name="connsiteX2" fmla="*/ 1544953 w 1544953"/>
                <a:gd name="connsiteY2" fmla="*/ 631729 h 634456"/>
                <a:gd name="connsiteX3" fmla="*/ 0 w 1544953"/>
                <a:gd name="connsiteY3" fmla="*/ 634456 h 634456"/>
                <a:gd name="connsiteX4" fmla="*/ 130629 w 1544953"/>
                <a:gd name="connsiteY4" fmla="*/ 0 h 634456"/>
                <a:gd name="connsiteX0" fmla="*/ 130629 w 951375"/>
                <a:gd name="connsiteY0" fmla="*/ 0 h 638212"/>
                <a:gd name="connsiteX1" fmla="*/ 951375 w 951375"/>
                <a:gd name="connsiteY1" fmla="*/ 13489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1375"/>
                <a:gd name="connsiteY0" fmla="*/ 0 h 638212"/>
                <a:gd name="connsiteX1" fmla="*/ 951375 w 951375"/>
                <a:gd name="connsiteY1" fmla="*/ 7008 h 638212"/>
                <a:gd name="connsiteX2" fmla="*/ 838427 w 951375"/>
                <a:gd name="connsiteY2" fmla="*/ 638212 h 638212"/>
                <a:gd name="connsiteX3" fmla="*/ 0 w 951375"/>
                <a:gd name="connsiteY3" fmla="*/ 634456 h 638212"/>
                <a:gd name="connsiteX4" fmla="*/ 130629 w 951375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58802"/>
                <a:gd name="connsiteY0" fmla="*/ 0 h 638212"/>
                <a:gd name="connsiteX1" fmla="*/ 958802 w 958802"/>
                <a:gd name="connsiteY1" fmla="*/ 3295 h 638212"/>
                <a:gd name="connsiteX2" fmla="*/ 838427 w 958802"/>
                <a:gd name="connsiteY2" fmla="*/ 638212 h 638212"/>
                <a:gd name="connsiteX3" fmla="*/ 0 w 958802"/>
                <a:gd name="connsiteY3" fmla="*/ 634456 h 638212"/>
                <a:gd name="connsiteX4" fmla="*/ 130629 w 958802"/>
                <a:gd name="connsiteY4" fmla="*/ 0 h 638212"/>
                <a:gd name="connsiteX0" fmla="*/ 130629 w 962516"/>
                <a:gd name="connsiteY0" fmla="*/ 419 h 638631"/>
                <a:gd name="connsiteX1" fmla="*/ 962516 w 962516"/>
                <a:gd name="connsiteY1" fmla="*/ 0 h 638631"/>
                <a:gd name="connsiteX2" fmla="*/ 838427 w 962516"/>
                <a:gd name="connsiteY2" fmla="*/ 638631 h 638631"/>
                <a:gd name="connsiteX3" fmla="*/ 0 w 962516"/>
                <a:gd name="connsiteY3" fmla="*/ 634875 h 638631"/>
                <a:gd name="connsiteX4" fmla="*/ 130629 w 962516"/>
                <a:gd name="connsiteY4" fmla="*/ 419 h 6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516" h="638631">
                  <a:moveTo>
                    <a:pt x="130629" y="419"/>
                  </a:moveTo>
                  <a:lnTo>
                    <a:pt x="962516" y="0"/>
                  </a:lnTo>
                  <a:lnTo>
                    <a:pt x="838427" y="638631"/>
                  </a:lnTo>
                  <a:lnTo>
                    <a:pt x="0" y="634875"/>
                  </a:lnTo>
                  <a:lnTo>
                    <a:pt x="130629" y="4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2B9CE97-FC04-4D66-8C25-095804242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1" y="40918"/>
            <a:ext cx="3285113" cy="6279555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919B100-B87C-447D-BFAF-6367621CFC56}"/>
              </a:ext>
            </a:extLst>
          </p:cNvPr>
          <p:cNvGrpSpPr>
            <a:grpSpLocks noChangeAspect="1"/>
          </p:cNvGrpSpPr>
          <p:nvPr/>
        </p:nvGrpSpPr>
        <p:grpSpPr>
          <a:xfrm>
            <a:off x="8412800" y="1890437"/>
            <a:ext cx="3704515" cy="3561113"/>
            <a:chOff x="3762341" y="1640567"/>
            <a:chExt cx="3960440" cy="3807132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B37281C0-9B5C-4D13-8FF4-C5EDA116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158" y="1640567"/>
              <a:ext cx="583892" cy="645557"/>
            </a:xfrm>
            <a:custGeom>
              <a:avLst/>
              <a:gdLst>
                <a:gd name="T0" fmla="*/ 71 w 100"/>
                <a:gd name="T1" fmla="*/ 1 h 117"/>
                <a:gd name="T2" fmla="*/ 62 w 100"/>
                <a:gd name="T3" fmla="*/ 14 h 117"/>
                <a:gd name="T4" fmla="*/ 56 w 100"/>
                <a:gd name="T5" fmla="*/ 15 h 117"/>
                <a:gd name="T6" fmla="*/ 45 w 100"/>
                <a:gd name="T7" fmla="*/ 21 h 117"/>
                <a:gd name="T8" fmla="*/ 38 w 100"/>
                <a:gd name="T9" fmla="*/ 22 h 117"/>
                <a:gd name="T10" fmla="*/ 35 w 100"/>
                <a:gd name="T11" fmla="*/ 28 h 117"/>
                <a:gd name="T12" fmla="*/ 30 w 100"/>
                <a:gd name="T13" fmla="*/ 29 h 117"/>
                <a:gd name="T14" fmla="*/ 25 w 100"/>
                <a:gd name="T15" fmla="*/ 23 h 117"/>
                <a:gd name="T16" fmla="*/ 23 w 100"/>
                <a:gd name="T17" fmla="*/ 25 h 117"/>
                <a:gd name="T18" fmla="*/ 16 w 100"/>
                <a:gd name="T19" fmla="*/ 24 h 117"/>
                <a:gd name="T20" fmla="*/ 10 w 100"/>
                <a:gd name="T21" fmla="*/ 20 h 117"/>
                <a:gd name="T22" fmla="*/ 4 w 100"/>
                <a:gd name="T23" fmla="*/ 20 h 117"/>
                <a:gd name="T24" fmla="*/ 10 w 100"/>
                <a:gd name="T25" fmla="*/ 29 h 117"/>
                <a:gd name="T26" fmla="*/ 11 w 100"/>
                <a:gd name="T27" fmla="*/ 39 h 117"/>
                <a:gd name="T28" fmla="*/ 13 w 100"/>
                <a:gd name="T29" fmla="*/ 48 h 117"/>
                <a:gd name="T30" fmla="*/ 24 w 100"/>
                <a:gd name="T31" fmla="*/ 49 h 117"/>
                <a:gd name="T32" fmla="*/ 28 w 100"/>
                <a:gd name="T33" fmla="*/ 53 h 117"/>
                <a:gd name="T34" fmla="*/ 36 w 100"/>
                <a:gd name="T35" fmla="*/ 58 h 117"/>
                <a:gd name="T36" fmla="*/ 38 w 100"/>
                <a:gd name="T37" fmla="*/ 72 h 117"/>
                <a:gd name="T38" fmla="*/ 40 w 100"/>
                <a:gd name="T39" fmla="*/ 78 h 117"/>
                <a:gd name="T40" fmla="*/ 39 w 100"/>
                <a:gd name="T41" fmla="*/ 83 h 117"/>
                <a:gd name="T42" fmla="*/ 40 w 100"/>
                <a:gd name="T43" fmla="*/ 88 h 117"/>
                <a:gd name="T44" fmla="*/ 43 w 100"/>
                <a:gd name="T45" fmla="*/ 100 h 117"/>
                <a:gd name="T46" fmla="*/ 40 w 100"/>
                <a:gd name="T47" fmla="*/ 106 h 117"/>
                <a:gd name="T48" fmla="*/ 53 w 100"/>
                <a:gd name="T49" fmla="*/ 117 h 117"/>
                <a:gd name="T50" fmla="*/ 54 w 100"/>
                <a:gd name="T51" fmla="*/ 112 h 117"/>
                <a:gd name="T52" fmla="*/ 62 w 100"/>
                <a:gd name="T53" fmla="*/ 101 h 117"/>
                <a:gd name="T54" fmla="*/ 75 w 100"/>
                <a:gd name="T55" fmla="*/ 105 h 117"/>
                <a:gd name="T56" fmla="*/ 76 w 100"/>
                <a:gd name="T57" fmla="*/ 95 h 117"/>
                <a:gd name="T58" fmla="*/ 78 w 100"/>
                <a:gd name="T59" fmla="*/ 91 h 117"/>
                <a:gd name="T60" fmla="*/ 83 w 100"/>
                <a:gd name="T61" fmla="*/ 87 h 117"/>
                <a:gd name="T62" fmla="*/ 100 w 100"/>
                <a:gd name="T63" fmla="*/ 70 h 117"/>
                <a:gd name="T64" fmla="*/ 89 w 100"/>
                <a:gd name="T65" fmla="*/ 63 h 117"/>
                <a:gd name="T66" fmla="*/ 85 w 100"/>
                <a:gd name="T67" fmla="*/ 52 h 117"/>
                <a:gd name="T68" fmla="*/ 81 w 100"/>
                <a:gd name="T69" fmla="*/ 45 h 117"/>
                <a:gd name="T70" fmla="*/ 84 w 100"/>
                <a:gd name="T71" fmla="*/ 32 h 117"/>
                <a:gd name="T72" fmla="*/ 88 w 100"/>
                <a:gd name="T73" fmla="*/ 24 h 117"/>
                <a:gd name="T74" fmla="*/ 78 w 100"/>
                <a:gd name="T75" fmla="*/ 13 h 117"/>
                <a:gd name="T76" fmla="*/ 81 w 100"/>
                <a:gd name="T77" fmla="*/ 5 h 117"/>
                <a:gd name="T78" fmla="*/ 74 w 100"/>
                <a:gd name="T79" fmla="*/ 1 h 117"/>
                <a:gd name="connsiteX0" fmla="*/ 7300 w 9900"/>
                <a:gd name="connsiteY0" fmla="*/ 85 h 10000"/>
                <a:gd name="connsiteX1" fmla="*/ 7000 w 9900"/>
                <a:gd name="connsiteY1" fmla="*/ 85 h 10000"/>
                <a:gd name="connsiteX2" fmla="*/ 7100 w 9900"/>
                <a:gd name="connsiteY2" fmla="*/ 427 h 10000"/>
                <a:gd name="connsiteX3" fmla="*/ 6100 w 9900"/>
                <a:gd name="connsiteY3" fmla="*/ 1197 h 10000"/>
                <a:gd name="connsiteX4" fmla="*/ 5900 w 9900"/>
                <a:gd name="connsiteY4" fmla="*/ 1111 h 10000"/>
                <a:gd name="connsiteX5" fmla="*/ 5500 w 9900"/>
                <a:gd name="connsiteY5" fmla="*/ 1282 h 10000"/>
                <a:gd name="connsiteX6" fmla="*/ 5400 w 9900"/>
                <a:gd name="connsiteY6" fmla="*/ 1538 h 10000"/>
                <a:gd name="connsiteX7" fmla="*/ 4400 w 9900"/>
                <a:gd name="connsiteY7" fmla="*/ 1795 h 10000"/>
                <a:gd name="connsiteX8" fmla="*/ 3900 w 9900"/>
                <a:gd name="connsiteY8" fmla="*/ 1624 h 10000"/>
                <a:gd name="connsiteX9" fmla="*/ 3700 w 9900"/>
                <a:gd name="connsiteY9" fmla="*/ 1880 h 10000"/>
                <a:gd name="connsiteX10" fmla="*/ 3400 w 9900"/>
                <a:gd name="connsiteY10" fmla="*/ 1880 h 10000"/>
                <a:gd name="connsiteX11" fmla="*/ 3400 w 9900"/>
                <a:gd name="connsiteY11" fmla="*/ 2393 h 10000"/>
                <a:gd name="connsiteX12" fmla="*/ 3100 w 9900"/>
                <a:gd name="connsiteY12" fmla="*/ 2308 h 10000"/>
                <a:gd name="connsiteX13" fmla="*/ 2900 w 9900"/>
                <a:gd name="connsiteY13" fmla="*/ 2479 h 10000"/>
                <a:gd name="connsiteX14" fmla="*/ 2700 w 9900"/>
                <a:gd name="connsiteY14" fmla="*/ 2222 h 10000"/>
                <a:gd name="connsiteX15" fmla="*/ 2400 w 9900"/>
                <a:gd name="connsiteY15" fmla="*/ 1966 h 10000"/>
                <a:gd name="connsiteX16" fmla="*/ 2200 w 9900"/>
                <a:gd name="connsiteY16" fmla="*/ 1966 h 10000"/>
                <a:gd name="connsiteX17" fmla="*/ 2200 w 9900"/>
                <a:gd name="connsiteY17" fmla="*/ 2137 h 10000"/>
                <a:gd name="connsiteX18" fmla="*/ 1800 w 9900"/>
                <a:gd name="connsiteY18" fmla="*/ 2051 h 10000"/>
                <a:gd name="connsiteX19" fmla="*/ 1500 w 9900"/>
                <a:gd name="connsiteY19" fmla="*/ 2051 h 10000"/>
                <a:gd name="connsiteX20" fmla="*/ 1200 w 9900"/>
                <a:gd name="connsiteY20" fmla="*/ 2137 h 10000"/>
                <a:gd name="connsiteX21" fmla="*/ 900 w 9900"/>
                <a:gd name="connsiteY21" fmla="*/ 1709 h 10000"/>
                <a:gd name="connsiteX22" fmla="*/ 700 w 9900"/>
                <a:gd name="connsiteY22" fmla="*/ 1709 h 10000"/>
                <a:gd name="connsiteX23" fmla="*/ 300 w 9900"/>
                <a:gd name="connsiteY23" fmla="*/ 1709 h 10000"/>
                <a:gd name="connsiteX24" fmla="*/ 0 w 9900"/>
                <a:gd name="connsiteY24" fmla="*/ 1624 h 10000"/>
                <a:gd name="connsiteX25" fmla="*/ 900 w 9900"/>
                <a:gd name="connsiteY25" fmla="*/ 2479 h 10000"/>
                <a:gd name="connsiteX26" fmla="*/ 800 w 9900"/>
                <a:gd name="connsiteY26" fmla="*/ 2821 h 10000"/>
                <a:gd name="connsiteX27" fmla="*/ 1000 w 9900"/>
                <a:gd name="connsiteY27" fmla="*/ 3333 h 10000"/>
                <a:gd name="connsiteX28" fmla="*/ 1300 w 9900"/>
                <a:gd name="connsiteY28" fmla="*/ 3761 h 10000"/>
                <a:gd name="connsiteX29" fmla="*/ 1200 w 9900"/>
                <a:gd name="connsiteY29" fmla="*/ 4103 h 10000"/>
                <a:gd name="connsiteX30" fmla="*/ 1600 w 9900"/>
                <a:gd name="connsiteY30" fmla="*/ 4274 h 10000"/>
                <a:gd name="connsiteX31" fmla="*/ 2300 w 9900"/>
                <a:gd name="connsiteY31" fmla="*/ 4188 h 10000"/>
                <a:gd name="connsiteX32" fmla="*/ 2300 w 9900"/>
                <a:gd name="connsiteY32" fmla="*/ 4530 h 10000"/>
                <a:gd name="connsiteX33" fmla="*/ 2700 w 9900"/>
                <a:gd name="connsiteY33" fmla="*/ 4530 h 10000"/>
                <a:gd name="connsiteX34" fmla="*/ 2800 w 9900"/>
                <a:gd name="connsiteY34" fmla="*/ 4786 h 10000"/>
                <a:gd name="connsiteX35" fmla="*/ 3500 w 9900"/>
                <a:gd name="connsiteY35" fmla="*/ 4957 h 10000"/>
                <a:gd name="connsiteX36" fmla="*/ 3300 w 9900"/>
                <a:gd name="connsiteY36" fmla="*/ 5470 h 10000"/>
                <a:gd name="connsiteX37" fmla="*/ 3700 w 9900"/>
                <a:gd name="connsiteY37" fmla="*/ 6154 h 10000"/>
                <a:gd name="connsiteX38" fmla="*/ 3900 w 9900"/>
                <a:gd name="connsiteY38" fmla="*/ 6325 h 10000"/>
                <a:gd name="connsiteX39" fmla="*/ 3900 w 9900"/>
                <a:gd name="connsiteY39" fmla="*/ 6667 h 10000"/>
                <a:gd name="connsiteX40" fmla="*/ 3800 w 9900"/>
                <a:gd name="connsiteY40" fmla="*/ 6838 h 10000"/>
                <a:gd name="connsiteX41" fmla="*/ 3800 w 9900"/>
                <a:gd name="connsiteY41" fmla="*/ 7094 h 10000"/>
                <a:gd name="connsiteX42" fmla="*/ 3900 w 9900"/>
                <a:gd name="connsiteY42" fmla="*/ 7265 h 10000"/>
                <a:gd name="connsiteX43" fmla="*/ 3900 w 9900"/>
                <a:gd name="connsiteY43" fmla="*/ 7521 h 10000"/>
                <a:gd name="connsiteX44" fmla="*/ 4300 w 9900"/>
                <a:gd name="connsiteY44" fmla="*/ 8291 h 10000"/>
                <a:gd name="connsiteX45" fmla="*/ 4200 w 9900"/>
                <a:gd name="connsiteY45" fmla="*/ 8547 h 10000"/>
                <a:gd name="connsiteX46" fmla="*/ 4200 w 9900"/>
                <a:gd name="connsiteY46" fmla="*/ 8974 h 10000"/>
                <a:gd name="connsiteX47" fmla="*/ 3900 w 9900"/>
                <a:gd name="connsiteY47" fmla="*/ 9060 h 10000"/>
                <a:gd name="connsiteX48" fmla="*/ 4800 w 9900"/>
                <a:gd name="connsiteY48" fmla="*/ 10000 h 10000"/>
                <a:gd name="connsiteX49" fmla="*/ 5200 w 9900"/>
                <a:gd name="connsiteY49" fmla="*/ 10000 h 10000"/>
                <a:gd name="connsiteX50" fmla="*/ 5300 w 9900"/>
                <a:gd name="connsiteY50" fmla="*/ 9744 h 10000"/>
                <a:gd name="connsiteX51" fmla="*/ 5300 w 9900"/>
                <a:gd name="connsiteY51" fmla="*/ 9573 h 10000"/>
                <a:gd name="connsiteX52" fmla="*/ 5300 w 9900"/>
                <a:gd name="connsiteY52" fmla="*/ 9231 h 10000"/>
                <a:gd name="connsiteX53" fmla="*/ 6100 w 9900"/>
                <a:gd name="connsiteY53" fmla="*/ 8632 h 10000"/>
                <a:gd name="connsiteX54" fmla="*/ 6800 w 9900"/>
                <a:gd name="connsiteY54" fmla="*/ 9145 h 10000"/>
                <a:gd name="connsiteX55" fmla="*/ 7400 w 9900"/>
                <a:gd name="connsiteY55" fmla="*/ 8974 h 10000"/>
                <a:gd name="connsiteX56" fmla="*/ 7300 w 9900"/>
                <a:gd name="connsiteY56" fmla="*/ 8718 h 10000"/>
                <a:gd name="connsiteX57" fmla="*/ 7500 w 9900"/>
                <a:gd name="connsiteY57" fmla="*/ 8120 h 10000"/>
                <a:gd name="connsiteX58" fmla="*/ 7700 w 9900"/>
                <a:gd name="connsiteY58" fmla="*/ 8034 h 10000"/>
                <a:gd name="connsiteX59" fmla="*/ 7700 w 9900"/>
                <a:gd name="connsiteY59" fmla="*/ 7778 h 10000"/>
                <a:gd name="connsiteX60" fmla="*/ 8000 w 9900"/>
                <a:gd name="connsiteY60" fmla="*/ 7436 h 10000"/>
                <a:gd name="connsiteX61" fmla="*/ 8200 w 9900"/>
                <a:gd name="connsiteY61" fmla="*/ 7436 h 10000"/>
                <a:gd name="connsiteX62" fmla="*/ 9707 w 9900"/>
                <a:gd name="connsiteY62" fmla="*/ 7519 h 10000"/>
                <a:gd name="connsiteX63" fmla="*/ 9900 w 9900"/>
                <a:gd name="connsiteY63" fmla="*/ 5983 h 10000"/>
                <a:gd name="connsiteX64" fmla="*/ 9300 w 9900"/>
                <a:gd name="connsiteY64" fmla="*/ 5897 h 10000"/>
                <a:gd name="connsiteX65" fmla="*/ 8800 w 9900"/>
                <a:gd name="connsiteY65" fmla="*/ 5385 h 10000"/>
                <a:gd name="connsiteX66" fmla="*/ 8400 w 9900"/>
                <a:gd name="connsiteY66" fmla="*/ 4872 h 10000"/>
                <a:gd name="connsiteX67" fmla="*/ 8400 w 9900"/>
                <a:gd name="connsiteY67" fmla="*/ 4444 h 10000"/>
                <a:gd name="connsiteX68" fmla="*/ 8200 w 9900"/>
                <a:gd name="connsiteY68" fmla="*/ 4444 h 10000"/>
                <a:gd name="connsiteX69" fmla="*/ 8000 w 9900"/>
                <a:gd name="connsiteY69" fmla="*/ 3846 h 10000"/>
                <a:gd name="connsiteX70" fmla="*/ 8000 w 9900"/>
                <a:gd name="connsiteY70" fmla="*/ 3504 h 10000"/>
                <a:gd name="connsiteX71" fmla="*/ 8300 w 9900"/>
                <a:gd name="connsiteY71" fmla="*/ 2735 h 10000"/>
                <a:gd name="connsiteX72" fmla="*/ 8200 w 9900"/>
                <a:gd name="connsiteY72" fmla="*/ 2393 h 10000"/>
                <a:gd name="connsiteX73" fmla="*/ 8700 w 9900"/>
                <a:gd name="connsiteY73" fmla="*/ 2051 h 10000"/>
                <a:gd name="connsiteX74" fmla="*/ 8500 w 9900"/>
                <a:gd name="connsiteY74" fmla="*/ 1368 h 10000"/>
                <a:gd name="connsiteX75" fmla="*/ 7700 w 9900"/>
                <a:gd name="connsiteY75" fmla="*/ 1111 h 10000"/>
                <a:gd name="connsiteX76" fmla="*/ 7900 w 9900"/>
                <a:gd name="connsiteY76" fmla="*/ 855 h 10000"/>
                <a:gd name="connsiteX77" fmla="*/ 8000 w 9900"/>
                <a:gd name="connsiteY77" fmla="*/ 427 h 10000"/>
                <a:gd name="connsiteX78" fmla="*/ 7800 w 9900"/>
                <a:gd name="connsiteY78" fmla="*/ 0 h 10000"/>
                <a:gd name="connsiteX79" fmla="*/ 7300 w 9900"/>
                <a:gd name="connsiteY79" fmla="*/ 85 h 10000"/>
                <a:gd name="connsiteX0" fmla="*/ 7374 w 10000"/>
                <a:gd name="connsiteY0" fmla="*/ 85 h 10000"/>
                <a:gd name="connsiteX1" fmla="*/ 7071 w 10000"/>
                <a:gd name="connsiteY1" fmla="*/ 85 h 10000"/>
                <a:gd name="connsiteX2" fmla="*/ 7172 w 10000"/>
                <a:gd name="connsiteY2" fmla="*/ 427 h 10000"/>
                <a:gd name="connsiteX3" fmla="*/ 6162 w 10000"/>
                <a:gd name="connsiteY3" fmla="*/ 1197 h 10000"/>
                <a:gd name="connsiteX4" fmla="*/ 5960 w 10000"/>
                <a:gd name="connsiteY4" fmla="*/ 1111 h 10000"/>
                <a:gd name="connsiteX5" fmla="*/ 5556 w 10000"/>
                <a:gd name="connsiteY5" fmla="*/ 1282 h 10000"/>
                <a:gd name="connsiteX6" fmla="*/ 5455 w 10000"/>
                <a:gd name="connsiteY6" fmla="*/ 1538 h 10000"/>
                <a:gd name="connsiteX7" fmla="*/ 4444 w 10000"/>
                <a:gd name="connsiteY7" fmla="*/ 1795 h 10000"/>
                <a:gd name="connsiteX8" fmla="*/ 3939 w 10000"/>
                <a:gd name="connsiteY8" fmla="*/ 1624 h 10000"/>
                <a:gd name="connsiteX9" fmla="*/ 3737 w 10000"/>
                <a:gd name="connsiteY9" fmla="*/ 1880 h 10000"/>
                <a:gd name="connsiteX10" fmla="*/ 3434 w 10000"/>
                <a:gd name="connsiteY10" fmla="*/ 1880 h 10000"/>
                <a:gd name="connsiteX11" fmla="*/ 3434 w 10000"/>
                <a:gd name="connsiteY11" fmla="*/ 2393 h 10000"/>
                <a:gd name="connsiteX12" fmla="*/ 3131 w 10000"/>
                <a:gd name="connsiteY12" fmla="*/ 2308 h 10000"/>
                <a:gd name="connsiteX13" fmla="*/ 2929 w 10000"/>
                <a:gd name="connsiteY13" fmla="*/ 2479 h 10000"/>
                <a:gd name="connsiteX14" fmla="*/ 2727 w 10000"/>
                <a:gd name="connsiteY14" fmla="*/ 2222 h 10000"/>
                <a:gd name="connsiteX15" fmla="*/ 2424 w 10000"/>
                <a:gd name="connsiteY15" fmla="*/ 1966 h 10000"/>
                <a:gd name="connsiteX16" fmla="*/ 2222 w 10000"/>
                <a:gd name="connsiteY16" fmla="*/ 1966 h 10000"/>
                <a:gd name="connsiteX17" fmla="*/ 2222 w 10000"/>
                <a:gd name="connsiteY17" fmla="*/ 2137 h 10000"/>
                <a:gd name="connsiteX18" fmla="*/ 1818 w 10000"/>
                <a:gd name="connsiteY18" fmla="*/ 2051 h 10000"/>
                <a:gd name="connsiteX19" fmla="*/ 1515 w 10000"/>
                <a:gd name="connsiteY19" fmla="*/ 2051 h 10000"/>
                <a:gd name="connsiteX20" fmla="*/ 1212 w 10000"/>
                <a:gd name="connsiteY20" fmla="*/ 2137 h 10000"/>
                <a:gd name="connsiteX21" fmla="*/ 909 w 10000"/>
                <a:gd name="connsiteY21" fmla="*/ 1709 h 10000"/>
                <a:gd name="connsiteX22" fmla="*/ 707 w 10000"/>
                <a:gd name="connsiteY22" fmla="*/ 1709 h 10000"/>
                <a:gd name="connsiteX23" fmla="*/ 303 w 10000"/>
                <a:gd name="connsiteY23" fmla="*/ 1709 h 10000"/>
                <a:gd name="connsiteX24" fmla="*/ 0 w 10000"/>
                <a:gd name="connsiteY24" fmla="*/ 1624 h 10000"/>
                <a:gd name="connsiteX25" fmla="*/ 909 w 10000"/>
                <a:gd name="connsiteY25" fmla="*/ 2479 h 10000"/>
                <a:gd name="connsiteX26" fmla="*/ 808 w 10000"/>
                <a:gd name="connsiteY26" fmla="*/ 2821 h 10000"/>
                <a:gd name="connsiteX27" fmla="*/ 1010 w 10000"/>
                <a:gd name="connsiteY27" fmla="*/ 3333 h 10000"/>
                <a:gd name="connsiteX28" fmla="*/ 1313 w 10000"/>
                <a:gd name="connsiteY28" fmla="*/ 3761 h 10000"/>
                <a:gd name="connsiteX29" fmla="*/ 1212 w 10000"/>
                <a:gd name="connsiteY29" fmla="*/ 4103 h 10000"/>
                <a:gd name="connsiteX30" fmla="*/ 1616 w 10000"/>
                <a:gd name="connsiteY30" fmla="*/ 4274 h 10000"/>
                <a:gd name="connsiteX31" fmla="*/ 2323 w 10000"/>
                <a:gd name="connsiteY31" fmla="*/ 4188 h 10000"/>
                <a:gd name="connsiteX32" fmla="*/ 2323 w 10000"/>
                <a:gd name="connsiteY32" fmla="*/ 4530 h 10000"/>
                <a:gd name="connsiteX33" fmla="*/ 2727 w 10000"/>
                <a:gd name="connsiteY33" fmla="*/ 4530 h 10000"/>
                <a:gd name="connsiteX34" fmla="*/ 2828 w 10000"/>
                <a:gd name="connsiteY34" fmla="*/ 4786 h 10000"/>
                <a:gd name="connsiteX35" fmla="*/ 3535 w 10000"/>
                <a:gd name="connsiteY35" fmla="*/ 4957 h 10000"/>
                <a:gd name="connsiteX36" fmla="*/ 3333 w 10000"/>
                <a:gd name="connsiteY36" fmla="*/ 5470 h 10000"/>
                <a:gd name="connsiteX37" fmla="*/ 3737 w 10000"/>
                <a:gd name="connsiteY37" fmla="*/ 6154 h 10000"/>
                <a:gd name="connsiteX38" fmla="*/ 3939 w 10000"/>
                <a:gd name="connsiteY38" fmla="*/ 6325 h 10000"/>
                <a:gd name="connsiteX39" fmla="*/ 3939 w 10000"/>
                <a:gd name="connsiteY39" fmla="*/ 6667 h 10000"/>
                <a:gd name="connsiteX40" fmla="*/ 3838 w 10000"/>
                <a:gd name="connsiteY40" fmla="*/ 6838 h 10000"/>
                <a:gd name="connsiteX41" fmla="*/ 3838 w 10000"/>
                <a:gd name="connsiteY41" fmla="*/ 7094 h 10000"/>
                <a:gd name="connsiteX42" fmla="*/ 3939 w 10000"/>
                <a:gd name="connsiteY42" fmla="*/ 7265 h 10000"/>
                <a:gd name="connsiteX43" fmla="*/ 3939 w 10000"/>
                <a:gd name="connsiteY43" fmla="*/ 7521 h 10000"/>
                <a:gd name="connsiteX44" fmla="*/ 4343 w 10000"/>
                <a:gd name="connsiteY44" fmla="*/ 8291 h 10000"/>
                <a:gd name="connsiteX45" fmla="*/ 4242 w 10000"/>
                <a:gd name="connsiteY45" fmla="*/ 8547 h 10000"/>
                <a:gd name="connsiteX46" fmla="*/ 4242 w 10000"/>
                <a:gd name="connsiteY46" fmla="*/ 8974 h 10000"/>
                <a:gd name="connsiteX47" fmla="*/ 3939 w 10000"/>
                <a:gd name="connsiteY47" fmla="*/ 9060 h 10000"/>
                <a:gd name="connsiteX48" fmla="*/ 4848 w 10000"/>
                <a:gd name="connsiteY48" fmla="*/ 10000 h 10000"/>
                <a:gd name="connsiteX49" fmla="*/ 5253 w 10000"/>
                <a:gd name="connsiteY49" fmla="*/ 10000 h 10000"/>
                <a:gd name="connsiteX50" fmla="*/ 5354 w 10000"/>
                <a:gd name="connsiteY50" fmla="*/ 9744 h 10000"/>
                <a:gd name="connsiteX51" fmla="*/ 5354 w 10000"/>
                <a:gd name="connsiteY51" fmla="*/ 9573 h 10000"/>
                <a:gd name="connsiteX52" fmla="*/ 5354 w 10000"/>
                <a:gd name="connsiteY52" fmla="*/ 9231 h 10000"/>
                <a:gd name="connsiteX53" fmla="*/ 6162 w 10000"/>
                <a:gd name="connsiteY53" fmla="*/ 8632 h 10000"/>
                <a:gd name="connsiteX54" fmla="*/ 6869 w 10000"/>
                <a:gd name="connsiteY54" fmla="*/ 9145 h 10000"/>
                <a:gd name="connsiteX55" fmla="*/ 7475 w 10000"/>
                <a:gd name="connsiteY55" fmla="*/ 8974 h 10000"/>
                <a:gd name="connsiteX56" fmla="*/ 7374 w 10000"/>
                <a:gd name="connsiteY56" fmla="*/ 8718 h 10000"/>
                <a:gd name="connsiteX57" fmla="*/ 7576 w 10000"/>
                <a:gd name="connsiteY57" fmla="*/ 8120 h 10000"/>
                <a:gd name="connsiteX58" fmla="*/ 7778 w 10000"/>
                <a:gd name="connsiteY58" fmla="*/ 8034 h 10000"/>
                <a:gd name="connsiteX59" fmla="*/ 7778 w 10000"/>
                <a:gd name="connsiteY59" fmla="*/ 7778 h 10000"/>
                <a:gd name="connsiteX60" fmla="*/ 8081 w 10000"/>
                <a:gd name="connsiteY60" fmla="*/ 7436 h 10000"/>
                <a:gd name="connsiteX61" fmla="*/ 8283 w 10000"/>
                <a:gd name="connsiteY61" fmla="*/ 7436 h 10000"/>
                <a:gd name="connsiteX62" fmla="*/ 9870 w 10000"/>
                <a:gd name="connsiteY62" fmla="*/ 7436 h 10000"/>
                <a:gd name="connsiteX63" fmla="*/ 10000 w 10000"/>
                <a:gd name="connsiteY63" fmla="*/ 5983 h 10000"/>
                <a:gd name="connsiteX64" fmla="*/ 9394 w 10000"/>
                <a:gd name="connsiteY64" fmla="*/ 5897 h 10000"/>
                <a:gd name="connsiteX65" fmla="*/ 8889 w 10000"/>
                <a:gd name="connsiteY65" fmla="*/ 5385 h 10000"/>
                <a:gd name="connsiteX66" fmla="*/ 8485 w 10000"/>
                <a:gd name="connsiteY66" fmla="*/ 4872 h 10000"/>
                <a:gd name="connsiteX67" fmla="*/ 8485 w 10000"/>
                <a:gd name="connsiteY67" fmla="*/ 4444 h 10000"/>
                <a:gd name="connsiteX68" fmla="*/ 8283 w 10000"/>
                <a:gd name="connsiteY68" fmla="*/ 4444 h 10000"/>
                <a:gd name="connsiteX69" fmla="*/ 8081 w 10000"/>
                <a:gd name="connsiteY69" fmla="*/ 3846 h 10000"/>
                <a:gd name="connsiteX70" fmla="*/ 8081 w 10000"/>
                <a:gd name="connsiteY70" fmla="*/ 3504 h 10000"/>
                <a:gd name="connsiteX71" fmla="*/ 8384 w 10000"/>
                <a:gd name="connsiteY71" fmla="*/ 2735 h 10000"/>
                <a:gd name="connsiteX72" fmla="*/ 8283 w 10000"/>
                <a:gd name="connsiteY72" fmla="*/ 2393 h 10000"/>
                <a:gd name="connsiteX73" fmla="*/ 8788 w 10000"/>
                <a:gd name="connsiteY73" fmla="*/ 2051 h 10000"/>
                <a:gd name="connsiteX74" fmla="*/ 8586 w 10000"/>
                <a:gd name="connsiteY74" fmla="*/ 1368 h 10000"/>
                <a:gd name="connsiteX75" fmla="*/ 7778 w 10000"/>
                <a:gd name="connsiteY75" fmla="*/ 1111 h 10000"/>
                <a:gd name="connsiteX76" fmla="*/ 7980 w 10000"/>
                <a:gd name="connsiteY76" fmla="*/ 855 h 10000"/>
                <a:gd name="connsiteX77" fmla="*/ 8081 w 10000"/>
                <a:gd name="connsiteY77" fmla="*/ 427 h 10000"/>
                <a:gd name="connsiteX78" fmla="*/ 7879 w 10000"/>
                <a:gd name="connsiteY78" fmla="*/ 0 h 10000"/>
                <a:gd name="connsiteX79" fmla="*/ 7374 w 10000"/>
                <a:gd name="connsiteY79" fmla="*/ 8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0000" h="10000">
                  <a:moveTo>
                    <a:pt x="7374" y="85"/>
                  </a:moveTo>
                  <a:lnTo>
                    <a:pt x="7071" y="85"/>
                  </a:lnTo>
                  <a:cubicBezTo>
                    <a:pt x="7071" y="256"/>
                    <a:pt x="7172" y="256"/>
                    <a:pt x="7172" y="427"/>
                  </a:cubicBezTo>
                  <a:cubicBezTo>
                    <a:pt x="7172" y="598"/>
                    <a:pt x="6263" y="1111"/>
                    <a:pt x="6162" y="1197"/>
                  </a:cubicBezTo>
                  <a:lnTo>
                    <a:pt x="5960" y="1111"/>
                  </a:lnTo>
                  <a:cubicBezTo>
                    <a:pt x="5657" y="1368"/>
                    <a:pt x="5960" y="1197"/>
                    <a:pt x="5556" y="1282"/>
                  </a:cubicBezTo>
                  <a:cubicBezTo>
                    <a:pt x="5522" y="1367"/>
                    <a:pt x="5488" y="1453"/>
                    <a:pt x="5455" y="1538"/>
                  </a:cubicBezTo>
                  <a:cubicBezTo>
                    <a:pt x="5051" y="1538"/>
                    <a:pt x="4646" y="1624"/>
                    <a:pt x="4444" y="1795"/>
                  </a:cubicBezTo>
                  <a:lnTo>
                    <a:pt x="3939" y="1624"/>
                  </a:lnTo>
                  <a:lnTo>
                    <a:pt x="3737" y="1880"/>
                  </a:lnTo>
                  <a:lnTo>
                    <a:pt x="3434" y="1880"/>
                  </a:lnTo>
                  <a:lnTo>
                    <a:pt x="3434" y="2393"/>
                  </a:lnTo>
                  <a:lnTo>
                    <a:pt x="3131" y="2308"/>
                  </a:lnTo>
                  <a:cubicBezTo>
                    <a:pt x="3030" y="2393"/>
                    <a:pt x="3030" y="2479"/>
                    <a:pt x="2929" y="2479"/>
                  </a:cubicBezTo>
                  <a:cubicBezTo>
                    <a:pt x="2727" y="2479"/>
                    <a:pt x="2727" y="2308"/>
                    <a:pt x="2727" y="2222"/>
                  </a:cubicBezTo>
                  <a:cubicBezTo>
                    <a:pt x="2424" y="2137"/>
                    <a:pt x="2525" y="2222"/>
                    <a:pt x="2424" y="1966"/>
                  </a:cubicBezTo>
                  <a:lnTo>
                    <a:pt x="2222" y="1966"/>
                  </a:lnTo>
                  <a:lnTo>
                    <a:pt x="2222" y="2137"/>
                  </a:lnTo>
                  <a:lnTo>
                    <a:pt x="1818" y="2051"/>
                  </a:lnTo>
                  <a:lnTo>
                    <a:pt x="1515" y="2051"/>
                  </a:lnTo>
                  <a:cubicBezTo>
                    <a:pt x="1111" y="2051"/>
                    <a:pt x="1414" y="1966"/>
                    <a:pt x="1212" y="2137"/>
                  </a:cubicBezTo>
                  <a:cubicBezTo>
                    <a:pt x="1010" y="1966"/>
                    <a:pt x="1010" y="1880"/>
                    <a:pt x="909" y="1709"/>
                  </a:cubicBezTo>
                  <a:lnTo>
                    <a:pt x="707" y="1709"/>
                  </a:lnTo>
                  <a:lnTo>
                    <a:pt x="303" y="1709"/>
                  </a:lnTo>
                  <a:cubicBezTo>
                    <a:pt x="-101" y="1709"/>
                    <a:pt x="202" y="1709"/>
                    <a:pt x="0" y="1624"/>
                  </a:cubicBezTo>
                  <a:cubicBezTo>
                    <a:pt x="101" y="2051"/>
                    <a:pt x="909" y="2222"/>
                    <a:pt x="909" y="2479"/>
                  </a:cubicBezTo>
                  <a:cubicBezTo>
                    <a:pt x="909" y="2650"/>
                    <a:pt x="909" y="2650"/>
                    <a:pt x="808" y="2821"/>
                  </a:cubicBezTo>
                  <a:cubicBezTo>
                    <a:pt x="909" y="2991"/>
                    <a:pt x="909" y="3077"/>
                    <a:pt x="1010" y="3333"/>
                  </a:cubicBezTo>
                  <a:cubicBezTo>
                    <a:pt x="1010" y="3419"/>
                    <a:pt x="1313" y="3761"/>
                    <a:pt x="1313" y="3761"/>
                  </a:cubicBezTo>
                  <a:cubicBezTo>
                    <a:pt x="1313" y="3932"/>
                    <a:pt x="1212" y="3846"/>
                    <a:pt x="1212" y="4103"/>
                  </a:cubicBezTo>
                  <a:lnTo>
                    <a:pt x="1616" y="4274"/>
                  </a:lnTo>
                  <a:lnTo>
                    <a:pt x="2323" y="4188"/>
                  </a:lnTo>
                  <a:lnTo>
                    <a:pt x="2323" y="4530"/>
                  </a:lnTo>
                  <a:lnTo>
                    <a:pt x="2727" y="4530"/>
                  </a:lnTo>
                  <a:cubicBezTo>
                    <a:pt x="2761" y="4615"/>
                    <a:pt x="2795" y="4701"/>
                    <a:pt x="2828" y="4786"/>
                  </a:cubicBezTo>
                  <a:cubicBezTo>
                    <a:pt x="3232" y="4786"/>
                    <a:pt x="3232" y="4786"/>
                    <a:pt x="3535" y="4957"/>
                  </a:cubicBezTo>
                  <a:cubicBezTo>
                    <a:pt x="3468" y="5128"/>
                    <a:pt x="3401" y="5299"/>
                    <a:pt x="3333" y="5470"/>
                  </a:cubicBezTo>
                  <a:cubicBezTo>
                    <a:pt x="3535" y="5726"/>
                    <a:pt x="3636" y="5641"/>
                    <a:pt x="3737" y="6154"/>
                  </a:cubicBezTo>
                  <a:cubicBezTo>
                    <a:pt x="3838" y="6154"/>
                    <a:pt x="3939" y="6154"/>
                    <a:pt x="3939" y="6325"/>
                  </a:cubicBezTo>
                  <a:lnTo>
                    <a:pt x="3939" y="6667"/>
                  </a:lnTo>
                  <a:cubicBezTo>
                    <a:pt x="3906" y="6724"/>
                    <a:pt x="3872" y="6781"/>
                    <a:pt x="3838" y="6838"/>
                  </a:cubicBezTo>
                  <a:lnTo>
                    <a:pt x="3838" y="7094"/>
                  </a:lnTo>
                  <a:cubicBezTo>
                    <a:pt x="3872" y="7151"/>
                    <a:pt x="3906" y="7208"/>
                    <a:pt x="3939" y="7265"/>
                  </a:cubicBezTo>
                  <a:lnTo>
                    <a:pt x="3939" y="7521"/>
                  </a:lnTo>
                  <a:lnTo>
                    <a:pt x="4343" y="8291"/>
                  </a:lnTo>
                  <a:cubicBezTo>
                    <a:pt x="4310" y="8376"/>
                    <a:pt x="4276" y="8462"/>
                    <a:pt x="4242" y="8547"/>
                  </a:cubicBezTo>
                  <a:lnTo>
                    <a:pt x="4242" y="8974"/>
                  </a:lnTo>
                  <a:lnTo>
                    <a:pt x="3939" y="9060"/>
                  </a:lnTo>
                  <a:cubicBezTo>
                    <a:pt x="4242" y="9316"/>
                    <a:pt x="4646" y="9487"/>
                    <a:pt x="4848" y="10000"/>
                  </a:cubicBezTo>
                  <a:lnTo>
                    <a:pt x="5253" y="10000"/>
                  </a:lnTo>
                  <a:cubicBezTo>
                    <a:pt x="5286" y="9915"/>
                    <a:pt x="5320" y="9829"/>
                    <a:pt x="5354" y="9744"/>
                  </a:cubicBezTo>
                  <a:lnTo>
                    <a:pt x="5354" y="9573"/>
                  </a:lnTo>
                  <a:lnTo>
                    <a:pt x="5354" y="9231"/>
                  </a:lnTo>
                  <a:cubicBezTo>
                    <a:pt x="5354" y="8974"/>
                    <a:pt x="5859" y="8632"/>
                    <a:pt x="6162" y="8632"/>
                  </a:cubicBezTo>
                  <a:cubicBezTo>
                    <a:pt x="6465" y="8632"/>
                    <a:pt x="6768" y="8889"/>
                    <a:pt x="6869" y="9145"/>
                  </a:cubicBezTo>
                  <a:lnTo>
                    <a:pt x="7475" y="8974"/>
                  </a:lnTo>
                  <a:cubicBezTo>
                    <a:pt x="7441" y="8889"/>
                    <a:pt x="7407" y="8803"/>
                    <a:pt x="7374" y="8718"/>
                  </a:cubicBezTo>
                  <a:cubicBezTo>
                    <a:pt x="7441" y="8519"/>
                    <a:pt x="7508" y="8319"/>
                    <a:pt x="7576" y="8120"/>
                  </a:cubicBezTo>
                  <a:lnTo>
                    <a:pt x="7778" y="8034"/>
                  </a:lnTo>
                  <a:lnTo>
                    <a:pt x="7778" y="7778"/>
                  </a:lnTo>
                  <a:cubicBezTo>
                    <a:pt x="8081" y="7607"/>
                    <a:pt x="7879" y="7692"/>
                    <a:pt x="8081" y="7436"/>
                  </a:cubicBezTo>
                  <a:lnTo>
                    <a:pt x="8283" y="7436"/>
                  </a:lnTo>
                  <a:lnTo>
                    <a:pt x="9870" y="7436"/>
                  </a:lnTo>
                  <a:cubicBezTo>
                    <a:pt x="9935" y="6924"/>
                    <a:pt x="9935" y="6495"/>
                    <a:pt x="10000" y="5983"/>
                  </a:cubicBezTo>
                  <a:lnTo>
                    <a:pt x="9394" y="5897"/>
                  </a:lnTo>
                  <a:cubicBezTo>
                    <a:pt x="9293" y="5812"/>
                    <a:pt x="8990" y="5385"/>
                    <a:pt x="8889" y="5385"/>
                  </a:cubicBezTo>
                  <a:cubicBezTo>
                    <a:pt x="8687" y="5299"/>
                    <a:pt x="8485" y="5385"/>
                    <a:pt x="8485" y="4872"/>
                  </a:cubicBezTo>
                  <a:lnTo>
                    <a:pt x="8485" y="4444"/>
                  </a:lnTo>
                  <a:lnTo>
                    <a:pt x="8283" y="4444"/>
                  </a:lnTo>
                  <a:cubicBezTo>
                    <a:pt x="8182" y="4017"/>
                    <a:pt x="8081" y="4017"/>
                    <a:pt x="8081" y="3846"/>
                  </a:cubicBezTo>
                  <a:lnTo>
                    <a:pt x="8081" y="3504"/>
                  </a:lnTo>
                  <a:cubicBezTo>
                    <a:pt x="8081" y="3419"/>
                    <a:pt x="8384" y="2735"/>
                    <a:pt x="8384" y="2735"/>
                  </a:cubicBezTo>
                  <a:cubicBezTo>
                    <a:pt x="8384" y="2479"/>
                    <a:pt x="8283" y="2650"/>
                    <a:pt x="8283" y="2393"/>
                  </a:cubicBezTo>
                  <a:cubicBezTo>
                    <a:pt x="8384" y="2308"/>
                    <a:pt x="8788" y="2222"/>
                    <a:pt x="8788" y="2051"/>
                  </a:cubicBezTo>
                  <a:cubicBezTo>
                    <a:pt x="8788" y="1966"/>
                    <a:pt x="8586" y="1453"/>
                    <a:pt x="8586" y="1368"/>
                  </a:cubicBezTo>
                  <a:cubicBezTo>
                    <a:pt x="8485" y="1111"/>
                    <a:pt x="8081" y="1111"/>
                    <a:pt x="7778" y="1111"/>
                  </a:cubicBezTo>
                  <a:cubicBezTo>
                    <a:pt x="7778" y="855"/>
                    <a:pt x="7778" y="940"/>
                    <a:pt x="7980" y="855"/>
                  </a:cubicBezTo>
                  <a:cubicBezTo>
                    <a:pt x="7980" y="513"/>
                    <a:pt x="8081" y="598"/>
                    <a:pt x="8081" y="427"/>
                  </a:cubicBezTo>
                  <a:cubicBezTo>
                    <a:pt x="8081" y="256"/>
                    <a:pt x="7879" y="85"/>
                    <a:pt x="7879" y="0"/>
                  </a:cubicBezTo>
                  <a:cubicBezTo>
                    <a:pt x="7576" y="0"/>
                    <a:pt x="7576" y="85"/>
                    <a:pt x="7374" y="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CFA2C29-7257-4664-A6D8-5C9CC717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801" y="1723331"/>
              <a:ext cx="495424" cy="546241"/>
            </a:xfrm>
            <a:custGeom>
              <a:avLst/>
              <a:gdLst>
                <a:gd name="T0" fmla="*/ 40 w 84"/>
                <a:gd name="T1" fmla="*/ 33 h 99"/>
                <a:gd name="T2" fmla="*/ 32 w 84"/>
                <a:gd name="T3" fmla="*/ 40 h 99"/>
                <a:gd name="T4" fmla="*/ 29 w 84"/>
                <a:gd name="T5" fmla="*/ 39 h 99"/>
                <a:gd name="T6" fmla="*/ 26 w 84"/>
                <a:gd name="T7" fmla="*/ 40 h 99"/>
                <a:gd name="T8" fmla="*/ 26 w 84"/>
                <a:gd name="T9" fmla="*/ 37 h 99"/>
                <a:gd name="T10" fmla="*/ 22 w 84"/>
                <a:gd name="T11" fmla="*/ 38 h 99"/>
                <a:gd name="T12" fmla="*/ 20 w 84"/>
                <a:gd name="T13" fmla="*/ 38 h 99"/>
                <a:gd name="T14" fmla="*/ 17 w 84"/>
                <a:gd name="T15" fmla="*/ 37 h 99"/>
                <a:gd name="T16" fmla="*/ 13 w 84"/>
                <a:gd name="T17" fmla="*/ 39 h 99"/>
                <a:gd name="T18" fmla="*/ 9 w 84"/>
                <a:gd name="T19" fmla="*/ 39 h 99"/>
                <a:gd name="T20" fmla="*/ 7 w 84"/>
                <a:gd name="T21" fmla="*/ 39 h 99"/>
                <a:gd name="T22" fmla="*/ 0 w 84"/>
                <a:gd name="T23" fmla="*/ 36 h 99"/>
                <a:gd name="T24" fmla="*/ 1 w 84"/>
                <a:gd name="T25" fmla="*/ 39 h 99"/>
                <a:gd name="T26" fmla="*/ 1 w 84"/>
                <a:gd name="T27" fmla="*/ 41 h 99"/>
                <a:gd name="T28" fmla="*/ 2 w 84"/>
                <a:gd name="T29" fmla="*/ 45 h 99"/>
                <a:gd name="T30" fmla="*/ 6 w 84"/>
                <a:gd name="T31" fmla="*/ 46 h 99"/>
                <a:gd name="T32" fmla="*/ 9 w 84"/>
                <a:gd name="T33" fmla="*/ 46 h 99"/>
                <a:gd name="T34" fmla="*/ 13 w 84"/>
                <a:gd name="T35" fmla="*/ 50 h 99"/>
                <a:gd name="T36" fmla="*/ 25 w 84"/>
                <a:gd name="T37" fmla="*/ 55 h 99"/>
                <a:gd name="T38" fmla="*/ 24 w 84"/>
                <a:gd name="T39" fmla="*/ 59 h 99"/>
                <a:gd name="T40" fmla="*/ 30 w 84"/>
                <a:gd name="T41" fmla="*/ 66 h 99"/>
                <a:gd name="T42" fmla="*/ 29 w 84"/>
                <a:gd name="T43" fmla="*/ 69 h 99"/>
                <a:gd name="T44" fmla="*/ 29 w 84"/>
                <a:gd name="T45" fmla="*/ 71 h 99"/>
                <a:gd name="T46" fmla="*/ 32 w 84"/>
                <a:gd name="T47" fmla="*/ 75 h 99"/>
                <a:gd name="T48" fmla="*/ 32 w 84"/>
                <a:gd name="T49" fmla="*/ 79 h 99"/>
                <a:gd name="T50" fmla="*/ 37 w 84"/>
                <a:gd name="T51" fmla="*/ 82 h 99"/>
                <a:gd name="T52" fmla="*/ 37 w 84"/>
                <a:gd name="T53" fmla="*/ 84 h 99"/>
                <a:gd name="T54" fmla="*/ 37 w 84"/>
                <a:gd name="T55" fmla="*/ 87 h 99"/>
                <a:gd name="T56" fmla="*/ 40 w 84"/>
                <a:gd name="T57" fmla="*/ 87 h 99"/>
                <a:gd name="T58" fmla="*/ 42 w 84"/>
                <a:gd name="T59" fmla="*/ 94 h 99"/>
                <a:gd name="T60" fmla="*/ 47 w 84"/>
                <a:gd name="T61" fmla="*/ 98 h 99"/>
                <a:gd name="T62" fmla="*/ 53 w 84"/>
                <a:gd name="T63" fmla="*/ 94 h 99"/>
                <a:gd name="T64" fmla="*/ 53 w 84"/>
                <a:gd name="T65" fmla="*/ 92 h 99"/>
                <a:gd name="T66" fmla="*/ 69 w 84"/>
                <a:gd name="T67" fmla="*/ 74 h 99"/>
                <a:gd name="T68" fmla="*/ 73 w 84"/>
                <a:gd name="T69" fmla="*/ 72 h 99"/>
                <a:gd name="T70" fmla="*/ 81 w 84"/>
                <a:gd name="T71" fmla="*/ 64 h 99"/>
                <a:gd name="T72" fmla="*/ 82 w 84"/>
                <a:gd name="T73" fmla="*/ 61 h 99"/>
                <a:gd name="T74" fmla="*/ 84 w 84"/>
                <a:gd name="T75" fmla="*/ 56 h 99"/>
                <a:gd name="T76" fmla="*/ 84 w 84"/>
                <a:gd name="T77" fmla="*/ 52 h 99"/>
                <a:gd name="T78" fmla="*/ 84 w 84"/>
                <a:gd name="T79" fmla="*/ 50 h 99"/>
                <a:gd name="T80" fmla="*/ 84 w 84"/>
                <a:gd name="T81" fmla="*/ 48 h 99"/>
                <a:gd name="T82" fmla="*/ 78 w 84"/>
                <a:gd name="T83" fmla="*/ 46 h 99"/>
                <a:gd name="T84" fmla="*/ 74 w 84"/>
                <a:gd name="T85" fmla="*/ 39 h 99"/>
                <a:gd name="T86" fmla="*/ 70 w 84"/>
                <a:gd name="T87" fmla="*/ 40 h 99"/>
                <a:gd name="T88" fmla="*/ 69 w 84"/>
                <a:gd name="T89" fmla="*/ 34 h 99"/>
                <a:gd name="T90" fmla="*/ 67 w 84"/>
                <a:gd name="T91" fmla="*/ 34 h 99"/>
                <a:gd name="T92" fmla="*/ 68 w 84"/>
                <a:gd name="T93" fmla="*/ 32 h 99"/>
                <a:gd name="T94" fmla="*/ 64 w 84"/>
                <a:gd name="T95" fmla="*/ 22 h 99"/>
                <a:gd name="T96" fmla="*/ 64 w 84"/>
                <a:gd name="T97" fmla="*/ 19 h 99"/>
                <a:gd name="T98" fmla="*/ 64 w 84"/>
                <a:gd name="T99" fmla="*/ 11 h 99"/>
                <a:gd name="T100" fmla="*/ 62 w 84"/>
                <a:gd name="T101" fmla="*/ 8 h 99"/>
                <a:gd name="T102" fmla="*/ 56 w 84"/>
                <a:gd name="T103" fmla="*/ 0 h 99"/>
                <a:gd name="T104" fmla="*/ 40 w 84"/>
                <a:gd name="T105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9">
                  <a:moveTo>
                    <a:pt x="40" y="33"/>
                  </a:moveTo>
                  <a:cubicBezTo>
                    <a:pt x="38" y="34"/>
                    <a:pt x="32" y="40"/>
                    <a:pt x="32" y="40"/>
                  </a:cubicBezTo>
                  <a:cubicBezTo>
                    <a:pt x="28" y="40"/>
                    <a:pt x="31" y="40"/>
                    <a:pt x="29" y="39"/>
                  </a:cubicBezTo>
                  <a:lnTo>
                    <a:pt x="26" y="40"/>
                  </a:lnTo>
                  <a:cubicBezTo>
                    <a:pt x="25" y="37"/>
                    <a:pt x="25" y="39"/>
                    <a:pt x="26" y="37"/>
                  </a:cubicBezTo>
                  <a:cubicBezTo>
                    <a:pt x="23" y="37"/>
                    <a:pt x="24" y="38"/>
                    <a:pt x="22" y="38"/>
                  </a:cubicBezTo>
                  <a:lnTo>
                    <a:pt x="20" y="38"/>
                  </a:lnTo>
                  <a:lnTo>
                    <a:pt x="17" y="37"/>
                  </a:lnTo>
                  <a:cubicBezTo>
                    <a:pt x="15" y="38"/>
                    <a:pt x="15" y="39"/>
                    <a:pt x="13" y="39"/>
                  </a:cubicBezTo>
                  <a:lnTo>
                    <a:pt x="9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2" y="45"/>
                  </a:lnTo>
                  <a:lnTo>
                    <a:pt x="6" y="46"/>
                  </a:lnTo>
                  <a:lnTo>
                    <a:pt x="9" y="46"/>
                  </a:lnTo>
                  <a:cubicBezTo>
                    <a:pt x="12" y="48"/>
                    <a:pt x="12" y="46"/>
                    <a:pt x="13" y="50"/>
                  </a:cubicBezTo>
                  <a:cubicBezTo>
                    <a:pt x="20" y="51"/>
                    <a:pt x="21" y="54"/>
                    <a:pt x="25" y="55"/>
                  </a:cubicBezTo>
                  <a:lnTo>
                    <a:pt x="24" y="59"/>
                  </a:lnTo>
                  <a:cubicBezTo>
                    <a:pt x="26" y="61"/>
                    <a:pt x="28" y="63"/>
                    <a:pt x="30" y="66"/>
                  </a:cubicBezTo>
                  <a:cubicBezTo>
                    <a:pt x="29" y="67"/>
                    <a:pt x="29" y="67"/>
                    <a:pt x="29" y="69"/>
                  </a:cubicBezTo>
                  <a:lnTo>
                    <a:pt x="29" y="71"/>
                  </a:lnTo>
                  <a:cubicBezTo>
                    <a:pt x="30" y="74"/>
                    <a:pt x="29" y="73"/>
                    <a:pt x="32" y="75"/>
                  </a:cubicBezTo>
                  <a:lnTo>
                    <a:pt x="32" y="79"/>
                  </a:lnTo>
                  <a:cubicBezTo>
                    <a:pt x="35" y="80"/>
                    <a:pt x="34" y="80"/>
                    <a:pt x="37" y="82"/>
                  </a:cubicBezTo>
                  <a:lnTo>
                    <a:pt x="37" y="84"/>
                  </a:lnTo>
                  <a:lnTo>
                    <a:pt x="37" y="87"/>
                  </a:lnTo>
                  <a:lnTo>
                    <a:pt x="40" y="87"/>
                  </a:lnTo>
                  <a:cubicBezTo>
                    <a:pt x="40" y="91"/>
                    <a:pt x="41" y="90"/>
                    <a:pt x="42" y="94"/>
                  </a:cubicBezTo>
                  <a:cubicBezTo>
                    <a:pt x="43" y="99"/>
                    <a:pt x="42" y="95"/>
                    <a:pt x="47" y="98"/>
                  </a:cubicBezTo>
                  <a:cubicBezTo>
                    <a:pt x="50" y="96"/>
                    <a:pt x="53" y="98"/>
                    <a:pt x="53" y="94"/>
                  </a:cubicBezTo>
                  <a:lnTo>
                    <a:pt x="53" y="92"/>
                  </a:lnTo>
                  <a:cubicBezTo>
                    <a:pt x="56" y="86"/>
                    <a:pt x="62" y="75"/>
                    <a:pt x="69" y="74"/>
                  </a:cubicBezTo>
                  <a:lnTo>
                    <a:pt x="73" y="72"/>
                  </a:lnTo>
                  <a:cubicBezTo>
                    <a:pt x="73" y="66"/>
                    <a:pt x="75" y="64"/>
                    <a:pt x="81" y="64"/>
                  </a:cubicBezTo>
                  <a:cubicBezTo>
                    <a:pt x="81" y="61"/>
                    <a:pt x="80" y="62"/>
                    <a:pt x="82" y="61"/>
                  </a:cubicBezTo>
                  <a:lnTo>
                    <a:pt x="84" y="56"/>
                  </a:lnTo>
                  <a:lnTo>
                    <a:pt x="84" y="52"/>
                  </a:lnTo>
                  <a:lnTo>
                    <a:pt x="84" y="50"/>
                  </a:lnTo>
                  <a:lnTo>
                    <a:pt x="84" y="48"/>
                  </a:lnTo>
                  <a:cubicBezTo>
                    <a:pt x="81" y="46"/>
                    <a:pt x="81" y="46"/>
                    <a:pt x="78" y="46"/>
                  </a:cubicBezTo>
                  <a:cubicBezTo>
                    <a:pt x="77" y="44"/>
                    <a:pt x="75" y="39"/>
                    <a:pt x="74" y="39"/>
                  </a:cubicBezTo>
                  <a:cubicBezTo>
                    <a:pt x="71" y="39"/>
                    <a:pt x="72" y="39"/>
                    <a:pt x="70" y="40"/>
                  </a:cubicBezTo>
                  <a:lnTo>
                    <a:pt x="69" y="34"/>
                  </a:lnTo>
                  <a:lnTo>
                    <a:pt x="67" y="34"/>
                  </a:lnTo>
                  <a:lnTo>
                    <a:pt x="68" y="32"/>
                  </a:lnTo>
                  <a:cubicBezTo>
                    <a:pt x="66" y="28"/>
                    <a:pt x="65" y="25"/>
                    <a:pt x="64" y="22"/>
                  </a:cubicBezTo>
                  <a:lnTo>
                    <a:pt x="64" y="19"/>
                  </a:lnTo>
                  <a:lnTo>
                    <a:pt x="64" y="11"/>
                  </a:lnTo>
                  <a:cubicBezTo>
                    <a:pt x="64" y="8"/>
                    <a:pt x="63" y="9"/>
                    <a:pt x="62" y="8"/>
                  </a:cubicBezTo>
                  <a:cubicBezTo>
                    <a:pt x="61" y="3"/>
                    <a:pt x="60" y="1"/>
                    <a:pt x="56" y="0"/>
                  </a:cubicBezTo>
                  <a:cubicBezTo>
                    <a:pt x="55" y="8"/>
                    <a:pt x="40" y="20"/>
                    <a:pt x="40" y="3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D234A1C-BAF7-47D4-AF0D-E5BCDECC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281" y="2630053"/>
              <a:ext cx="359772" cy="198633"/>
            </a:xfrm>
            <a:custGeom>
              <a:avLst/>
              <a:gdLst>
                <a:gd name="T0" fmla="*/ 24 w 61"/>
                <a:gd name="T1" fmla="*/ 34 h 36"/>
                <a:gd name="T2" fmla="*/ 26 w 61"/>
                <a:gd name="T3" fmla="*/ 32 h 36"/>
                <a:gd name="T4" fmla="*/ 31 w 61"/>
                <a:gd name="T5" fmla="*/ 33 h 36"/>
                <a:gd name="T6" fmla="*/ 32 w 61"/>
                <a:gd name="T7" fmla="*/ 36 h 36"/>
                <a:gd name="T8" fmla="*/ 33 w 61"/>
                <a:gd name="T9" fmla="*/ 32 h 36"/>
                <a:gd name="T10" fmla="*/ 34 w 61"/>
                <a:gd name="T11" fmla="*/ 30 h 36"/>
                <a:gd name="T12" fmla="*/ 35 w 61"/>
                <a:gd name="T13" fmla="*/ 26 h 36"/>
                <a:gd name="T14" fmla="*/ 39 w 61"/>
                <a:gd name="T15" fmla="*/ 24 h 36"/>
                <a:gd name="T16" fmla="*/ 40 w 61"/>
                <a:gd name="T17" fmla="*/ 26 h 36"/>
                <a:gd name="T18" fmla="*/ 45 w 61"/>
                <a:gd name="T19" fmla="*/ 28 h 36"/>
                <a:gd name="T20" fmla="*/ 47 w 61"/>
                <a:gd name="T21" fmla="*/ 28 h 36"/>
                <a:gd name="T22" fmla="*/ 50 w 61"/>
                <a:gd name="T23" fmla="*/ 27 h 36"/>
                <a:gd name="T24" fmla="*/ 52 w 61"/>
                <a:gd name="T25" fmla="*/ 28 h 36"/>
                <a:gd name="T26" fmla="*/ 54 w 61"/>
                <a:gd name="T27" fmla="*/ 28 h 36"/>
                <a:gd name="T28" fmla="*/ 57 w 61"/>
                <a:gd name="T29" fmla="*/ 28 h 36"/>
                <a:gd name="T30" fmla="*/ 61 w 61"/>
                <a:gd name="T31" fmla="*/ 28 h 36"/>
                <a:gd name="T32" fmla="*/ 57 w 61"/>
                <a:gd name="T33" fmla="*/ 18 h 36"/>
                <a:gd name="T34" fmla="*/ 57 w 61"/>
                <a:gd name="T35" fmla="*/ 15 h 36"/>
                <a:gd name="T36" fmla="*/ 52 w 61"/>
                <a:gd name="T37" fmla="*/ 5 h 36"/>
                <a:gd name="T38" fmla="*/ 46 w 61"/>
                <a:gd name="T39" fmla="*/ 4 h 36"/>
                <a:gd name="T40" fmla="*/ 43 w 61"/>
                <a:gd name="T41" fmla="*/ 3 h 36"/>
                <a:gd name="T42" fmla="*/ 41 w 61"/>
                <a:gd name="T43" fmla="*/ 5 h 36"/>
                <a:gd name="T44" fmla="*/ 38 w 61"/>
                <a:gd name="T45" fmla="*/ 5 h 36"/>
                <a:gd name="T46" fmla="*/ 36 w 61"/>
                <a:gd name="T47" fmla="*/ 4 h 36"/>
                <a:gd name="T48" fmla="*/ 33 w 61"/>
                <a:gd name="T49" fmla="*/ 5 h 36"/>
                <a:gd name="T50" fmla="*/ 27 w 61"/>
                <a:gd name="T51" fmla="*/ 2 h 36"/>
                <a:gd name="T52" fmla="*/ 25 w 61"/>
                <a:gd name="T53" fmla="*/ 2 h 36"/>
                <a:gd name="T54" fmla="*/ 21 w 61"/>
                <a:gd name="T55" fmla="*/ 0 h 36"/>
                <a:gd name="T56" fmla="*/ 16 w 61"/>
                <a:gd name="T57" fmla="*/ 1 h 36"/>
                <a:gd name="T58" fmla="*/ 14 w 61"/>
                <a:gd name="T59" fmla="*/ 4 h 36"/>
                <a:gd name="T60" fmla="*/ 14 w 61"/>
                <a:gd name="T61" fmla="*/ 8 h 36"/>
                <a:gd name="T62" fmla="*/ 9 w 61"/>
                <a:gd name="T63" fmla="*/ 13 h 36"/>
                <a:gd name="T64" fmla="*/ 5 w 61"/>
                <a:gd name="T65" fmla="*/ 21 h 36"/>
                <a:gd name="T66" fmla="*/ 1 w 61"/>
                <a:gd name="T67" fmla="*/ 23 h 36"/>
                <a:gd name="T68" fmla="*/ 0 w 61"/>
                <a:gd name="T69" fmla="*/ 27 h 36"/>
                <a:gd name="T70" fmla="*/ 6 w 61"/>
                <a:gd name="T71" fmla="*/ 28 h 36"/>
                <a:gd name="T72" fmla="*/ 13 w 61"/>
                <a:gd name="T73" fmla="*/ 23 h 36"/>
                <a:gd name="T74" fmla="*/ 25 w 61"/>
                <a:gd name="T75" fmla="*/ 20 h 36"/>
                <a:gd name="T76" fmla="*/ 25 w 61"/>
                <a:gd name="T77" fmla="*/ 22 h 36"/>
                <a:gd name="T78" fmla="*/ 21 w 61"/>
                <a:gd name="T79" fmla="*/ 26 h 36"/>
                <a:gd name="T80" fmla="*/ 21 w 61"/>
                <a:gd name="T81" fmla="*/ 29 h 36"/>
                <a:gd name="T82" fmla="*/ 19 w 61"/>
                <a:gd name="T83" fmla="*/ 32 h 36"/>
                <a:gd name="T84" fmla="*/ 24 w 61"/>
                <a:gd name="T8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" h="36">
                  <a:moveTo>
                    <a:pt x="24" y="34"/>
                  </a:moveTo>
                  <a:lnTo>
                    <a:pt x="26" y="32"/>
                  </a:lnTo>
                  <a:lnTo>
                    <a:pt x="31" y="33"/>
                  </a:lnTo>
                  <a:lnTo>
                    <a:pt x="32" y="36"/>
                  </a:lnTo>
                  <a:cubicBezTo>
                    <a:pt x="35" y="33"/>
                    <a:pt x="35" y="35"/>
                    <a:pt x="33" y="32"/>
                  </a:cubicBezTo>
                  <a:cubicBezTo>
                    <a:pt x="35" y="30"/>
                    <a:pt x="34" y="33"/>
                    <a:pt x="34" y="30"/>
                  </a:cubicBezTo>
                  <a:lnTo>
                    <a:pt x="35" y="26"/>
                  </a:lnTo>
                  <a:lnTo>
                    <a:pt x="39" y="24"/>
                  </a:lnTo>
                  <a:lnTo>
                    <a:pt x="40" y="26"/>
                  </a:lnTo>
                  <a:lnTo>
                    <a:pt x="45" y="28"/>
                  </a:lnTo>
                  <a:lnTo>
                    <a:pt x="47" y="28"/>
                  </a:lnTo>
                  <a:cubicBezTo>
                    <a:pt x="51" y="28"/>
                    <a:pt x="48" y="28"/>
                    <a:pt x="50" y="27"/>
                  </a:cubicBezTo>
                  <a:cubicBezTo>
                    <a:pt x="51" y="28"/>
                    <a:pt x="49" y="28"/>
                    <a:pt x="52" y="28"/>
                  </a:cubicBezTo>
                  <a:lnTo>
                    <a:pt x="54" y="28"/>
                  </a:lnTo>
                  <a:lnTo>
                    <a:pt x="57" y="28"/>
                  </a:lnTo>
                  <a:lnTo>
                    <a:pt x="61" y="28"/>
                  </a:lnTo>
                  <a:cubicBezTo>
                    <a:pt x="59" y="24"/>
                    <a:pt x="59" y="21"/>
                    <a:pt x="57" y="18"/>
                  </a:cubicBezTo>
                  <a:lnTo>
                    <a:pt x="57" y="15"/>
                  </a:lnTo>
                  <a:cubicBezTo>
                    <a:pt x="55" y="10"/>
                    <a:pt x="55" y="9"/>
                    <a:pt x="52" y="5"/>
                  </a:cubicBezTo>
                  <a:cubicBezTo>
                    <a:pt x="48" y="4"/>
                    <a:pt x="49" y="4"/>
                    <a:pt x="46" y="4"/>
                  </a:cubicBezTo>
                  <a:lnTo>
                    <a:pt x="43" y="3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6" y="4"/>
                  </a:lnTo>
                  <a:cubicBezTo>
                    <a:pt x="35" y="4"/>
                    <a:pt x="35" y="5"/>
                    <a:pt x="33" y="5"/>
                  </a:cubicBezTo>
                  <a:cubicBezTo>
                    <a:pt x="30" y="5"/>
                    <a:pt x="31" y="2"/>
                    <a:pt x="27" y="2"/>
                  </a:cubicBezTo>
                  <a:lnTo>
                    <a:pt x="25" y="2"/>
                  </a:lnTo>
                  <a:cubicBezTo>
                    <a:pt x="23" y="2"/>
                    <a:pt x="23" y="1"/>
                    <a:pt x="21" y="0"/>
                  </a:cubicBezTo>
                  <a:cubicBezTo>
                    <a:pt x="19" y="1"/>
                    <a:pt x="20" y="1"/>
                    <a:pt x="16" y="1"/>
                  </a:cubicBezTo>
                  <a:cubicBezTo>
                    <a:pt x="16" y="3"/>
                    <a:pt x="17" y="2"/>
                    <a:pt x="14" y="4"/>
                  </a:cubicBezTo>
                  <a:lnTo>
                    <a:pt x="14" y="8"/>
                  </a:lnTo>
                  <a:cubicBezTo>
                    <a:pt x="11" y="10"/>
                    <a:pt x="13" y="10"/>
                    <a:pt x="9" y="13"/>
                  </a:cubicBezTo>
                  <a:cubicBezTo>
                    <a:pt x="9" y="17"/>
                    <a:pt x="7" y="19"/>
                    <a:pt x="5" y="21"/>
                  </a:cubicBezTo>
                  <a:lnTo>
                    <a:pt x="1" y="23"/>
                  </a:lnTo>
                  <a:lnTo>
                    <a:pt x="0" y="27"/>
                  </a:lnTo>
                  <a:cubicBezTo>
                    <a:pt x="2" y="27"/>
                    <a:pt x="4" y="28"/>
                    <a:pt x="6" y="28"/>
                  </a:cubicBezTo>
                  <a:cubicBezTo>
                    <a:pt x="10" y="28"/>
                    <a:pt x="12" y="25"/>
                    <a:pt x="13" y="23"/>
                  </a:cubicBezTo>
                  <a:cubicBezTo>
                    <a:pt x="19" y="22"/>
                    <a:pt x="19" y="20"/>
                    <a:pt x="25" y="20"/>
                  </a:cubicBezTo>
                  <a:cubicBezTo>
                    <a:pt x="24" y="22"/>
                    <a:pt x="24" y="20"/>
                    <a:pt x="25" y="22"/>
                  </a:cubicBezTo>
                  <a:lnTo>
                    <a:pt x="21" y="26"/>
                  </a:lnTo>
                  <a:lnTo>
                    <a:pt x="21" y="29"/>
                  </a:lnTo>
                  <a:cubicBezTo>
                    <a:pt x="19" y="30"/>
                    <a:pt x="20" y="29"/>
                    <a:pt x="19" y="32"/>
                  </a:cubicBezTo>
                  <a:cubicBezTo>
                    <a:pt x="24" y="32"/>
                    <a:pt x="21" y="31"/>
                    <a:pt x="24" y="3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35F750AD-9435-46FD-8EA3-DA493849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318" y="2429581"/>
              <a:ext cx="412853" cy="480030"/>
            </a:xfrm>
            <a:custGeom>
              <a:avLst/>
              <a:gdLst>
                <a:gd name="T0" fmla="*/ 5 w 70"/>
                <a:gd name="T1" fmla="*/ 27 h 87"/>
                <a:gd name="T2" fmla="*/ 4 w 70"/>
                <a:gd name="T3" fmla="*/ 30 h 87"/>
                <a:gd name="T4" fmla="*/ 2 w 70"/>
                <a:gd name="T5" fmla="*/ 32 h 87"/>
                <a:gd name="T6" fmla="*/ 3 w 70"/>
                <a:gd name="T7" fmla="*/ 37 h 87"/>
                <a:gd name="T8" fmla="*/ 5 w 70"/>
                <a:gd name="T9" fmla="*/ 39 h 87"/>
                <a:gd name="T10" fmla="*/ 9 w 70"/>
                <a:gd name="T11" fmla="*/ 43 h 87"/>
                <a:gd name="T12" fmla="*/ 9 w 70"/>
                <a:gd name="T13" fmla="*/ 45 h 87"/>
                <a:gd name="T14" fmla="*/ 9 w 70"/>
                <a:gd name="T15" fmla="*/ 52 h 87"/>
                <a:gd name="T16" fmla="*/ 10 w 70"/>
                <a:gd name="T17" fmla="*/ 56 h 87"/>
                <a:gd name="T18" fmla="*/ 11 w 70"/>
                <a:gd name="T19" fmla="*/ 62 h 87"/>
                <a:gd name="T20" fmla="*/ 12 w 70"/>
                <a:gd name="T21" fmla="*/ 65 h 87"/>
                <a:gd name="T22" fmla="*/ 13 w 70"/>
                <a:gd name="T23" fmla="*/ 67 h 87"/>
                <a:gd name="T24" fmla="*/ 18 w 70"/>
                <a:gd name="T25" fmla="*/ 70 h 87"/>
                <a:gd name="T26" fmla="*/ 17 w 70"/>
                <a:gd name="T27" fmla="*/ 73 h 87"/>
                <a:gd name="T28" fmla="*/ 17 w 70"/>
                <a:gd name="T29" fmla="*/ 74 h 87"/>
                <a:gd name="T30" fmla="*/ 16 w 70"/>
                <a:gd name="T31" fmla="*/ 80 h 87"/>
                <a:gd name="T32" fmla="*/ 20 w 70"/>
                <a:gd name="T33" fmla="*/ 80 h 87"/>
                <a:gd name="T34" fmla="*/ 26 w 70"/>
                <a:gd name="T35" fmla="*/ 79 h 87"/>
                <a:gd name="T36" fmla="*/ 29 w 70"/>
                <a:gd name="T37" fmla="*/ 79 h 87"/>
                <a:gd name="T38" fmla="*/ 36 w 70"/>
                <a:gd name="T39" fmla="*/ 82 h 87"/>
                <a:gd name="T40" fmla="*/ 40 w 70"/>
                <a:gd name="T41" fmla="*/ 87 h 87"/>
                <a:gd name="T42" fmla="*/ 48 w 70"/>
                <a:gd name="T43" fmla="*/ 80 h 87"/>
                <a:gd name="T44" fmla="*/ 46 w 70"/>
                <a:gd name="T45" fmla="*/ 78 h 87"/>
                <a:gd name="T46" fmla="*/ 46 w 70"/>
                <a:gd name="T47" fmla="*/ 75 h 87"/>
                <a:gd name="T48" fmla="*/ 44 w 70"/>
                <a:gd name="T49" fmla="*/ 73 h 87"/>
                <a:gd name="T50" fmla="*/ 46 w 70"/>
                <a:gd name="T51" fmla="*/ 69 h 87"/>
                <a:gd name="T52" fmla="*/ 46 w 70"/>
                <a:gd name="T53" fmla="*/ 66 h 87"/>
                <a:gd name="T54" fmla="*/ 47 w 70"/>
                <a:gd name="T55" fmla="*/ 65 h 87"/>
                <a:gd name="T56" fmla="*/ 47 w 70"/>
                <a:gd name="T57" fmla="*/ 62 h 87"/>
                <a:gd name="T58" fmla="*/ 52 w 70"/>
                <a:gd name="T59" fmla="*/ 55 h 87"/>
                <a:gd name="T60" fmla="*/ 53 w 70"/>
                <a:gd name="T61" fmla="*/ 57 h 87"/>
                <a:gd name="T62" fmla="*/ 65 w 70"/>
                <a:gd name="T63" fmla="*/ 36 h 87"/>
                <a:gd name="T64" fmla="*/ 69 w 70"/>
                <a:gd name="T65" fmla="*/ 35 h 87"/>
                <a:gd name="T66" fmla="*/ 70 w 70"/>
                <a:gd name="T67" fmla="*/ 34 h 87"/>
                <a:gd name="T68" fmla="*/ 62 w 70"/>
                <a:gd name="T69" fmla="*/ 28 h 87"/>
                <a:gd name="T70" fmla="*/ 54 w 70"/>
                <a:gd name="T71" fmla="*/ 20 h 87"/>
                <a:gd name="T72" fmla="*/ 49 w 70"/>
                <a:gd name="T73" fmla="*/ 15 h 87"/>
                <a:gd name="T74" fmla="*/ 42 w 70"/>
                <a:gd name="T75" fmla="*/ 11 h 87"/>
                <a:gd name="T76" fmla="*/ 39 w 70"/>
                <a:gd name="T77" fmla="*/ 11 h 87"/>
                <a:gd name="T78" fmla="*/ 24 w 70"/>
                <a:gd name="T79" fmla="*/ 1 h 87"/>
                <a:gd name="T80" fmla="*/ 22 w 70"/>
                <a:gd name="T81" fmla="*/ 1 h 87"/>
                <a:gd name="T82" fmla="*/ 20 w 70"/>
                <a:gd name="T83" fmla="*/ 0 h 87"/>
                <a:gd name="T84" fmla="*/ 15 w 70"/>
                <a:gd name="T85" fmla="*/ 0 h 87"/>
                <a:gd name="T86" fmla="*/ 13 w 70"/>
                <a:gd name="T87" fmla="*/ 1 h 87"/>
                <a:gd name="T88" fmla="*/ 9 w 70"/>
                <a:gd name="T89" fmla="*/ 1 h 87"/>
                <a:gd name="T90" fmla="*/ 3 w 70"/>
                <a:gd name="T91" fmla="*/ 2 h 87"/>
                <a:gd name="T92" fmla="*/ 0 w 70"/>
                <a:gd name="T93" fmla="*/ 8 h 87"/>
                <a:gd name="T94" fmla="*/ 2 w 70"/>
                <a:gd name="T95" fmla="*/ 11 h 87"/>
                <a:gd name="T96" fmla="*/ 1 w 70"/>
                <a:gd name="T97" fmla="*/ 14 h 87"/>
                <a:gd name="T98" fmla="*/ 3 w 70"/>
                <a:gd name="T99" fmla="*/ 17 h 87"/>
                <a:gd name="T100" fmla="*/ 3 w 70"/>
                <a:gd name="T101" fmla="*/ 18 h 87"/>
                <a:gd name="T102" fmla="*/ 7 w 70"/>
                <a:gd name="T103" fmla="*/ 23 h 87"/>
                <a:gd name="T104" fmla="*/ 5 w 70"/>
                <a:gd name="T105" fmla="*/ 25 h 87"/>
                <a:gd name="T106" fmla="*/ 5 w 70"/>
                <a:gd name="T107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87">
                  <a:moveTo>
                    <a:pt x="5" y="27"/>
                  </a:moveTo>
                  <a:cubicBezTo>
                    <a:pt x="5" y="28"/>
                    <a:pt x="4" y="28"/>
                    <a:pt x="4" y="30"/>
                  </a:cubicBezTo>
                  <a:lnTo>
                    <a:pt x="2" y="32"/>
                  </a:lnTo>
                  <a:cubicBezTo>
                    <a:pt x="2" y="36"/>
                    <a:pt x="4" y="34"/>
                    <a:pt x="3" y="37"/>
                  </a:cubicBezTo>
                  <a:cubicBezTo>
                    <a:pt x="5" y="38"/>
                    <a:pt x="5" y="36"/>
                    <a:pt x="5" y="39"/>
                  </a:cubicBezTo>
                  <a:cubicBezTo>
                    <a:pt x="10" y="40"/>
                    <a:pt x="8" y="39"/>
                    <a:pt x="9" y="43"/>
                  </a:cubicBezTo>
                  <a:lnTo>
                    <a:pt x="9" y="45"/>
                  </a:lnTo>
                  <a:lnTo>
                    <a:pt x="9" y="52"/>
                  </a:lnTo>
                  <a:lnTo>
                    <a:pt x="10" y="56"/>
                  </a:lnTo>
                  <a:lnTo>
                    <a:pt x="11" y="62"/>
                  </a:lnTo>
                  <a:lnTo>
                    <a:pt x="12" y="65"/>
                  </a:lnTo>
                  <a:lnTo>
                    <a:pt x="13" y="67"/>
                  </a:lnTo>
                  <a:lnTo>
                    <a:pt x="18" y="70"/>
                  </a:lnTo>
                  <a:cubicBezTo>
                    <a:pt x="18" y="71"/>
                    <a:pt x="17" y="71"/>
                    <a:pt x="17" y="73"/>
                  </a:cubicBezTo>
                  <a:lnTo>
                    <a:pt x="17" y="74"/>
                  </a:lnTo>
                  <a:lnTo>
                    <a:pt x="16" y="80"/>
                  </a:lnTo>
                  <a:cubicBezTo>
                    <a:pt x="21" y="80"/>
                    <a:pt x="19" y="79"/>
                    <a:pt x="20" y="80"/>
                  </a:cubicBezTo>
                  <a:lnTo>
                    <a:pt x="26" y="79"/>
                  </a:lnTo>
                  <a:lnTo>
                    <a:pt x="29" y="79"/>
                  </a:lnTo>
                  <a:cubicBezTo>
                    <a:pt x="32" y="79"/>
                    <a:pt x="33" y="81"/>
                    <a:pt x="36" y="82"/>
                  </a:cubicBezTo>
                  <a:cubicBezTo>
                    <a:pt x="38" y="87"/>
                    <a:pt x="39" y="83"/>
                    <a:pt x="40" y="87"/>
                  </a:cubicBezTo>
                  <a:cubicBezTo>
                    <a:pt x="42" y="86"/>
                    <a:pt x="48" y="82"/>
                    <a:pt x="48" y="80"/>
                  </a:cubicBezTo>
                  <a:cubicBezTo>
                    <a:pt x="48" y="78"/>
                    <a:pt x="47" y="78"/>
                    <a:pt x="46" y="78"/>
                  </a:cubicBezTo>
                  <a:lnTo>
                    <a:pt x="46" y="75"/>
                  </a:lnTo>
                  <a:cubicBezTo>
                    <a:pt x="46" y="74"/>
                    <a:pt x="44" y="74"/>
                    <a:pt x="44" y="73"/>
                  </a:cubicBezTo>
                  <a:cubicBezTo>
                    <a:pt x="44" y="71"/>
                    <a:pt x="46" y="72"/>
                    <a:pt x="46" y="69"/>
                  </a:cubicBezTo>
                  <a:lnTo>
                    <a:pt x="46" y="66"/>
                  </a:lnTo>
                  <a:lnTo>
                    <a:pt x="47" y="65"/>
                  </a:lnTo>
                  <a:lnTo>
                    <a:pt x="47" y="62"/>
                  </a:lnTo>
                  <a:cubicBezTo>
                    <a:pt x="49" y="58"/>
                    <a:pt x="50" y="58"/>
                    <a:pt x="52" y="55"/>
                  </a:cubicBezTo>
                  <a:lnTo>
                    <a:pt x="53" y="57"/>
                  </a:lnTo>
                  <a:cubicBezTo>
                    <a:pt x="55" y="54"/>
                    <a:pt x="64" y="39"/>
                    <a:pt x="65" y="36"/>
                  </a:cubicBezTo>
                  <a:lnTo>
                    <a:pt x="69" y="35"/>
                  </a:lnTo>
                  <a:lnTo>
                    <a:pt x="70" y="34"/>
                  </a:lnTo>
                  <a:cubicBezTo>
                    <a:pt x="66" y="32"/>
                    <a:pt x="64" y="33"/>
                    <a:pt x="62" y="28"/>
                  </a:cubicBezTo>
                  <a:cubicBezTo>
                    <a:pt x="59" y="27"/>
                    <a:pt x="55" y="23"/>
                    <a:pt x="54" y="20"/>
                  </a:cubicBezTo>
                  <a:cubicBezTo>
                    <a:pt x="48" y="18"/>
                    <a:pt x="55" y="18"/>
                    <a:pt x="49" y="15"/>
                  </a:cubicBezTo>
                  <a:cubicBezTo>
                    <a:pt x="45" y="14"/>
                    <a:pt x="45" y="14"/>
                    <a:pt x="42" y="11"/>
                  </a:cubicBezTo>
                  <a:lnTo>
                    <a:pt x="39" y="11"/>
                  </a:lnTo>
                  <a:cubicBezTo>
                    <a:pt x="38" y="8"/>
                    <a:pt x="28" y="1"/>
                    <a:pt x="24" y="1"/>
                  </a:cubicBezTo>
                  <a:lnTo>
                    <a:pt x="22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3" y="2"/>
                  </a:lnTo>
                  <a:cubicBezTo>
                    <a:pt x="3" y="5"/>
                    <a:pt x="2" y="5"/>
                    <a:pt x="0" y="8"/>
                  </a:cubicBezTo>
                  <a:lnTo>
                    <a:pt x="2" y="11"/>
                  </a:lnTo>
                  <a:lnTo>
                    <a:pt x="1" y="14"/>
                  </a:lnTo>
                  <a:cubicBezTo>
                    <a:pt x="3" y="15"/>
                    <a:pt x="3" y="14"/>
                    <a:pt x="3" y="17"/>
                  </a:cubicBezTo>
                  <a:lnTo>
                    <a:pt x="3" y="18"/>
                  </a:lnTo>
                  <a:cubicBezTo>
                    <a:pt x="3" y="20"/>
                    <a:pt x="5" y="21"/>
                    <a:pt x="7" y="23"/>
                  </a:cubicBezTo>
                  <a:lnTo>
                    <a:pt x="5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1C03245-446F-4501-83D6-D99179BEC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22" y="2749601"/>
              <a:ext cx="395159" cy="204151"/>
            </a:xfrm>
            <a:custGeom>
              <a:avLst/>
              <a:gdLst>
                <a:gd name="T0" fmla="*/ 26 w 67"/>
                <a:gd name="T1" fmla="*/ 21 h 37"/>
                <a:gd name="T2" fmla="*/ 30 w 67"/>
                <a:gd name="T3" fmla="*/ 22 h 37"/>
                <a:gd name="T4" fmla="*/ 27 w 67"/>
                <a:gd name="T5" fmla="*/ 26 h 37"/>
                <a:gd name="T6" fmla="*/ 28 w 67"/>
                <a:gd name="T7" fmla="*/ 29 h 37"/>
                <a:gd name="T8" fmla="*/ 26 w 67"/>
                <a:gd name="T9" fmla="*/ 31 h 37"/>
                <a:gd name="T10" fmla="*/ 28 w 67"/>
                <a:gd name="T11" fmla="*/ 33 h 37"/>
                <a:gd name="T12" fmla="*/ 28 w 67"/>
                <a:gd name="T13" fmla="*/ 37 h 37"/>
                <a:gd name="T14" fmla="*/ 36 w 67"/>
                <a:gd name="T15" fmla="*/ 33 h 37"/>
                <a:gd name="T16" fmla="*/ 43 w 67"/>
                <a:gd name="T17" fmla="*/ 29 h 37"/>
                <a:gd name="T18" fmla="*/ 45 w 67"/>
                <a:gd name="T19" fmla="*/ 29 h 37"/>
                <a:gd name="T20" fmla="*/ 46 w 67"/>
                <a:gd name="T21" fmla="*/ 29 h 37"/>
                <a:gd name="T22" fmla="*/ 48 w 67"/>
                <a:gd name="T23" fmla="*/ 28 h 37"/>
                <a:gd name="T24" fmla="*/ 54 w 67"/>
                <a:gd name="T25" fmla="*/ 26 h 37"/>
                <a:gd name="T26" fmla="*/ 56 w 67"/>
                <a:gd name="T27" fmla="*/ 23 h 37"/>
                <a:gd name="T28" fmla="*/ 58 w 67"/>
                <a:gd name="T29" fmla="*/ 22 h 37"/>
                <a:gd name="T30" fmla="*/ 60 w 67"/>
                <a:gd name="T31" fmla="*/ 22 h 37"/>
                <a:gd name="T32" fmla="*/ 61 w 67"/>
                <a:gd name="T33" fmla="*/ 22 h 37"/>
                <a:gd name="T34" fmla="*/ 66 w 67"/>
                <a:gd name="T35" fmla="*/ 25 h 37"/>
                <a:gd name="T36" fmla="*/ 67 w 67"/>
                <a:gd name="T37" fmla="*/ 22 h 37"/>
                <a:gd name="T38" fmla="*/ 67 w 67"/>
                <a:gd name="T39" fmla="*/ 20 h 37"/>
                <a:gd name="T40" fmla="*/ 65 w 67"/>
                <a:gd name="T41" fmla="*/ 15 h 37"/>
                <a:gd name="T42" fmla="*/ 65 w 67"/>
                <a:gd name="T43" fmla="*/ 13 h 37"/>
                <a:gd name="T44" fmla="*/ 64 w 67"/>
                <a:gd name="T45" fmla="*/ 8 h 37"/>
                <a:gd name="T46" fmla="*/ 54 w 67"/>
                <a:gd name="T47" fmla="*/ 7 h 37"/>
                <a:gd name="T48" fmla="*/ 52 w 67"/>
                <a:gd name="T49" fmla="*/ 7 h 37"/>
                <a:gd name="T50" fmla="*/ 47 w 67"/>
                <a:gd name="T51" fmla="*/ 6 h 37"/>
                <a:gd name="T52" fmla="*/ 41 w 67"/>
                <a:gd name="T53" fmla="*/ 6 h 37"/>
                <a:gd name="T54" fmla="*/ 41 w 67"/>
                <a:gd name="T55" fmla="*/ 4 h 37"/>
                <a:gd name="T56" fmla="*/ 38 w 67"/>
                <a:gd name="T57" fmla="*/ 5 h 37"/>
                <a:gd name="T58" fmla="*/ 40 w 67"/>
                <a:gd name="T59" fmla="*/ 10 h 37"/>
                <a:gd name="T60" fmla="*/ 38 w 67"/>
                <a:gd name="T61" fmla="*/ 10 h 37"/>
                <a:gd name="T62" fmla="*/ 39 w 67"/>
                <a:gd name="T63" fmla="*/ 13 h 37"/>
                <a:gd name="T64" fmla="*/ 33 w 67"/>
                <a:gd name="T65" fmla="*/ 16 h 37"/>
                <a:gd name="T66" fmla="*/ 33 w 67"/>
                <a:gd name="T67" fmla="*/ 11 h 37"/>
                <a:gd name="T68" fmla="*/ 30 w 67"/>
                <a:gd name="T69" fmla="*/ 13 h 37"/>
                <a:gd name="T70" fmla="*/ 29 w 67"/>
                <a:gd name="T71" fmla="*/ 12 h 37"/>
                <a:gd name="T72" fmla="*/ 27 w 67"/>
                <a:gd name="T73" fmla="*/ 13 h 37"/>
                <a:gd name="T74" fmla="*/ 24 w 67"/>
                <a:gd name="T75" fmla="*/ 13 h 37"/>
                <a:gd name="T76" fmla="*/ 24 w 67"/>
                <a:gd name="T77" fmla="*/ 11 h 37"/>
                <a:gd name="T78" fmla="*/ 21 w 67"/>
                <a:gd name="T79" fmla="*/ 10 h 37"/>
                <a:gd name="T80" fmla="*/ 23 w 67"/>
                <a:gd name="T81" fmla="*/ 4 h 37"/>
                <a:gd name="T82" fmla="*/ 26 w 67"/>
                <a:gd name="T83" fmla="*/ 0 h 37"/>
                <a:gd name="T84" fmla="*/ 17 w 67"/>
                <a:gd name="T85" fmla="*/ 2 h 37"/>
                <a:gd name="T86" fmla="*/ 10 w 67"/>
                <a:gd name="T87" fmla="*/ 8 h 37"/>
                <a:gd name="T88" fmla="*/ 8 w 67"/>
                <a:gd name="T89" fmla="*/ 8 h 37"/>
                <a:gd name="T90" fmla="*/ 4 w 67"/>
                <a:gd name="T91" fmla="*/ 6 h 37"/>
                <a:gd name="T92" fmla="*/ 2 w 67"/>
                <a:gd name="T93" fmla="*/ 9 h 37"/>
                <a:gd name="T94" fmla="*/ 2 w 67"/>
                <a:gd name="T95" fmla="*/ 11 h 37"/>
                <a:gd name="T96" fmla="*/ 0 w 67"/>
                <a:gd name="T97" fmla="*/ 15 h 37"/>
                <a:gd name="T98" fmla="*/ 5 w 67"/>
                <a:gd name="T99" fmla="*/ 21 h 37"/>
                <a:gd name="T100" fmla="*/ 1 w 67"/>
                <a:gd name="T101" fmla="*/ 27 h 37"/>
                <a:gd name="T102" fmla="*/ 7 w 67"/>
                <a:gd name="T103" fmla="*/ 27 h 37"/>
                <a:gd name="T104" fmla="*/ 8 w 67"/>
                <a:gd name="T105" fmla="*/ 29 h 37"/>
                <a:gd name="T106" fmla="*/ 13 w 67"/>
                <a:gd name="T107" fmla="*/ 29 h 37"/>
                <a:gd name="T108" fmla="*/ 20 w 67"/>
                <a:gd name="T109" fmla="*/ 23 h 37"/>
                <a:gd name="T110" fmla="*/ 22 w 67"/>
                <a:gd name="T111" fmla="*/ 21 h 37"/>
                <a:gd name="T112" fmla="*/ 26 w 67"/>
                <a:gd name="T113" fmla="*/ 19 h 37"/>
                <a:gd name="T114" fmla="*/ 26 w 67"/>
                <a:gd name="T115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37">
                  <a:moveTo>
                    <a:pt x="26" y="21"/>
                  </a:moveTo>
                  <a:lnTo>
                    <a:pt x="30" y="22"/>
                  </a:lnTo>
                  <a:cubicBezTo>
                    <a:pt x="30" y="25"/>
                    <a:pt x="31" y="25"/>
                    <a:pt x="27" y="26"/>
                  </a:cubicBezTo>
                  <a:lnTo>
                    <a:pt x="28" y="29"/>
                  </a:lnTo>
                  <a:cubicBezTo>
                    <a:pt x="28" y="29"/>
                    <a:pt x="26" y="31"/>
                    <a:pt x="26" y="31"/>
                  </a:cubicBezTo>
                  <a:cubicBezTo>
                    <a:pt x="26" y="33"/>
                    <a:pt x="28" y="33"/>
                    <a:pt x="28" y="33"/>
                  </a:cubicBezTo>
                  <a:lnTo>
                    <a:pt x="28" y="37"/>
                  </a:lnTo>
                  <a:cubicBezTo>
                    <a:pt x="34" y="37"/>
                    <a:pt x="33" y="36"/>
                    <a:pt x="36" y="33"/>
                  </a:cubicBezTo>
                  <a:cubicBezTo>
                    <a:pt x="38" y="30"/>
                    <a:pt x="40" y="30"/>
                    <a:pt x="43" y="29"/>
                  </a:cubicBezTo>
                  <a:lnTo>
                    <a:pt x="45" y="29"/>
                  </a:lnTo>
                  <a:lnTo>
                    <a:pt x="46" y="29"/>
                  </a:lnTo>
                  <a:lnTo>
                    <a:pt x="48" y="28"/>
                  </a:lnTo>
                  <a:lnTo>
                    <a:pt x="54" y="26"/>
                  </a:lnTo>
                  <a:lnTo>
                    <a:pt x="56" y="23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1" y="22"/>
                  </a:lnTo>
                  <a:cubicBezTo>
                    <a:pt x="64" y="22"/>
                    <a:pt x="64" y="23"/>
                    <a:pt x="66" y="25"/>
                  </a:cubicBezTo>
                  <a:cubicBezTo>
                    <a:pt x="67" y="23"/>
                    <a:pt x="67" y="23"/>
                    <a:pt x="67" y="22"/>
                  </a:cubicBezTo>
                  <a:lnTo>
                    <a:pt x="67" y="20"/>
                  </a:lnTo>
                  <a:cubicBezTo>
                    <a:pt x="67" y="16"/>
                    <a:pt x="65" y="18"/>
                    <a:pt x="65" y="15"/>
                  </a:cubicBezTo>
                  <a:lnTo>
                    <a:pt x="65" y="13"/>
                  </a:lnTo>
                  <a:lnTo>
                    <a:pt x="64" y="8"/>
                  </a:lnTo>
                  <a:cubicBezTo>
                    <a:pt x="60" y="8"/>
                    <a:pt x="58" y="8"/>
                    <a:pt x="54" y="7"/>
                  </a:cubicBezTo>
                  <a:lnTo>
                    <a:pt x="52" y="7"/>
                  </a:lnTo>
                  <a:lnTo>
                    <a:pt x="47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38" y="5"/>
                  </a:lnTo>
                  <a:cubicBezTo>
                    <a:pt x="39" y="8"/>
                    <a:pt x="39" y="6"/>
                    <a:pt x="40" y="10"/>
                  </a:cubicBezTo>
                  <a:lnTo>
                    <a:pt x="38" y="10"/>
                  </a:lnTo>
                  <a:lnTo>
                    <a:pt x="39" y="13"/>
                  </a:lnTo>
                  <a:cubicBezTo>
                    <a:pt x="37" y="14"/>
                    <a:pt x="36" y="15"/>
                    <a:pt x="33" y="16"/>
                  </a:cubicBezTo>
                  <a:lnTo>
                    <a:pt x="33" y="11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23" y="4"/>
                  </a:lnTo>
                  <a:lnTo>
                    <a:pt x="26" y="0"/>
                  </a:lnTo>
                  <a:cubicBezTo>
                    <a:pt x="21" y="0"/>
                    <a:pt x="23" y="1"/>
                    <a:pt x="17" y="2"/>
                  </a:cubicBezTo>
                  <a:cubicBezTo>
                    <a:pt x="16" y="6"/>
                    <a:pt x="14" y="6"/>
                    <a:pt x="10" y="8"/>
                  </a:cubicBezTo>
                  <a:lnTo>
                    <a:pt x="8" y="8"/>
                  </a:lnTo>
                  <a:cubicBezTo>
                    <a:pt x="5" y="8"/>
                    <a:pt x="8" y="7"/>
                    <a:pt x="4" y="6"/>
                  </a:cubicBezTo>
                  <a:lnTo>
                    <a:pt x="2" y="9"/>
                  </a:lnTo>
                  <a:lnTo>
                    <a:pt x="2" y="11"/>
                  </a:lnTo>
                  <a:cubicBezTo>
                    <a:pt x="2" y="14"/>
                    <a:pt x="0" y="13"/>
                    <a:pt x="0" y="15"/>
                  </a:cubicBezTo>
                  <a:cubicBezTo>
                    <a:pt x="0" y="15"/>
                    <a:pt x="4" y="20"/>
                    <a:pt x="5" y="21"/>
                  </a:cubicBezTo>
                  <a:lnTo>
                    <a:pt x="1" y="27"/>
                  </a:lnTo>
                  <a:lnTo>
                    <a:pt x="7" y="27"/>
                  </a:lnTo>
                  <a:lnTo>
                    <a:pt x="8" y="29"/>
                  </a:lnTo>
                  <a:lnTo>
                    <a:pt x="13" y="29"/>
                  </a:lnTo>
                  <a:cubicBezTo>
                    <a:pt x="15" y="26"/>
                    <a:pt x="17" y="24"/>
                    <a:pt x="20" y="23"/>
                  </a:cubicBezTo>
                  <a:lnTo>
                    <a:pt x="22" y="21"/>
                  </a:lnTo>
                  <a:lnTo>
                    <a:pt x="26" y="19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740BD2-799E-41B2-BF74-71510BBB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086" y="1938516"/>
              <a:ext cx="1757574" cy="1164210"/>
            </a:xfrm>
            <a:custGeom>
              <a:avLst/>
              <a:gdLst>
                <a:gd name="T0" fmla="*/ 101 w 298"/>
                <a:gd name="T1" fmla="*/ 7 h 211"/>
                <a:gd name="T2" fmla="*/ 71 w 298"/>
                <a:gd name="T3" fmla="*/ 8 h 211"/>
                <a:gd name="T4" fmla="*/ 71 w 298"/>
                <a:gd name="T5" fmla="*/ 19 h 211"/>
                <a:gd name="T6" fmla="*/ 78 w 298"/>
                <a:gd name="T7" fmla="*/ 19 h 211"/>
                <a:gd name="T8" fmla="*/ 80 w 298"/>
                <a:gd name="T9" fmla="*/ 26 h 211"/>
                <a:gd name="T10" fmla="*/ 64 w 298"/>
                <a:gd name="T11" fmla="*/ 32 h 211"/>
                <a:gd name="T12" fmla="*/ 72 w 298"/>
                <a:gd name="T13" fmla="*/ 52 h 211"/>
                <a:gd name="T14" fmla="*/ 75 w 298"/>
                <a:gd name="T15" fmla="*/ 65 h 211"/>
                <a:gd name="T16" fmla="*/ 72 w 298"/>
                <a:gd name="T17" fmla="*/ 77 h 211"/>
                <a:gd name="T18" fmla="*/ 71 w 298"/>
                <a:gd name="T19" fmla="*/ 88 h 211"/>
                <a:gd name="T20" fmla="*/ 69 w 298"/>
                <a:gd name="T21" fmla="*/ 95 h 211"/>
                <a:gd name="T22" fmla="*/ 68 w 298"/>
                <a:gd name="T23" fmla="*/ 104 h 211"/>
                <a:gd name="T24" fmla="*/ 67 w 298"/>
                <a:gd name="T25" fmla="*/ 112 h 211"/>
                <a:gd name="T26" fmla="*/ 59 w 298"/>
                <a:gd name="T27" fmla="*/ 112 h 211"/>
                <a:gd name="T28" fmla="*/ 51 w 298"/>
                <a:gd name="T29" fmla="*/ 113 h 211"/>
                <a:gd name="T30" fmla="*/ 41 w 298"/>
                <a:gd name="T31" fmla="*/ 118 h 211"/>
                <a:gd name="T32" fmla="*/ 16 w 298"/>
                <a:gd name="T33" fmla="*/ 130 h 211"/>
                <a:gd name="T34" fmla="*/ 11 w 298"/>
                <a:gd name="T35" fmla="*/ 153 h 211"/>
                <a:gd name="T36" fmla="*/ 0 w 298"/>
                <a:gd name="T37" fmla="*/ 165 h 211"/>
                <a:gd name="T38" fmla="*/ 32 w 298"/>
                <a:gd name="T39" fmla="*/ 176 h 211"/>
                <a:gd name="T40" fmla="*/ 46 w 298"/>
                <a:gd name="T41" fmla="*/ 179 h 211"/>
                <a:gd name="T42" fmla="*/ 54 w 298"/>
                <a:gd name="T43" fmla="*/ 180 h 211"/>
                <a:gd name="T44" fmla="*/ 126 w 298"/>
                <a:gd name="T45" fmla="*/ 204 h 211"/>
                <a:gd name="T46" fmla="*/ 139 w 298"/>
                <a:gd name="T47" fmla="*/ 204 h 211"/>
                <a:gd name="T48" fmla="*/ 148 w 298"/>
                <a:gd name="T49" fmla="*/ 202 h 211"/>
                <a:gd name="T50" fmla="*/ 154 w 298"/>
                <a:gd name="T51" fmla="*/ 197 h 211"/>
                <a:gd name="T52" fmla="*/ 161 w 298"/>
                <a:gd name="T53" fmla="*/ 196 h 211"/>
                <a:gd name="T54" fmla="*/ 168 w 298"/>
                <a:gd name="T55" fmla="*/ 190 h 211"/>
                <a:gd name="T56" fmla="*/ 168 w 298"/>
                <a:gd name="T57" fmla="*/ 185 h 211"/>
                <a:gd name="T58" fmla="*/ 176 w 298"/>
                <a:gd name="T59" fmla="*/ 179 h 211"/>
                <a:gd name="T60" fmla="*/ 197 w 298"/>
                <a:gd name="T61" fmla="*/ 189 h 211"/>
                <a:gd name="T62" fmla="*/ 207 w 298"/>
                <a:gd name="T63" fmla="*/ 191 h 211"/>
                <a:gd name="T64" fmla="*/ 263 w 298"/>
                <a:gd name="T65" fmla="*/ 190 h 211"/>
                <a:gd name="T66" fmla="*/ 264 w 298"/>
                <a:gd name="T67" fmla="*/ 177 h 211"/>
                <a:gd name="T68" fmla="*/ 262 w 298"/>
                <a:gd name="T69" fmla="*/ 159 h 211"/>
                <a:gd name="T70" fmla="*/ 297 w 298"/>
                <a:gd name="T71" fmla="*/ 84 h 211"/>
                <a:gd name="T72" fmla="*/ 292 w 298"/>
                <a:gd name="T73" fmla="*/ 79 h 211"/>
                <a:gd name="T74" fmla="*/ 269 w 298"/>
                <a:gd name="T75" fmla="*/ 63 h 211"/>
                <a:gd name="T76" fmla="*/ 263 w 298"/>
                <a:gd name="T77" fmla="*/ 58 h 211"/>
                <a:gd name="T78" fmla="*/ 258 w 298"/>
                <a:gd name="T79" fmla="*/ 47 h 211"/>
                <a:gd name="T80" fmla="*/ 236 w 298"/>
                <a:gd name="T81" fmla="*/ 35 h 211"/>
                <a:gd name="T82" fmla="*/ 226 w 298"/>
                <a:gd name="T83" fmla="*/ 55 h 211"/>
                <a:gd name="T84" fmla="*/ 211 w 298"/>
                <a:gd name="T85" fmla="*/ 52 h 211"/>
                <a:gd name="T86" fmla="*/ 210 w 298"/>
                <a:gd name="T87" fmla="*/ 60 h 211"/>
                <a:gd name="T88" fmla="*/ 203 w 298"/>
                <a:gd name="T89" fmla="*/ 64 h 211"/>
                <a:gd name="T90" fmla="*/ 198 w 298"/>
                <a:gd name="T91" fmla="*/ 46 h 211"/>
                <a:gd name="T92" fmla="*/ 192 w 298"/>
                <a:gd name="T93" fmla="*/ 27 h 211"/>
                <a:gd name="T94" fmla="*/ 191 w 298"/>
                <a:gd name="T95" fmla="*/ 14 h 211"/>
                <a:gd name="T96" fmla="*/ 183 w 298"/>
                <a:gd name="T97" fmla="*/ 3 h 211"/>
                <a:gd name="T98" fmla="*/ 171 w 298"/>
                <a:gd name="T99" fmla="*/ 4 h 211"/>
                <a:gd name="T100" fmla="*/ 163 w 298"/>
                <a:gd name="T101" fmla="*/ 15 h 211"/>
                <a:gd name="T102" fmla="*/ 148 w 298"/>
                <a:gd name="T103" fmla="*/ 19 h 211"/>
                <a:gd name="T104" fmla="*/ 141 w 298"/>
                <a:gd name="T105" fmla="*/ 28 h 211"/>
                <a:gd name="T106" fmla="*/ 135 w 298"/>
                <a:gd name="T107" fmla="*/ 24 h 211"/>
                <a:gd name="T108" fmla="*/ 118 w 298"/>
                <a:gd name="T109" fmla="*/ 18 h 211"/>
                <a:gd name="T110" fmla="*/ 114 w 298"/>
                <a:gd name="T111" fmla="*/ 7 h 211"/>
                <a:gd name="T112" fmla="*/ 110 w 298"/>
                <a:gd name="T1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" h="211">
                  <a:moveTo>
                    <a:pt x="106" y="3"/>
                  </a:moveTo>
                  <a:lnTo>
                    <a:pt x="103" y="3"/>
                  </a:lnTo>
                  <a:cubicBezTo>
                    <a:pt x="101" y="5"/>
                    <a:pt x="102" y="4"/>
                    <a:pt x="101" y="7"/>
                  </a:cubicBezTo>
                  <a:cubicBezTo>
                    <a:pt x="96" y="5"/>
                    <a:pt x="100" y="5"/>
                    <a:pt x="95" y="5"/>
                  </a:cubicBezTo>
                  <a:lnTo>
                    <a:pt x="97" y="8"/>
                  </a:lnTo>
                  <a:lnTo>
                    <a:pt x="71" y="8"/>
                  </a:lnTo>
                  <a:cubicBezTo>
                    <a:pt x="68" y="8"/>
                    <a:pt x="68" y="8"/>
                    <a:pt x="68" y="11"/>
                  </a:cubicBezTo>
                  <a:lnTo>
                    <a:pt x="68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78" y="19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6"/>
                  </a:lnTo>
                  <a:cubicBezTo>
                    <a:pt x="80" y="30"/>
                    <a:pt x="80" y="26"/>
                    <a:pt x="79" y="29"/>
                  </a:cubicBezTo>
                  <a:lnTo>
                    <a:pt x="74" y="27"/>
                  </a:lnTo>
                  <a:cubicBezTo>
                    <a:pt x="71" y="27"/>
                    <a:pt x="64" y="28"/>
                    <a:pt x="64" y="32"/>
                  </a:cubicBezTo>
                  <a:lnTo>
                    <a:pt x="64" y="40"/>
                  </a:lnTo>
                  <a:cubicBezTo>
                    <a:pt x="64" y="43"/>
                    <a:pt x="70" y="46"/>
                    <a:pt x="73" y="49"/>
                  </a:cubicBezTo>
                  <a:lnTo>
                    <a:pt x="72" y="52"/>
                  </a:lnTo>
                  <a:cubicBezTo>
                    <a:pt x="73" y="53"/>
                    <a:pt x="75" y="56"/>
                    <a:pt x="75" y="58"/>
                  </a:cubicBezTo>
                  <a:lnTo>
                    <a:pt x="75" y="61"/>
                  </a:lnTo>
                  <a:lnTo>
                    <a:pt x="75" y="65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2" y="77"/>
                  </a:lnTo>
                  <a:lnTo>
                    <a:pt x="72" y="81"/>
                  </a:lnTo>
                  <a:lnTo>
                    <a:pt x="71" y="83"/>
                  </a:lnTo>
                  <a:lnTo>
                    <a:pt x="71" y="88"/>
                  </a:lnTo>
                  <a:lnTo>
                    <a:pt x="70" y="90"/>
                  </a:lnTo>
                  <a:lnTo>
                    <a:pt x="70" y="93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8" y="100"/>
                  </a:lnTo>
                  <a:lnTo>
                    <a:pt x="68" y="104"/>
                  </a:lnTo>
                  <a:lnTo>
                    <a:pt x="67" y="106"/>
                  </a:lnTo>
                  <a:lnTo>
                    <a:pt x="67" y="110"/>
                  </a:lnTo>
                  <a:lnTo>
                    <a:pt x="67" y="112"/>
                  </a:lnTo>
                  <a:cubicBezTo>
                    <a:pt x="64" y="117"/>
                    <a:pt x="66" y="114"/>
                    <a:pt x="61" y="116"/>
                  </a:cubicBezTo>
                  <a:lnTo>
                    <a:pt x="59" y="116"/>
                  </a:lnTo>
                  <a:lnTo>
                    <a:pt x="59" y="112"/>
                  </a:lnTo>
                  <a:lnTo>
                    <a:pt x="56" y="114"/>
                  </a:lnTo>
                  <a:lnTo>
                    <a:pt x="54" y="114"/>
                  </a:lnTo>
                  <a:cubicBezTo>
                    <a:pt x="50" y="114"/>
                    <a:pt x="53" y="114"/>
                    <a:pt x="51" y="113"/>
                  </a:cubicBezTo>
                  <a:cubicBezTo>
                    <a:pt x="50" y="116"/>
                    <a:pt x="50" y="114"/>
                    <a:pt x="49" y="116"/>
                  </a:cubicBezTo>
                  <a:lnTo>
                    <a:pt x="45" y="118"/>
                  </a:lnTo>
                  <a:lnTo>
                    <a:pt x="41" y="118"/>
                  </a:lnTo>
                  <a:lnTo>
                    <a:pt x="36" y="120"/>
                  </a:lnTo>
                  <a:lnTo>
                    <a:pt x="34" y="119"/>
                  </a:lnTo>
                  <a:cubicBezTo>
                    <a:pt x="30" y="121"/>
                    <a:pt x="20" y="129"/>
                    <a:pt x="16" y="130"/>
                  </a:cubicBezTo>
                  <a:cubicBezTo>
                    <a:pt x="15" y="136"/>
                    <a:pt x="12" y="143"/>
                    <a:pt x="9" y="147"/>
                  </a:cubicBezTo>
                  <a:lnTo>
                    <a:pt x="11" y="151"/>
                  </a:lnTo>
                  <a:lnTo>
                    <a:pt x="11" y="153"/>
                  </a:lnTo>
                  <a:lnTo>
                    <a:pt x="11" y="155"/>
                  </a:lnTo>
                  <a:cubicBezTo>
                    <a:pt x="6" y="157"/>
                    <a:pt x="5" y="157"/>
                    <a:pt x="1" y="160"/>
                  </a:cubicBezTo>
                  <a:lnTo>
                    <a:pt x="0" y="165"/>
                  </a:lnTo>
                  <a:cubicBezTo>
                    <a:pt x="3" y="165"/>
                    <a:pt x="11" y="169"/>
                    <a:pt x="14" y="171"/>
                  </a:cubicBezTo>
                  <a:cubicBezTo>
                    <a:pt x="19" y="173"/>
                    <a:pt x="24" y="173"/>
                    <a:pt x="29" y="176"/>
                  </a:cubicBezTo>
                  <a:lnTo>
                    <a:pt x="32" y="176"/>
                  </a:lnTo>
                  <a:lnTo>
                    <a:pt x="37" y="177"/>
                  </a:lnTo>
                  <a:lnTo>
                    <a:pt x="40" y="178"/>
                  </a:lnTo>
                  <a:lnTo>
                    <a:pt x="46" y="179"/>
                  </a:lnTo>
                  <a:lnTo>
                    <a:pt x="49" y="179"/>
                  </a:lnTo>
                  <a:lnTo>
                    <a:pt x="51" y="180"/>
                  </a:lnTo>
                  <a:lnTo>
                    <a:pt x="54" y="180"/>
                  </a:lnTo>
                  <a:cubicBezTo>
                    <a:pt x="65" y="186"/>
                    <a:pt x="74" y="191"/>
                    <a:pt x="85" y="196"/>
                  </a:cubicBezTo>
                  <a:cubicBezTo>
                    <a:pt x="91" y="200"/>
                    <a:pt x="114" y="209"/>
                    <a:pt x="118" y="211"/>
                  </a:cubicBezTo>
                  <a:cubicBezTo>
                    <a:pt x="122" y="209"/>
                    <a:pt x="125" y="210"/>
                    <a:pt x="126" y="204"/>
                  </a:cubicBezTo>
                  <a:lnTo>
                    <a:pt x="133" y="204"/>
                  </a:lnTo>
                  <a:cubicBezTo>
                    <a:pt x="135" y="204"/>
                    <a:pt x="136" y="206"/>
                    <a:pt x="138" y="207"/>
                  </a:cubicBezTo>
                  <a:lnTo>
                    <a:pt x="139" y="204"/>
                  </a:lnTo>
                  <a:lnTo>
                    <a:pt x="142" y="204"/>
                  </a:lnTo>
                  <a:cubicBezTo>
                    <a:pt x="143" y="203"/>
                    <a:pt x="142" y="202"/>
                    <a:pt x="145" y="202"/>
                  </a:cubicBezTo>
                  <a:lnTo>
                    <a:pt x="148" y="202"/>
                  </a:lnTo>
                  <a:lnTo>
                    <a:pt x="148" y="205"/>
                  </a:lnTo>
                  <a:lnTo>
                    <a:pt x="151" y="202"/>
                  </a:lnTo>
                  <a:cubicBezTo>
                    <a:pt x="151" y="199"/>
                    <a:pt x="150" y="197"/>
                    <a:pt x="154" y="197"/>
                  </a:cubicBezTo>
                  <a:lnTo>
                    <a:pt x="157" y="198"/>
                  </a:lnTo>
                  <a:lnTo>
                    <a:pt x="159" y="196"/>
                  </a:lnTo>
                  <a:lnTo>
                    <a:pt x="161" y="196"/>
                  </a:lnTo>
                  <a:cubicBezTo>
                    <a:pt x="165" y="196"/>
                    <a:pt x="161" y="196"/>
                    <a:pt x="164" y="198"/>
                  </a:cubicBezTo>
                  <a:lnTo>
                    <a:pt x="165" y="193"/>
                  </a:lnTo>
                  <a:lnTo>
                    <a:pt x="168" y="190"/>
                  </a:lnTo>
                  <a:lnTo>
                    <a:pt x="168" y="188"/>
                  </a:lnTo>
                  <a:lnTo>
                    <a:pt x="168" y="187"/>
                  </a:lnTo>
                  <a:lnTo>
                    <a:pt x="168" y="185"/>
                  </a:lnTo>
                  <a:lnTo>
                    <a:pt x="171" y="184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87" y="179"/>
                  </a:lnTo>
                  <a:cubicBezTo>
                    <a:pt x="192" y="179"/>
                    <a:pt x="189" y="185"/>
                    <a:pt x="197" y="186"/>
                  </a:cubicBezTo>
                  <a:lnTo>
                    <a:pt x="197" y="189"/>
                  </a:lnTo>
                  <a:cubicBezTo>
                    <a:pt x="200" y="190"/>
                    <a:pt x="199" y="190"/>
                    <a:pt x="200" y="193"/>
                  </a:cubicBezTo>
                  <a:lnTo>
                    <a:pt x="203" y="194"/>
                  </a:lnTo>
                  <a:cubicBezTo>
                    <a:pt x="204" y="194"/>
                    <a:pt x="206" y="191"/>
                    <a:pt x="207" y="191"/>
                  </a:cubicBezTo>
                  <a:cubicBezTo>
                    <a:pt x="209" y="191"/>
                    <a:pt x="207" y="193"/>
                    <a:pt x="211" y="193"/>
                  </a:cubicBezTo>
                  <a:lnTo>
                    <a:pt x="263" y="193"/>
                  </a:lnTo>
                  <a:lnTo>
                    <a:pt x="263" y="190"/>
                  </a:lnTo>
                  <a:cubicBezTo>
                    <a:pt x="263" y="186"/>
                    <a:pt x="265" y="186"/>
                    <a:pt x="265" y="183"/>
                  </a:cubicBezTo>
                  <a:lnTo>
                    <a:pt x="265" y="181"/>
                  </a:lnTo>
                  <a:lnTo>
                    <a:pt x="264" y="177"/>
                  </a:lnTo>
                  <a:cubicBezTo>
                    <a:pt x="265" y="176"/>
                    <a:pt x="267" y="173"/>
                    <a:pt x="267" y="172"/>
                  </a:cubicBezTo>
                  <a:lnTo>
                    <a:pt x="267" y="167"/>
                  </a:lnTo>
                  <a:cubicBezTo>
                    <a:pt x="267" y="162"/>
                    <a:pt x="262" y="163"/>
                    <a:pt x="262" y="159"/>
                  </a:cubicBezTo>
                  <a:lnTo>
                    <a:pt x="262" y="158"/>
                  </a:lnTo>
                  <a:cubicBezTo>
                    <a:pt x="262" y="155"/>
                    <a:pt x="265" y="153"/>
                    <a:pt x="267" y="152"/>
                  </a:cubicBezTo>
                  <a:cubicBezTo>
                    <a:pt x="267" y="148"/>
                    <a:pt x="293" y="90"/>
                    <a:pt x="297" y="84"/>
                  </a:cubicBezTo>
                  <a:lnTo>
                    <a:pt x="297" y="81"/>
                  </a:lnTo>
                  <a:lnTo>
                    <a:pt x="298" y="77"/>
                  </a:lnTo>
                  <a:lnTo>
                    <a:pt x="292" y="79"/>
                  </a:lnTo>
                  <a:lnTo>
                    <a:pt x="292" y="75"/>
                  </a:lnTo>
                  <a:cubicBezTo>
                    <a:pt x="288" y="74"/>
                    <a:pt x="287" y="73"/>
                    <a:pt x="285" y="70"/>
                  </a:cubicBezTo>
                  <a:cubicBezTo>
                    <a:pt x="277" y="69"/>
                    <a:pt x="274" y="66"/>
                    <a:pt x="269" y="63"/>
                  </a:cubicBezTo>
                  <a:lnTo>
                    <a:pt x="271" y="59"/>
                  </a:lnTo>
                  <a:lnTo>
                    <a:pt x="268" y="61"/>
                  </a:lnTo>
                  <a:cubicBezTo>
                    <a:pt x="265" y="59"/>
                    <a:pt x="265" y="59"/>
                    <a:pt x="263" y="58"/>
                  </a:cubicBezTo>
                  <a:lnTo>
                    <a:pt x="263" y="55"/>
                  </a:lnTo>
                  <a:lnTo>
                    <a:pt x="258" y="51"/>
                  </a:lnTo>
                  <a:lnTo>
                    <a:pt x="258" y="47"/>
                  </a:lnTo>
                  <a:cubicBezTo>
                    <a:pt x="256" y="46"/>
                    <a:pt x="255" y="45"/>
                    <a:pt x="255" y="43"/>
                  </a:cubicBezTo>
                  <a:lnTo>
                    <a:pt x="255" y="35"/>
                  </a:lnTo>
                  <a:lnTo>
                    <a:pt x="236" y="35"/>
                  </a:lnTo>
                  <a:cubicBezTo>
                    <a:pt x="235" y="36"/>
                    <a:pt x="231" y="46"/>
                    <a:pt x="231" y="48"/>
                  </a:cubicBezTo>
                  <a:cubicBezTo>
                    <a:pt x="231" y="49"/>
                    <a:pt x="232" y="49"/>
                    <a:pt x="232" y="51"/>
                  </a:cubicBezTo>
                  <a:cubicBezTo>
                    <a:pt x="232" y="52"/>
                    <a:pt x="227" y="55"/>
                    <a:pt x="226" y="55"/>
                  </a:cubicBezTo>
                  <a:lnTo>
                    <a:pt x="223" y="55"/>
                  </a:lnTo>
                  <a:cubicBezTo>
                    <a:pt x="222" y="50"/>
                    <a:pt x="221" y="50"/>
                    <a:pt x="217" y="48"/>
                  </a:cubicBezTo>
                  <a:lnTo>
                    <a:pt x="211" y="52"/>
                  </a:lnTo>
                  <a:lnTo>
                    <a:pt x="210" y="55"/>
                  </a:lnTo>
                  <a:lnTo>
                    <a:pt x="211" y="58"/>
                  </a:lnTo>
                  <a:lnTo>
                    <a:pt x="210" y="60"/>
                  </a:lnTo>
                  <a:lnTo>
                    <a:pt x="210" y="62"/>
                  </a:lnTo>
                  <a:cubicBezTo>
                    <a:pt x="210" y="65"/>
                    <a:pt x="211" y="62"/>
                    <a:pt x="212" y="67"/>
                  </a:cubicBezTo>
                  <a:cubicBezTo>
                    <a:pt x="207" y="65"/>
                    <a:pt x="209" y="64"/>
                    <a:pt x="203" y="64"/>
                  </a:cubicBezTo>
                  <a:cubicBezTo>
                    <a:pt x="201" y="54"/>
                    <a:pt x="193" y="57"/>
                    <a:pt x="193" y="50"/>
                  </a:cubicBezTo>
                  <a:lnTo>
                    <a:pt x="196" y="50"/>
                  </a:lnTo>
                  <a:cubicBezTo>
                    <a:pt x="196" y="45"/>
                    <a:pt x="195" y="48"/>
                    <a:pt x="198" y="46"/>
                  </a:cubicBezTo>
                  <a:cubicBezTo>
                    <a:pt x="196" y="42"/>
                    <a:pt x="198" y="41"/>
                    <a:pt x="194" y="38"/>
                  </a:cubicBezTo>
                  <a:cubicBezTo>
                    <a:pt x="193" y="35"/>
                    <a:pt x="192" y="30"/>
                    <a:pt x="192" y="29"/>
                  </a:cubicBezTo>
                  <a:lnTo>
                    <a:pt x="192" y="27"/>
                  </a:lnTo>
                  <a:lnTo>
                    <a:pt x="194" y="21"/>
                  </a:lnTo>
                  <a:lnTo>
                    <a:pt x="192" y="20"/>
                  </a:lnTo>
                  <a:lnTo>
                    <a:pt x="191" y="14"/>
                  </a:lnTo>
                  <a:lnTo>
                    <a:pt x="188" y="11"/>
                  </a:lnTo>
                  <a:lnTo>
                    <a:pt x="189" y="4"/>
                  </a:lnTo>
                  <a:lnTo>
                    <a:pt x="183" y="3"/>
                  </a:lnTo>
                  <a:lnTo>
                    <a:pt x="181" y="1"/>
                  </a:lnTo>
                  <a:lnTo>
                    <a:pt x="174" y="2"/>
                  </a:lnTo>
                  <a:cubicBezTo>
                    <a:pt x="173" y="3"/>
                    <a:pt x="174" y="4"/>
                    <a:pt x="171" y="4"/>
                  </a:cubicBezTo>
                  <a:lnTo>
                    <a:pt x="168" y="4"/>
                  </a:lnTo>
                  <a:lnTo>
                    <a:pt x="167" y="11"/>
                  </a:lnTo>
                  <a:cubicBezTo>
                    <a:pt x="163" y="12"/>
                    <a:pt x="164" y="11"/>
                    <a:pt x="163" y="15"/>
                  </a:cubicBezTo>
                  <a:lnTo>
                    <a:pt x="160" y="14"/>
                  </a:lnTo>
                  <a:cubicBezTo>
                    <a:pt x="157" y="16"/>
                    <a:pt x="156" y="17"/>
                    <a:pt x="152" y="17"/>
                  </a:cubicBezTo>
                  <a:cubicBezTo>
                    <a:pt x="150" y="20"/>
                    <a:pt x="152" y="18"/>
                    <a:pt x="148" y="19"/>
                  </a:cubicBezTo>
                  <a:lnTo>
                    <a:pt x="148" y="23"/>
                  </a:lnTo>
                  <a:cubicBezTo>
                    <a:pt x="144" y="23"/>
                    <a:pt x="144" y="23"/>
                    <a:pt x="144" y="27"/>
                  </a:cubicBezTo>
                  <a:lnTo>
                    <a:pt x="141" y="28"/>
                  </a:lnTo>
                  <a:cubicBezTo>
                    <a:pt x="141" y="28"/>
                    <a:pt x="140" y="26"/>
                    <a:pt x="140" y="26"/>
                  </a:cubicBezTo>
                  <a:cubicBezTo>
                    <a:pt x="140" y="23"/>
                    <a:pt x="140" y="25"/>
                    <a:pt x="141" y="22"/>
                  </a:cubicBezTo>
                  <a:cubicBezTo>
                    <a:pt x="137" y="22"/>
                    <a:pt x="136" y="22"/>
                    <a:pt x="135" y="24"/>
                  </a:cubicBezTo>
                  <a:lnTo>
                    <a:pt x="131" y="25"/>
                  </a:lnTo>
                  <a:lnTo>
                    <a:pt x="126" y="25"/>
                  </a:lnTo>
                  <a:cubicBezTo>
                    <a:pt x="124" y="23"/>
                    <a:pt x="121" y="18"/>
                    <a:pt x="118" y="18"/>
                  </a:cubicBezTo>
                  <a:lnTo>
                    <a:pt x="114" y="18"/>
                  </a:lnTo>
                  <a:lnTo>
                    <a:pt x="114" y="9"/>
                  </a:lnTo>
                  <a:lnTo>
                    <a:pt x="114" y="7"/>
                  </a:lnTo>
                  <a:lnTo>
                    <a:pt x="110" y="5"/>
                  </a:lnTo>
                  <a:lnTo>
                    <a:pt x="110" y="3"/>
                  </a:lnTo>
                  <a:lnTo>
                    <a:pt x="110" y="0"/>
                  </a:lnTo>
                  <a:cubicBezTo>
                    <a:pt x="107" y="1"/>
                    <a:pt x="107" y="0"/>
                    <a:pt x="106" y="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9B5C92D-9000-44CA-831E-E72DC7DAC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842" y="2870988"/>
              <a:ext cx="636973" cy="198633"/>
            </a:xfrm>
            <a:custGeom>
              <a:avLst/>
              <a:gdLst>
                <a:gd name="T0" fmla="*/ 57 w 108"/>
                <a:gd name="T1" fmla="*/ 27 h 36"/>
                <a:gd name="T2" fmla="*/ 60 w 108"/>
                <a:gd name="T3" fmla="*/ 27 h 36"/>
                <a:gd name="T4" fmla="*/ 71 w 108"/>
                <a:gd name="T5" fmla="*/ 34 h 36"/>
                <a:gd name="T6" fmla="*/ 78 w 108"/>
                <a:gd name="T7" fmla="*/ 33 h 36"/>
                <a:gd name="T8" fmla="*/ 92 w 108"/>
                <a:gd name="T9" fmla="*/ 25 h 36"/>
                <a:gd name="T10" fmla="*/ 97 w 108"/>
                <a:gd name="T11" fmla="*/ 24 h 36"/>
                <a:gd name="T12" fmla="*/ 106 w 108"/>
                <a:gd name="T13" fmla="*/ 18 h 36"/>
                <a:gd name="T14" fmla="*/ 108 w 108"/>
                <a:gd name="T15" fmla="*/ 9 h 36"/>
                <a:gd name="T16" fmla="*/ 103 w 108"/>
                <a:gd name="T17" fmla="*/ 2 h 36"/>
                <a:gd name="T18" fmla="*/ 98 w 108"/>
                <a:gd name="T19" fmla="*/ 3 h 36"/>
                <a:gd name="T20" fmla="*/ 88 w 108"/>
                <a:gd name="T21" fmla="*/ 8 h 36"/>
                <a:gd name="T22" fmla="*/ 82 w 108"/>
                <a:gd name="T23" fmla="*/ 10 h 36"/>
                <a:gd name="T24" fmla="*/ 79 w 108"/>
                <a:gd name="T25" fmla="*/ 13 h 36"/>
                <a:gd name="T26" fmla="*/ 75 w 108"/>
                <a:gd name="T27" fmla="*/ 16 h 36"/>
                <a:gd name="T28" fmla="*/ 69 w 108"/>
                <a:gd name="T29" fmla="*/ 16 h 36"/>
                <a:gd name="T30" fmla="*/ 65 w 108"/>
                <a:gd name="T31" fmla="*/ 11 h 36"/>
                <a:gd name="T32" fmla="*/ 68 w 108"/>
                <a:gd name="T33" fmla="*/ 4 h 36"/>
                <a:gd name="T34" fmla="*/ 68 w 108"/>
                <a:gd name="T35" fmla="*/ 0 h 36"/>
                <a:gd name="T36" fmla="*/ 58 w 108"/>
                <a:gd name="T37" fmla="*/ 5 h 36"/>
                <a:gd name="T38" fmla="*/ 49 w 108"/>
                <a:gd name="T39" fmla="*/ 8 h 36"/>
                <a:gd name="T40" fmla="*/ 45 w 108"/>
                <a:gd name="T41" fmla="*/ 7 h 36"/>
                <a:gd name="T42" fmla="*/ 38 w 108"/>
                <a:gd name="T43" fmla="*/ 9 h 36"/>
                <a:gd name="T44" fmla="*/ 31 w 108"/>
                <a:gd name="T45" fmla="*/ 3 h 36"/>
                <a:gd name="T46" fmla="*/ 19 w 108"/>
                <a:gd name="T47" fmla="*/ 2 h 36"/>
                <a:gd name="T48" fmla="*/ 15 w 108"/>
                <a:gd name="T49" fmla="*/ 0 h 36"/>
                <a:gd name="T50" fmla="*/ 9 w 108"/>
                <a:gd name="T51" fmla="*/ 4 h 36"/>
                <a:gd name="T52" fmla="*/ 11 w 108"/>
                <a:gd name="T53" fmla="*/ 8 h 36"/>
                <a:gd name="T54" fmla="*/ 8 w 108"/>
                <a:gd name="T55" fmla="*/ 16 h 36"/>
                <a:gd name="T56" fmla="*/ 2 w 108"/>
                <a:gd name="T57" fmla="*/ 19 h 36"/>
                <a:gd name="T58" fmla="*/ 5 w 108"/>
                <a:gd name="T59" fmla="*/ 25 h 36"/>
                <a:gd name="T60" fmla="*/ 8 w 108"/>
                <a:gd name="T61" fmla="*/ 36 h 36"/>
                <a:gd name="T62" fmla="*/ 17 w 108"/>
                <a:gd name="T63" fmla="*/ 29 h 36"/>
                <a:gd name="T64" fmla="*/ 20 w 108"/>
                <a:gd name="T65" fmla="*/ 29 h 36"/>
                <a:gd name="T66" fmla="*/ 30 w 108"/>
                <a:gd name="T67" fmla="*/ 20 h 36"/>
                <a:gd name="T68" fmla="*/ 41 w 108"/>
                <a:gd name="T69" fmla="*/ 24 h 36"/>
                <a:gd name="T70" fmla="*/ 47 w 108"/>
                <a:gd name="T71" fmla="*/ 25 h 36"/>
                <a:gd name="T72" fmla="*/ 50 w 108"/>
                <a:gd name="T73" fmla="*/ 28 h 36"/>
                <a:gd name="T74" fmla="*/ 56 w 108"/>
                <a:gd name="T7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36">
                  <a:moveTo>
                    <a:pt x="56" y="28"/>
                  </a:moveTo>
                  <a:lnTo>
                    <a:pt x="57" y="27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3" y="27"/>
                  </a:lnTo>
                  <a:cubicBezTo>
                    <a:pt x="66" y="30"/>
                    <a:pt x="69" y="32"/>
                    <a:pt x="71" y="34"/>
                  </a:cubicBezTo>
                  <a:cubicBezTo>
                    <a:pt x="73" y="34"/>
                    <a:pt x="73" y="33"/>
                    <a:pt x="74" y="33"/>
                  </a:cubicBezTo>
                  <a:lnTo>
                    <a:pt x="78" y="33"/>
                  </a:lnTo>
                  <a:cubicBezTo>
                    <a:pt x="81" y="33"/>
                    <a:pt x="86" y="29"/>
                    <a:pt x="87" y="27"/>
                  </a:cubicBezTo>
                  <a:lnTo>
                    <a:pt x="92" y="25"/>
                  </a:lnTo>
                  <a:lnTo>
                    <a:pt x="95" y="27"/>
                  </a:lnTo>
                  <a:lnTo>
                    <a:pt x="97" y="24"/>
                  </a:lnTo>
                  <a:cubicBezTo>
                    <a:pt x="100" y="26"/>
                    <a:pt x="100" y="26"/>
                    <a:pt x="103" y="26"/>
                  </a:cubicBezTo>
                  <a:cubicBezTo>
                    <a:pt x="104" y="23"/>
                    <a:pt x="105" y="21"/>
                    <a:pt x="106" y="18"/>
                  </a:cubicBezTo>
                  <a:lnTo>
                    <a:pt x="106" y="15"/>
                  </a:lnTo>
                  <a:cubicBezTo>
                    <a:pt x="107" y="14"/>
                    <a:pt x="108" y="13"/>
                    <a:pt x="108" y="9"/>
                  </a:cubicBezTo>
                  <a:lnTo>
                    <a:pt x="108" y="4"/>
                  </a:lnTo>
                  <a:cubicBezTo>
                    <a:pt x="104" y="2"/>
                    <a:pt x="107" y="2"/>
                    <a:pt x="103" y="2"/>
                  </a:cubicBezTo>
                  <a:lnTo>
                    <a:pt x="101" y="2"/>
                  </a:lnTo>
                  <a:lnTo>
                    <a:pt x="98" y="3"/>
                  </a:lnTo>
                  <a:lnTo>
                    <a:pt x="98" y="6"/>
                  </a:lnTo>
                  <a:cubicBezTo>
                    <a:pt x="93" y="6"/>
                    <a:pt x="93" y="8"/>
                    <a:pt x="88" y="8"/>
                  </a:cubicBezTo>
                  <a:lnTo>
                    <a:pt x="82" y="8"/>
                  </a:lnTo>
                  <a:lnTo>
                    <a:pt x="82" y="10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5"/>
                  </a:lnTo>
                  <a:lnTo>
                    <a:pt x="75" y="16"/>
                  </a:lnTo>
                  <a:lnTo>
                    <a:pt x="72" y="17"/>
                  </a:lnTo>
                  <a:lnTo>
                    <a:pt x="69" y="16"/>
                  </a:lnTo>
                  <a:lnTo>
                    <a:pt x="68" y="11"/>
                  </a:lnTo>
                  <a:lnTo>
                    <a:pt x="65" y="11"/>
                  </a:lnTo>
                  <a:cubicBezTo>
                    <a:pt x="66" y="8"/>
                    <a:pt x="66" y="8"/>
                    <a:pt x="68" y="7"/>
                  </a:cubicBezTo>
                  <a:lnTo>
                    <a:pt x="68" y="4"/>
                  </a:lnTo>
                  <a:lnTo>
                    <a:pt x="70" y="1"/>
                  </a:lnTo>
                  <a:lnTo>
                    <a:pt x="68" y="0"/>
                  </a:lnTo>
                  <a:cubicBezTo>
                    <a:pt x="65" y="0"/>
                    <a:pt x="60" y="3"/>
                    <a:pt x="59" y="7"/>
                  </a:cubicBezTo>
                  <a:lnTo>
                    <a:pt x="58" y="5"/>
                  </a:lnTo>
                  <a:cubicBezTo>
                    <a:pt x="56" y="7"/>
                    <a:pt x="55" y="8"/>
                    <a:pt x="52" y="8"/>
                  </a:cubicBezTo>
                  <a:lnTo>
                    <a:pt x="49" y="8"/>
                  </a:lnTo>
                  <a:lnTo>
                    <a:pt x="48" y="7"/>
                  </a:lnTo>
                  <a:lnTo>
                    <a:pt x="45" y="7"/>
                  </a:lnTo>
                  <a:cubicBezTo>
                    <a:pt x="43" y="7"/>
                    <a:pt x="44" y="7"/>
                    <a:pt x="42" y="6"/>
                  </a:cubicBezTo>
                  <a:cubicBezTo>
                    <a:pt x="39" y="7"/>
                    <a:pt x="40" y="5"/>
                    <a:pt x="38" y="9"/>
                  </a:cubicBezTo>
                  <a:cubicBezTo>
                    <a:pt x="36" y="8"/>
                    <a:pt x="38" y="8"/>
                    <a:pt x="35" y="9"/>
                  </a:cubicBezTo>
                  <a:cubicBezTo>
                    <a:pt x="34" y="3"/>
                    <a:pt x="32" y="10"/>
                    <a:pt x="31" y="3"/>
                  </a:cubicBezTo>
                  <a:cubicBezTo>
                    <a:pt x="28" y="2"/>
                    <a:pt x="27" y="0"/>
                    <a:pt x="24" y="0"/>
                  </a:cubicBezTo>
                  <a:cubicBezTo>
                    <a:pt x="23" y="0"/>
                    <a:pt x="21" y="1"/>
                    <a:pt x="19" y="2"/>
                  </a:cubicBezTo>
                  <a:lnTo>
                    <a:pt x="16" y="2"/>
                  </a:lnTo>
                  <a:lnTo>
                    <a:pt x="15" y="0"/>
                  </a:lnTo>
                  <a:lnTo>
                    <a:pt x="12" y="1"/>
                  </a:lnTo>
                  <a:cubicBezTo>
                    <a:pt x="10" y="1"/>
                    <a:pt x="9" y="1"/>
                    <a:pt x="9" y="4"/>
                  </a:cubicBezTo>
                  <a:lnTo>
                    <a:pt x="9" y="5"/>
                  </a:lnTo>
                  <a:cubicBezTo>
                    <a:pt x="9" y="8"/>
                    <a:pt x="11" y="7"/>
                    <a:pt x="11" y="8"/>
                  </a:cubicBezTo>
                  <a:cubicBezTo>
                    <a:pt x="11" y="12"/>
                    <a:pt x="11" y="10"/>
                    <a:pt x="10" y="14"/>
                  </a:cubicBezTo>
                  <a:lnTo>
                    <a:pt x="8" y="16"/>
                  </a:lnTo>
                  <a:cubicBezTo>
                    <a:pt x="7" y="18"/>
                    <a:pt x="7" y="17"/>
                    <a:pt x="5" y="19"/>
                  </a:cubicBezTo>
                  <a:lnTo>
                    <a:pt x="2" y="19"/>
                  </a:lnTo>
                  <a:cubicBezTo>
                    <a:pt x="2" y="20"/>
                    <a:pt x="0" y="22"/>
                    <a:pt x="0" y="22"/>
                  </a:cubicBezTo>
                  <a:cubicBezTo>
                    <a:pt x="0" y="24"/>
                    <a:pt x="4" y="25"/>
                    <a:pt x="5" y="25"/>
                  </a:cubicBezTo>
                  <a:cubicBezTo>
                    <a:pt x="6" y="30"/>
                    <a:pt x="9" y="32"/>
                    <a:pt x="9" y="32"/>
                  </a:cubicBezTo>
                  <a:cubicBezTo>
                    <a:pt x="9" y="35"/>
                    <a:pt x="9" y="34"/>
                    <a:pt x="8" y="36"/>
                  </a:cubicBezTo>
                  <a:lnTo>
                    <a:pt x="14" y="34"/>
                  </a:lnTo>
                  <a:cubicBezTo>
                    <a:pt x="15" y="31"/>
                    <a:pt x="14" y="29"/>
                    <a:pt x="17" y="29"/>
                  </a:cubicBezTo>
                  <a:lnTo>
                    <a:pt x="18" y="29"/>
                  </a:lnTo>
                  <a:lnTo>
                    <a:pt x="20" y="29"/>
                  </a:lnTo>
                  <a:lnTo>
                    <a:pt x="22" y="26"/>
                  </a:lnTo>
                  <a:cubicBezTo>
                    <a:pt x="26" y="24"/>
                    <a:pt x="27" y="20"/>
                    <a:pt x="30" y="20"/>
                  </a:cubicBezTo>
                  <a:lnTo>
                    <a:pt x="33" y="20"/>
                  </a:lnTo>
                  <a:cubicBezTo>
                    <a:pt x="35" y="24"/>
                    <a:pt x="37" y="24"/>
                    <a:pt x="41" y="24"/>
                  </a:cubicBezTo>
                  <a:lnTo>
                    <a:pt x="43" y="27"/>
                  </a:lnTo>
                  <a:lnTo>
                    <a:pt x="47" y="25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0" y="33"/>
                  </a:lnTo>
                  <a:cubicBezTo>
                    <a:pt x="53" y="32"/>
                    <a:pt x="55" y="31"/>
                    <a:pt x="56" y="2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4CC3561-AB7E-4FE1-8560-884DB99A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282" y="2429581"/>
              <a:ext cx="560301" cy="777979"/>
            </a:xfrm>
            <a:custGeom>
              <a:avLst/>
              <a:gdLst>
                <a:gd name="T0" fmla="*/ 52 w 95"/>
                <a:gd name="T1" fmla="*/ 26 h 141"/>
                <a:gd name="T2" fmla="*/ 53 w 95"/>
                <a:gd name="T3" fmla="*/ 33 h 141"/>
                <a:gd name="T4" fmla="*/ 55 w 95"/>
                <a:gd name="T5" fmla="*/ 40 h 141"/>
                <a:gd name="T6" fmla="*/ 49 w 95"/>
                <a:gd name="T7" fmla="*/ 53 h 141"/>
                <a:gd name="T8" fmla="*/ 53 w 95"/>
                <a:gd name="T9" fmla="*/ 59 h 141"/>
                <a:gd name="T10" fmla="*/ 51 w 95"/>
                <a:gd name="T11" fmla="*/ 71 h 141"/>
                <a:gd name="T12" fmla="*/ 46 w 95"/>
                <a:gd name="T13" fmla="*/ 71 h 141"/>
                <a:gd name="T14" fmla="*/ 39 w 95"/>
                <a:gd name="T15" fmla="*/ 70 h 141"/>
                <a:gd name="T16" fmla="*/ 26 w 95"/>
                <a:gd name="T17" fmla="*/ 77 h 141"/>
                <a:gd name="T18" fmla="*/ 20 w 95"/>
                <a:gd name="T19" fmla="*/ 81 h 141"/>
                <a:gd name="T20" fmla="*/ 9 w 95"/>
                <a:gd name="T21" fmla="*/ 87 h 141"/>
                <a:gd name="T22" fmla="*/ 2 w 95"/>
                <a:gd name="T23" fmla="*/ 110 h 141"/>
                <a:gd name="T24" fmla="*/ 4 w 95"/>
                <a:gd name="T25" fmla="*/ 117 h 141"/>
                <a:gd name="T26" fmla="*/ 3 w 95"/>
                <a:gd name="T27" fmla="*/ 122 h 141"/>
                <a:gd name="T28" fmla="*/ 2 w 95"/>
                <a:gd name="T29" fmla="*/ 127 h 141"/>
                <a:gd name="T30" fmla="*/ 5 w 95"/>
                <a:gd name="T31" fmla="*/ 130 h 141"/>
                <a:gd name="T32" fmla="*/ 10 w 95"/>
                <a:gd name="T33" fmla="*/ 136 h 141"/>
                <a:gd name="T34" fmla="*/ 19 w 95"/>
                <a:gd name="T35" fmla="*/ 141 h 141"/>
                <a:gd name="T36" fmla="*/ 28 w 95"/>
                <a:gd name="T37" fmla="*/ 136 h 141"/>
                <a:gd name="T38" fmla="*/ 33 w 95"/>
                <a:gd name="T39" fmla="*/ 133 h 141"/>
                <a:gd name="T40" fmla="*/ 39 w 95"/>
                <a:gd name="T41" fmla="*/ 127 h 141"/>
                <a:gd name="T42" fmla="*/ 36 w 95"/>
                <a:gd name="T43" fmla="*/ 118 h 141"/>
                <a:gd name="T44" fmla="*/ 47 w 95"/>
                <a:gd name="T45" fmla="*/ 116 h 141"/>
                <a:gd name="T46" fmla="*/ 54 w 95"/>
                <a:gd name="T47" fmla="*/ 118 h 141"/>
                <a:gd name="T48" fmla="*/ 70 w 95"/>
                <a:gd name="T49" fmla="*/ 112 h 141"/>
                <a:gd name="T50" fmla="*/ 72 w 95"/>
                <a:gd name="T51" fmla="*/ 108 h 141"/>
                <a:gd name="T52" fmla="*/ 92 w 95"/>
                <a:gd name="T53" fmla="*/ 88 h 141"/>
                <a:gd name="T54" fmla="*/ 90 w 95"/>
                <a:gd name="T55" fmla="*/ 84 h 141"/>
                <a:gd name="T56" fmla="*/ 93 w 95"/>
                <a:gd name="T57" fmla="*/ 80 h 141"/>
                <a:gd name="T58" fmla="*/ 87 w 95"/>
                <a:gd name="T59" fmla="*/ 65 h 141"/>
                <a:gd name="T60" fmla="*/ 87 w 95"/>
                <a:gd name="T61" fmla="*/ 61 h 141"/>
                <a:gd name="T62" fmla="*/ 86 w 95"/>
                <a:gd name="T63" fmla="*/ 55 h 141"/>
                <a:gd name="T64" fmla="*/ 85 w 95"/>
                <a:gd name="T65" fmla="*/ 47 h 141"/>
                <a:gd name="T66" fmla="*/ 80 w 95"/>
                <a:gd name="T67" fmla="*/ 36 h 141"/>
                <a:gd name="T68" fmla="*/ 79 w 95"/>
                <a:gd name="T69" fmla="*/ 30 h 141"/>
                <a:gd name="T70" fmla="*/ 82 w 95"/>
                <a:gd name="T71" fmla="*/ 22 h 141"/>
                <a:gd name="T72" fmla="*/ 78 w 95"/>
                <a:gd name="T73" fmla="*/ 15 h 141"/>
                <a:gd name="T74" fmla="*/ 77 w 95"/>
                <a:gd name="T75" fmla="*/ 9 h 141"/>
                <a:gd name="T76" fmla="*/ 71 w 95"/>
                <a:gd name="T77" fmla="*/ 0 h 141"/>
                <a:gd name="T78" fmla="*/ 67 w 95"/>
                <a:gd name="T79" fmla="*/ 8 h 141"/>
                <a:gd name="T80" fmla="*/ 58 w 95"/>
                <a:gd name="T81" fmla="*/ 14 h 141"/>
                <a:gd name="T82" fmla="*/ 52 w 95"/>
                <a:gd name="T83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141">
                  <a:moveTo>
                    <a:pt x="52" y="24"/>
                  </a:moveTo>
                  <a:lnTo>
                    <a:pt x="52" y="26"/>
                  </a:lnTo>
                  <a:cubicBezTo>
                    <a:pt x="53" y="27"/>
                    <a:pt x="53" y="27"/>
                    <a:pt x="55" y="29"/>
                  </a:cubicBezTo>
                  <a:cubicBezTo>
                    <a:pt x="54" y="29"/>
                    <a:pt x="53" y="32"/>
                    <a:pt x="53" y="33"/>
                  </a:cubicBezTo>
                  <a:cubicBezTo>
                    <a:pt x="53" y="34"/>
                    <a:pt x="54" y="36"/>
                    <a:pt x="55" y="38"/>
                  </a:cubicBezTo>
                  <a:lnTo>
                    <a:pt x="55" y="40"/>
                  </a:lnTo>
                  <a:lnTo>
                    <a:pt x="55" y="43"/>
                  </a:lnTo>
                  <a:cubicBezTo>
                    <a:pt x="55" y="43"/>
                    <a:pt x="50" y="51"/>
                    <a:pt x="49" y="53"/>
                  </a:cubicBezTo>
                  <a:lnTo>
                    <a:pt x="50" y="58"/>
                  </a:lnTo>
                  <a:lnTo>
                    <a:pt x="53" y="59"/>
                  </a:lnTo>
                  <a:lnTo>
                    <a:pt x="55" y="62"/>
                  </a:lnTo>
                  <a:cubicBezTo>
                    <a:pt x="52" y="66"/>
                    <a:pt x="54" y="66"/>
                    <a:pt x="51" y="71"/>
                  </a:cubicBezTo>
                  <a:lnTo>
                    <a:pt x="49" y="71"/>
                  </a:lnTo>
                  <a:lnTo>
                    <a:pt x="46" y="71"/>
                  </a:lnTo>
                  <a:lnTo>
                    <a:pt x="43" y="72"/>
                  </a:lnTo>
                  <a:cubicBezTo>
                    <a:pt x="41" y="70"/>
                    <a:pt x="41" y="70"/>
                    <a:pt x="39" y="70"/>
                  </a:cubicBezTo>
                  <a:lnTo>
                    <a:pt x="36" y="70"/>
                  </a:lnTo>
                  <a:cubicBezTo>
                    <a:pt x="30" y="70"/>
                    <a:pt x="32" y="76"/>
                    <a:pt x="26" y="77"/>
                  </a:cubicBezTo>
                  <a:cubicBezTo>
                    <a:pt x="24" y="79"/>
                    <a:pt x="24" y="78"/>
                    <a:pt x="22" y="82"/>
                  </a:cubicBezTo>
                  <a:lnTo>
                    <a:pt x="20" y="81"/>
                  </a:lnTo>
                  <a:cubicBezTo>
                    <a:pt x="18" y="83"/>
                    <a:pt x="15" y="84"/>
                    <a:pt x="11" y="85"/>
                  </a:cubicBezTo>
                  <a:lnTo>
                    <a:pt x="9" y="87"/>
                  </a:lnTo>
                  <a:cubicBezTo>
                    <a:pt x="8" y="95"/>
                    <a:pt x="4" y="101"/>
                    <a:pt x="0" y="107"/>
                  </a:cubicBezTo>
                  <a:lnTo>
                    <a:pt x="2" y="110"/>
                  </a:lnTo>
                  <a:lnTo>
                    <a:pt x="2" y="112"/>
                  </a:lnTo>
                  <a:cubicBezTo>
                    <a:pt x="2" y="115"/>
                    <a:pt x="2" y="115"/>
                    <a:pt x="4" y="117"/>
                  </a:cubicBezTo>
                  <a:lnTo>
                    <a:pt x="3" y="119"/>
                  </a:lnTo>
                  <a:lnTo>
                    <a:pt x="3" y="122"/>
                  </a:lnTo>
                  <a:lnTo>
                    <a:pt x="3" y="125"/>
                  </a:lnTo>
                  <a:lnTo>
                    <a:pt x="2" y="127"/>
                  </a:lnTo>
                  <a:lnTo>
                    <a:pt x="2" y="131"/>
                  </a:lnTo>
                  <a:cubicBezTo>
                    <a:pt x="2" y="131"/>
                    <a:pt x="4" y="130"/>
                    <a:pt x="5" y="130"/>
                  </a:cubicBezTo>
                  <a:cubicBezTo>
                    <a:pt x="7" y="130"/>
                    <a:pt x="10" y="133"/>
                    <a:pt x="10" y="134"/>
                  </a:cubicBezTo>
                  <a:lnTo>
                    <a:pt x="10" y="136"/>
                  </a:lnTo>
                  <a:lnTo>
                    <a:pt x="11" y="139"/>
                  </a:lnTo>
                  <a:cubicBezTo>
                    <a:pt x="13" y="140"/>
                    <a:pt x="16" y="141"/>
                    <a:pt x="19" y="141"/>
                  </a:cubicBezTo>
                  <a:cubicBezTo>
                    <a:pt x="20" y="141"/>
                    <a:pt x="22" y="139"/>
                    <a:pt x="23" y="137"/>
                  </a:cubicBezTo>
                  <a:cubicBezTo>
                    <a:pt x="26" y="137"/>
                    <a:pt x="25" y="136"/>
                    <a:pt x="28" y="136"/>
                  </a:cubicBezTo>
                  <a:cubicBezTo>
                    <a:pt x="30" y="136"/>
                    <a:pt x="29" y="137"/>
                    <a:pt x="31" y="137"/>
                  </a:cubicBezTo>
                  <a:lnTo>
                    <a:pt x="33" y="133"/>
                  </a:lnTo>
                  <a:cubicBezTo>
                    <a:pt x="36" y="133"/>
                    <a:pt x="36" y="132"/>
                    <a:pt x="37" y="127"/>
                  </a:cubicBezTo>
                  <a:lnTo>
                    <a:pt x="39" y="127"/>
                  </a:lnTo>
                  <a:cubicBezTo>
                    <a:pt x="37" y="125"/>
                    <a:pt x="38" y="125"/>
                    <a:pt x="39" y="123"/>
                  </a:cubicBezTo>
                  <a:cubicBezTo>
                    <a:pt x="37" y="122"/>
                    <a:pt x="36" y="121"/>
                    <a:pt x="36" y="118"/>
                  </a:cubicBezTo>
                  <a:cubicBezTo>
                    <a:pt x="36" y="117"/>
                    <a:pt x="41" y="113"/>
                    <a:pt x="43" y="113"/>
                  </a:cubicBezTo>
                  <a:cubicBezTo>
                    <a:pt x="45" y="113"/>
                    <a:pt x="45" y="114"/>
                    <a:pt x="47" y="116"/>
                  </a:cubicBezTo>
                  <a:lnTo>
                    <a:pt x="49" y="114"/>
                  </a:lnTo>
                  <a:cubicBezTo>
                    <a:pt x="52" y="116"/>
                    <a:pt x="51" y="116"/>
                    <a:pt x="54" y="118"/>
                  </a:cubicBezTo>
                  <a:cubicBezTo>
                    <a:pt x="58" y="116"/>
                    <a:pt x="59" y="119"/>
                    <a:pt x="63" y="114"/>
                  </a:cubicBezTo>
                  <a:lnTo>
                    <a:pt x="70" y="112"/>
                  </a:lnTo>
                  <a:lnTo>
                    <a:pt x="72" y="110"/>
                  </a:lnTo>
                  <a:lnTo>
                    <a:pt x="72" y="108"/>
                  </a:lnTo>
                  <a:cubicBezTo>
                    <a:pt x="75" y="107"/>
                    <a:pt x="80" y="102"/>
                    <a:pt x="83" y="99"/>
                  </a:cubicBezTo>
                  <a:cubicBezTo>
                    <a:pt x="87" y="95"/>
                    <a:pt x="91" y="95"/>
                    <a:pt x="92" y="88"/>
                  </a:cubicBezTo>
                  <a:lnTo>
                    <a:pt x="89" y="88"/>
                  </a:lnTo>
                  <a:lnTo>
                    <a:pt x="90" y="84"/>
                  </a:lnTo>
                  <a:lnTo>
                    <a:pt x="89" y="81"/>
                  </a:lnTo>
                  <a:lnTo>
                    <a:pt x="93" y="80"/>
                  </a:lnTo>
                  <a:lnTo>
                    <a:pt x="95" y="70"/>
                  </a:lnTo>
                  <a:cubicBezTo>
                    <a:pt x="89" y="69"/>
                    <a:pt x="89" y="68"/>
                    <a:pt x="87" y="65"/>
                  </a:cubicBezTo>
                  <a:lnTo>
                    <a:pt x="87" y="63"/>
                  </a:lnTo>
                  <a:lnTo>
                    <a:pt x="87" y="61"/>
                  </a:lnTo>
                  <a:lnTo>
                    <a:pt x="86" y="59"/>
                  </a:lnTo>
                  <a:lnTo>
                    <a:pt x="86" y="55"/>
                  </a:lnTo>
                  <a:lnTo>
                    <a:pt x="85" y="53"/>
                  </a:lnTo>
                  <a:lnTo>
                    <a:pt x="85" y="47"/>
                  </a:lnTo>
                  <a:lnTo>
                    <a:pt x="85" y="44"/>
                  </a:lnTo>
                  <a:cubicBezTo>
                    <a:pt x="85" y="40"/>
                    <a:pt x="80" y="40"/>
                    <a:pt x="80" y="36"/>
                  </a:cubicBezTo>
                  <a:lnTo>
                    <a:pt x="80" y="33"/>
                  </a:lnTo>
                  <a:cubicBezTo>
                    <a:pt x="80" y="31"/>
                    <a:pt x="80" y="31"/>
                    <a:pt x="79" y="30"/>
                  </a:cubicBezTo>
                  <a:cubicBezTo>
                    <a:pt x="81" y="29"/>
                    <a:pt x="81" y="28"/>
                    <a:pt x="82" y="27"/>
                  </a:cubicBezTo>
                  <a:lnTo>
                    <a:pt x="82" y="22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77" y="9"/>
                  </a:lnTo>
                  <a:lnTo>
                    <a:pt x="79" y="3"/>
                  </a:lnTo>
                  <a:cubicBezTo>
                    <a:pt x="77" y="1"/>
                    <a:pt x="75" y="1"/>
                    <a:pt x="71" y="0"/>
                  </a:cubicBezTo>
                  <a:lnTo>
                    <a:pt x="71" y="4"/>
                  </a:lnTo>
                  <a:cubicBezTo>
                    <a:pt x="67" y="7"/>
                    <a:pt x="72" y="6"/>
                    <a:pt x="67" y="8"/>
                  </a:cubicBezTo>
                  <a:cubicBezTo>
                    <a:pt x="66" y="11"/>
                    <a:pt x="64" y="11"/>
                    <a:pt x="60" y="12"/>
                  </a:cubicBezTo>
                  <a:lnTo>
                    <a:pt x="58" y="14"/>
                  </a:lnTo>
                  <a:cubicBezTo>
                    <a:pt x="57" y="19"/>
                    <a:pt x="55" y="19"/>
                    <a:pt x="54" y="24"/>
                  </a:cubicBezTo>
                  <a:lnTo>
                    <a:pt x="52" y="2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8E183AF-68FD-489E-8F49-138E2E1E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050" y="1899893"/>
              <a:ext cx="1291640" cy="1213868"/>
            </a:xfrm>
            <a:custGeom>
              <a:avLst/>
              <a:gdLst>
                <a:gd name="T0" fmla="*/ 87 w 219"/>
                <a:gd name="T1" fmla="*/ 216 h 220"/>
                <a:gd name="T2" fmla="*/ 111 w 219"/>
                <a:gd name="T3" fmla="*/ 217 h 220"/>
                <a:gd name="T4" fmla="*/ 127 w 219"/>
                <a:gd name="T5" fmla="*/ 219 h 220"/>
                <a:gd name="T6" fmla="*/ 142 w 219"/>
                <a:gd name="T7" fmla="*/ 220 h 220"/>
                <a:gd name="T8" fmla="*/ 152 w 219"/>
                <a:gd name="T9" fmla="*/ 209 h 220"/>
                <a:gd name="T10" fmla="*/ 166 w 219"/>
                <a:gd name="T11" fmla="*/ 193 h 220"/>
                <a:gd name="T12" fmla="*/ 167 w 219"/>
                <a:gd name="T13" fmla="*/ 185 h 220"/>
                <a:gd name="T14" fmla="*/ 167 w 219"/>
                <a:gd name="T15" fmla="*/ 170 h 220"/>
                <a:gd name="T16" fmla="*/ 179 w 219"/>
                <a:gd name="T17" fmla="*/ 157 h 220"/>
                <a:gd name="T18" fmla="*/ 183 w 219"/>
                <a:gd name="T19" fmla="*/ 147 h 220"/>
                <a:gd name="T20" fmla="*/ 175 w 219"/>
                <a:gd name="T21" fmla="*/ 142 h 220"/>
                <a:gd name="T22" fmla="*/ 196 w 219"/>
                <a:gd name="T23" fmla="*/ 124 h 220"/>
                <a:gd name="T24" fmla="*/ 204 w 219"/>
                <a:gd name="T25" fmla="*/ 111 h 220"/>
                <a:gd name="T26" fmla="*/ 210 w 219"/>
                <a:gd name="T27" fmla="*/ 96 h 220"/>
                <a:gd name="T28" fmla="*/ 216 w 219"/>
                <a:gd name="T29" fmla="*/ 84 h 220"/>
                <a:gd name="T30" fmla="*/ 219 w 219"/>
                <a:gd name="T31" fmla="*/ 73 h 220"/>
                <a:gd name="T32" fmla="*/ 217 w 219"/>
                <a:gd name="T33" fmla="*/ 65 h 220"/>
                <a:gd name="T34" fmla="*/ 210 w 219"/>
                <a:gd name="T35" fmla="*/ 62 h 220"/>
                <a:gd name="T36" fmla="*/ 196 w 219"/>
                <a:gd name="T37" fmla="*/ 60 h 220"/>
                <a:gd name="T38" fmla="*/ 194 w 219"/>
                <a:gd name="T39" fmla="*/ 56 h 220"/>
                <a:gd name="T40" fmla="*/ 179 w 219"/>
                <a:gd name="T41" fmla="*/ 55 h 220"/>
                <a:gd name="T42" fmla="*/ 175 w 219"/>
                <a:gd name="T43" fmla="*/ 50 h 220"/>
                <a:gd name="T44" fmla="*/ 160 w 219"/>
                <a:gd name="T45" fmla="*/ 40 h 220"/>
                <a:gd name="T46" fmla="*/ 152 w 219"/>
                <a:gd name="T47" fmla="*/ 40 h 220"/>
                <a:gd name="T48" fmla="*/ 142 w 219"/>
                <a:gd name="T49" fmla="*/ 44 h 220"/>
                <a:gd name="T50" fmla="*/ 124 w 219"/>
                <a:gd name="T51" fmla="*/ 64 h 220"/>
                <a:gd name="T52" fmla="*/ 116 w 219"/>
                <a:gd name="T53" fmla="*/ 66 h 220"/>
                <a:gd name="T54" fmla="*/ 107 w 219"/>
                <a:gd name="T55" fmla="*/ 56 h 220"/>
                <a:gd name="T56" fmla="*/ 107 w 219"/>
                <a:gd name="T57" fmla="*/ 51 h 220"/>
                <a:gd name="T58" fmla="*/ 99 w 219"/>
                <a:gd name="T59" fmla="*/ 35 h 220"/>
                <a:gd name="T60" fmla="*/ 94 w 219"/>
                <a:gd name="T61" fmla="*/ 24 h 220"/>
                <a:gd name="T62" fmla="*/ 82 w 219"/>
                <a:gd name="T63" fmla="*/ 17 h 220"/>
                <a:gd name="T64" fmla="*/ 74 w 219"/>
                <a:gd name="T65" fmla="*/ 15 h 220"/>
                <a:gd name="T66" fmla="*/ 68 w 219"/>
                <a:gd name="T67" fmla="*/ 0 h 220"/>
                <a:gd name="T68" fmla="*/ 58 w 219"/>
                <a:gd name="T69" fmla="*/ 3 h 220"/>
                <a:gd name="T70" fmla="*/ 50 w 219"/>
                <a:gd name="T71" fmla="*/ 6 h 220"/>
                <a:gd name="T72" fmla="*/ 44 w 219"/>
                <a:gd name="T73" fmla="*/ 12 h 220"/>
                <a:gd name="T74" fmla="*/ 36 w 219"/>
                <a:gd name="T75" fmla="*/ 13 h 220"/>
                <a:gd name="T76" fmla="*/ 25 w 219"/>
                <a:gd name="T77" fmla="*/ 16 h 220"/>
                <a:gd name="T78" fmla="*/ 17 w 219"/>
                <a:gd name="T79" fmla="*/ 20 h 220"/>
                <a:gd name="T80" fmla="*/ 1 w 219"/>
                <a:gd name="T81" fmla="*/ 25 h 220"/>
                <a:gd name="T82" fmla="*/ 4 w 219"/>
                <a:gd name="T83" fmla="*/ 52 h 220"/>
                <a:gd name="T84" fmla="*/ 9 w 219"/>
                <a:gd name="T85" fmla="*/ 62 h 220"/>
                <a:gd name="T86" fmla="*/ 17 w 219"/>
                <a:gd name="T87" fmla="*/ 70 h 220"/>
                <a:gd name="T88" fmla="*/ 31 w 219"/>
                <a:gd name="T89" fmla="*/ 75 h 220"/>
                <a:gd name="T90" fmla="*/ 41 w 219"/>
                <a:gd name="T91" fmla="*/ 83 h 220"/>
                <a:gd name="T92" fmla="*/ 29 w 219"/>
                <a:gd name="T93" fmla="*/ 123 h 220"/>
                <a:gd name="T94" fmla="*/ 9 w 219"/>
                <a:gd name="T95" fmla="*/ 166 h 220"/>
                <a:gd name="T96" fmla="*/ 19 w 219"/>
                <a:gd name="T97" fmla="*/ 184 h 220"/>
                <a:gd name="T98" fmla="*/ 23 w 219"/>
                <a:gd name="T99" fmla="*/ 199 h 220"/>
                <a:gd name="T100" fmla="*/ 33 w 219"/>
                <a:gd name="T101" fmla="*/ 205 h 220"/>
                <a:gd name="T102" fmla="*/ 38 w 219"/>
                <a:gd name="T103" fmla="*/ 210 h 220"/>
                <a:gd name="T104" fmla="*/ 52 w 219"/>
                <a:gd name="T105" fmla="*/ 211 h 220"/>
                <a:gd name="T106" fmla="*/ 65 w 219"/>
                <a:gd name="T107" fmla="*/ 213 h 220"/>
                <a:gd name="T108" fmla="*/ 71 w 219"/>
                <a:gd name="T109" fmla="*/ 214 h 220"/>
                <a:gd name="connsiteX0" fmla="*/ 3527 w 10000"/>
                <a:gd name="connsiteY0" fmla="*/ 9716 h 10000"/>
                <a:gd name="connsiteX1" fmla="*/ 3881 w 10000"/>
                <a:gd name="connsiteY1" fmla="*/ 9773 h 10000"/>
                <a:gd name="connsiteX2" fmla="*/ 3973 w 10000"/>
                <a:gd name="connsiteY2" fmla="*/ 9818 h 10000"/>
                <a:gd name="connsiteX3" fmla="*/ 4475 w 10000"/>
                <a:gd name="connsiteY3" fmla="*/ 9818 h 10000"/>
                <a:gd name="connsiteX4" fmla="*/ 4566 w 10000"/>
                <a:gd name="connsiteY4" fmla="*/ 9864 h 10000"/>
                <a:gd name="connsiteX5" fmla="*/ 5068 w 10000"/>
                <a:gd name="connsiteY5" fmla="*/ 9864 h 10000"/>
                <a:gd name="connsiteX6" fmla="*/ 5160 w 10000"/>
                <a:gd name="connsiteY6" fmla="*/ 9909 h 10000"/>
                <a:gd name="connsiteX7" fmla="*/ 5708 w 10000"/>
                <a:gd name="connsiteY7" fmla="*/ 9909 h 10000"/>
                <a:gd name="connsiteX8" fmla="*/ 5799 w 10000"/>
                <a:gd name="connsiteY8" fmla="*/ 9955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425 w 10000"/>
                <a:gd name="connsiteY163" fmla="*/ 9727 h 10000"/>
                <a:gd name="connsiteX164" fmla="*/ 3527 w 10000"/>
                <a:gd name="connsiteY164" fmla="*/ 9716 h 10000"/>
                <a:gd name="connsiteX0" fmla="*/ 3527 w 10000"/>
                <a:gd name="connsiteY0" fmla="*/ 9716 h 10000"/>
                <a:gd name="connsiteX1" fmla="*/ 3881 w 10000"/>
                <a:gd name="connsiteY1" fmla="*/ 9773 h 10000"/>
                <a:gd name="connsiteX2" fmla="*/ 3973 w 10000"/>
                <a:gd name="connsiteY2" fmla="*/ 9818 h 10000"/>
                <a:gd name="connsiteX3" fmla="*/ 4475 w 10000"/>
                <a:gd name="connsiteY3" fmla="*/ 9818 h 10000"/>
                <a:gd name="connsiteX4" fmla="*/ 4566 w 10000"/>
                <a:gd name="connsiteY4" fmla="*/ 9864 h 10000"/>
                <a:gd name="connsiteX5" fmla="*/ 5068 w 10000"/>
                <a:gd name="connsiteY5" fmla="*/ 9864 h 10000"/>
                <a:gd name="connsiteX6" fmla="*/ 5160 w 10000"/>
                <a:gd name="connsiteY6" fmla="*/ 9909 h 10000"/>
                <a:gd name="connsiteX7" fmla="*/ 5708 w 10000"/>
                <a:gd name="connsiteY7" fmla="*/ 9909 h 10000"/>
                <a:gd name="connsiteX8" fmla="*/ 5799 w 10000"/>
                <a:gd name="connsiteY8" fmla="*/ 9955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527 w 10000"/>
                <a:gd name="connsiteY163" fmla="*/ 9716 h 10000"/>
                <a:gd name="connsiteX0" fmla="*/ 3550 w 10000"/>
                <a:gd name="connsiteY0" fmla="*/ 9716 h 10000"/>
                <a:gd name="connsiteX1" fmla="*/ 3881 w 10000"/>
                <a:gd name="connsiteY1" fmla="*/ 9773 h 10000"/>
                <a:gd name="connsiteX2" fmla="*/ 3973 w 10000"/>
                <a:gd name="connsiteY2" fmla="*/ 9818 h 10000"/>
                <a:gd name="connsiteX3" fmla="*/ 4475 w 10000"/>
                <a:gd name="connsiteY3" fmla="*/ 9818 h 10000"/>
                <a:gd name="connsiteX4" fmla="*/ 4566 w 10000"/>
                <a:gd name="connsiteY4" fmla="*/ 9864 h 10000"/>
                <a:gd name="connsiteX5" fmla="*/ 5068 w 10000"/>
                <a:gd name="connsiteY5" fmla="*/ 9864 h 10000"/>
                <a:gd name="connsiteX6" fmla="*/ 5160 w 10000"/>
                <a:gd name="connsiteY6" fmla="*/ 9909 h 10000"/>
                <a:gd name="connsiteX7" fmla="*/ 5708 w 10000"/>
                <a:gd name="connsiteY7" fmla="*/ 9909 h 10000"/>
                <a:gd name="connsiteX8" fmla="*/ 5799 w 10000"/>
                <a:gd name="connsiteY8" fmla="*/ 9955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550 w 10000"/>
                <a:gd name="connsiteY163" fmla="*/ 9716 h 10000"/>
                <a:gd name="connsiteX0" fmla="*/ 3550 w 10000"/>
                <a:gd name="connsiteY0" fmla="*/ 9716 h 10000"/>
                <a:gd name="connsiteX1" fmla="*/ 3881 w 10000"/>
                <a:gd name="connsiteY1" fmla="*/ 9773 h 10000"/>
                <a:gd name="connsiteX2" fmla="*/ 3973 w 10000"/>
                <a:gd name="connsiteY2" fmla="*/ 9818 h 10000"/>
                <a:gd name="connsiteX3" fmla="*/ 4475 w 10000"/>
                <a:gd name="connsiteY3" fmla="*/ 9818 h 10000"/>
                <a:gd name="connsiteX4" fmla="*/ 4692 w 10000"/>
                <a:gd name="connsiteY4" fmla="*/ 9830 h 10000"/>
                <a:gd name="connsiteX5" fmla="*/ 5068 w 10000"/>
                <a:gd name="connsiteY5" fmla="*/ 9864 h 10000"/>
                <a:gd name="connsiteX6" fmla="*/ 5160 w 10000"/>
                <a:gd name="connsiteY6" fmla="*/ 9909 h 10000"/>
                <a:gd name="connsiteX7" fmla="*/ 5708 w 10000"/>
                <a:gd name="connsiteY7" fmla="*/ 9909 h 10000"/>
                <a:gd name="connsiteX8" fmla="*/ 5799 w 10000"/>
                <a:gd name="connsiteY8" fmla="*/ 9955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550 w 10000"/>
                <a:gd name="connsiteY163" fmla="*/ 9716 h 10000"/>
                <a:gd name="connsiteX0" fmla="*/ 3550 w 10000"/>
                <a:gd name="connsiteY0" fmla="*/ 9716 h 10000"/>
                <a:gd name="connsiteX1" fmla="*/ 3881 w 10000"/>
                <a:gd name="connsiteY1" fmla="*/ 9773 h 10000"/>
                <a:gd name="connsiteX2" fmla="*/ 3973 w 10000"/>
                <a:gd name="connsiteY2" fmla="*/ 9818 h 10000"/>
                <a:gd name="connsiteX3" fmla="*/ 4475 w 10000"/>
                <a:gd name="connsiteY3" fmla="*/ 9818 h 10000"/>
                <a:gd name="connsiteX4" fmla="*/ 4692 w 10000"/>
                <a:gd name="connsiteY4" fmla="*/ 9830 h 10000"/>
                <a:gd name="connsiteX5" fmla="*/ 5068 w 10000"/>
                <a:gd name="connsiteY5" fmla="*/ 9864 h 10000"/>
                <a:gd name="connsiteX6" fmla="*/ 5423 w 10000"/>
                <a:gd name="connsiteY6" fmla="*/ 9898 h 10000"/>
                <a:gd name="connsiteX7" fmla="*/ 5708 w 10000"/>
                <a:gd name="connsiteY7" fmla="*/ 9909 h 10000"/>
                <a:gd name="connsiteX8" fmla="*/ 5799 w 10000"/>
                <a:gd name="connsiteY8" fmla="*/ 9955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550 w 10000"/>
                <a:gd name="connsiteY163" fmla="*/ 9716 h 10000"/>
                <a:gd name="connsiteX0" fmla="*/ 3550 w 10000"/>
                <a:gd name="connsiteY0" fmla="*/ 9716 h 10000"/>
                <a:gd name="connsiteX1" fmla="*/ 3881 w 10000"/>
                <a:gd name="connsiteY1" fmla="*/ 9773 h 10000"/>
                <a:gd name="connsiteX2" fmla="*/ 3973 w 10000"/>
                <a:gd name="connsiteY2" fmla="*/ 9818 h 10000"/>
                <a:gd name="connsiteX3" fmla="*/ 4475 w 10000"/>
                <a:gd name="connsiteY3" fmla="*/ 9818 h 10000"/>
                <a:gd name="connsiteX4" fmla="*/ 4692 w 10000"/>
                <a:gd name="connsiteY4" fmla="*/ 9830 h 10000"/>
                <a:gd name="connsiteX5" fmla="*/ 5068 w 10000"/>
                <a:gd name="connsiteY5" fmla="*/ 9864 h 10000"/>
                <a:gd name="connsiteX6" fmla="*/ 5423 w 10000"/>
                <a:gd name="connsiteY6" fmla="*/ 9898 h 10000"/>
                <a:gd name="connsiteX7" fmla="*/ 5708 w 10000"/>
                <a:gd name="connsiteY7" fmla="*/ 9909 h 10000"/>
                <a:gd name="connsiteX8" fmla="*/ 5902 w 10000"/>
                <a:gd name="connsiteY8" fmla="*/ 9932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550 w 10000"/>
                <a:gd name="connsiteY163" fmla="*/ 9716 h 10000"/>
                <a:gd name="connsiteX0" fmla="*/ 3550 w 10000"/>
                <a:gd name="connsiteY0" fmla="*/ 9716 h 10000"/>
                <a:gd name="connsiteX1" fmla="*/ 3881 w 10000"/>
                <a:gd name="connsiteY1" fmla="*/ 9773 h 10000"/>
                <a:gd name="connsiteX2" fmla="*/ 4110 w 10000"/>
                <a:gd name="connsiteY2" fmla="*/ 9773 h 10000"/>
                <a:gd name="connsiteX3" fmla="*/ 4475 w 10000"/>
                <a:gd name="connsiteY3" fmla="*/ 9818 h 10000"/>
                <a:gd name="connsiteX4" fmla="*/ 4692 w 10000"/>
                <a:gd name="connsiteY4" fmla="*/ 9830 h 10000"/>
                <a:gd name="connsiteX5" fmla="*/ 5068 w 10000"/>
                <a:gd name="connsiteY5" fmla="*/ 9864 h 10000"/>
                <a:gd name="connsiteX6" fmla="*/ 5423 w 10000"/>
                <a:gd name="connsiteY6" fmla="*/ 9898 h 10000"/>
                <a:gd name="connsiteX7" fmla="*/ 5708 w 10000"/>
                <a:gd name="connsiteY7" fmla="*/ 9909 h 10000"/>
                <a:gd name="connsiteX8" fmla="*/ 5902 w 10000"/>
                <a:gd name="connsiteY8" fmla="*/ 9932 h 10000"/>
                <a:gd name="connsiteX9" fmla="*/ 6210 w 10000"/>
                <a:gd name="connsiteY9" fmla="*/ 9955 h 10000"/>
                <a:gd name="connsiteX10" fmla="*/ 6393 w 10000"/>
                <a:gd name="connsiteY10" fmla="*/ 9955 h 10000"/>
                <a:gd name="connsiteX11" fmla="*/ 6484 w 10000"/>
                <a:gd name="connsiteY11" fmla="*/ 10000 h 10000"/>
                <a:gd name="connsiteX12" fmla="*/ 6621 w 10000"/>
                <a:gd name="connsiteY12" fmla="*/ 10000 h 10000"/>
                <a:gd name="connsiteX13" fmla="*/ 6804 w 10000"/>
                <a:gd name="connsiteY13" fmla="*/ 9955 h 10000"/>
                <a:gd name="connsiteX14" fmla="*/ 6941 w 10000"/>
                <a:gd name="connsiteY14" fmla="*/ 9500 h 10000"/>
                <a:gd name="connsiteX15" fmla="*/ 7215 w 10000"/>
                <a:gd name="connsiteY15" fmla="*/ 9227 h 10000"/>
                <a:gd name="connsiteX16" fmla="*/ 7352 w 10000"/>
                <a:gd name="connsiteY16" fmla="*/ 9136 h 10000"/>
                <a:gd name="connsiteX17" fmla="*/ 7580 w 10000"/>
                <a:gd name="connsiteY17" fmla="*/ 8773 h 10000"/>
                <a:gd name="connsiteX18" fmla="*/ 7580 w 10000"/>
                <a:gd name="connsiteY18" fmla="*/ 8591 h 10000"/>
                <a:gd name="connsiteX19" fmla="*/ 7626 w 10000"/>
                <a:gd name="connsiteY19" fmla="*/ 8455 h 10000"/>
                <a:gd name="connsiteX20" fmla="*/ 7626 w 10000"/>
                <a:gd name="connsiteY20" fmla="*/ 8409 h 10000"/>
                <a:gd name="connsiteX21" fmla="*/ 7489 w 10000"/>
                <a:gd name="connsiteY21" fmla="*/ 8182 h 10000"/>
                <a:gd name="connsiteX22" fmla="*/ 7626 w 10000"/>
                <a:gd name="connsiteY22" fmla="*/ 7864 h 10000"/>
                <a:gd name="connsiteX23" fmla="*/ 7626 w 10000"/>
                <a:gd name="connsiteY23" fmla="*/ 7727 h 10000"/>
                <a:gd name="connsiteX24" fmla="*/ 8037 w 10000"/>
                <a:gd name="connsiteY24" fmla="*/ 7455 h 10000"/>
                <a:gd name="connsiteX25" fmla="*/ 8128 w 10000"/>
                <a:gd name="connsiteY25" fmla="*/ 7273 h 10000"/>
                <a:gd name="connsiteX26" fmla="*/ 8174 w 10000"/>
                <a:gd name="connsiteY26" fmla="*/ 7136 h 10000"/>
                <a:gd name="connsiteX27" fmla="*/ 8219 w 10000"/>
                <a:gd name="connsiteY27" fmla="*/ 7045 h 10000"/>
                <a:gd name="connsiteX28" fmla="*/ 8311 w 10000"/>
                <a:gd name="connsiteY28" fmla="*/ 6955 h 10000"/>
                <a:gd name="connsiteX29" fmla="*/ 8356 w 10000"/>
                <a:gd name="connsiteY29" fmla="*/ 6682 h 10000"/>
                <a:gd name="connsiteX30" fmla="*/ 8447 w 10000"/>
                <a:gd name="connsiteY30" fmla="*/ 6591 h 10000"/>
                <a:gd name="connsiteX31" fmla="*/ 8311 w 10000"/>
                <a:gd name="connsiteY31" fmla="*/ 6455 h 10000"/>
                <a:gd name="connsiteX32" fmla="*/ 7991 w 10000"/>
                <a:gd name="connsiteY32" fmla="*/ 6455 h 10000"/>
                <a:gd name="connsiteX33" fmla="*/ 8721 w 10000"/>
                <a:gd name="connsiteY33" fmla="*/ 5727 h 10000"/>
                <a:gd name="connsiteX34" fmla="*/ 8904 w 10000"/>
                <a:gd name="connsiteY34" fmla="*/ 5727 h 10000"/>
                <a:gd name="connsiteX35" fmla="*/ 8950 w 10000"/>
                <a:gd name="connsiteY35" fmla="*/ 5636 h 10000"/>
                <a:gd name="connsiteX36" fmla="*/ 8950 w 10000"/>
                <a:gd name="connsiteY36" fmla="*/ 5545 h 10000"/>
                <a:gd name="connsiteX37" fmla="*/ 9315 w 10000"/>
                <a:gd name="connsiteY37" fmla="*/ 5136 h 10000"/>
                <a:gd name="connsiteX38" fmla="*/ 9315 w 10000"/>
                <a:gd name="connsiteY38" fmla="*/ 5045 h 10000"/>
                <a:gd name="connsiteX39" fmla="*/ 9315 w 10000"/>
                <a:gd name="connsiteY39" fmla="*/ 4955 h 10000"/>
                <a:gd name="connsiteX40" fmla="*/ 9589 w 10000"/>
                <a:gd name="connsiteY40" fmla="*/ 4545 h 10000"/>
                <a:gd name="connsiteX41" fmla="*/ 9589 w 10000"/>
                <a:gd name="connsiteY41" fmla="*/ 4364 h 10000"/>
                <a:gd name="connsiteX42" fmla="*/ 9589 w 10000"/>
                <a:gd name="connsiteY42" fmla="*/ 4227 h 10000"/>
                <a:gd name="connsiteX43" fmla="*/ 9772 w 10000"/>
                <a:gd name="connsiteY43" fmla="*/ 4136 h 10000"/>
                <a:gd name="connsiteX44" fmla="*/ 9863 w 10000"/>
                <a:gd name="connsiteY44" fmla="*/ 3818 h 10000"/>
                <a:gd name="connsiteX45" fmla="*/ 9954 w 10000"/>
                <a:gd name="connsiteY45" fmla="*/ 3636 h 10000"/>
                <a:gd name="connsiteX46" fmla="*/ 9909 w 10000"/>
                <a:gd name="connsiteY46" fmla="*/ 3500 h 10000"/>
                <a:gd name="connsiteX47" fmla="*/ 10000 w 10000"/>
                <a:gd name="connsiteY47" fmla="*/ 3318 h 10000"/>
                <a:gd name="connsiteX48" fmla="*/ 10000 w 10000"/>
                <a:gd name="connsiteY48" fmla="*/ 3045 h 10000"/>
                <a:gd name="connsiteX49" fmla="*/ 9909 w 10000"/>
                <a:gd name="connsiteY49" fmla="*/ 3045 h 10000"/>
                <a:gd name="connsiteX50" fmla="*/ 9909 w 10000"/>
                <a:gd name="connsiteY50" fmla="*/ 2955 h 10000"/>
                <a:gd name="connsiteX51" fmla="*/ 9680 w 10000"/>
                <a:gd name="connsiteY51" fmla="*/ 2864 h 10000"/>
                <a:gd name="connsiteX52" fmla="*/ 9635 w 10000"/>
                <a:gd name="connsiteY52" fmla="*/ 2909 h 10000"/>
                <a:gd name="connsiteX53" fmla="*/ 9589 w 10000"/>
                <a:gd name="connsiteY53" fmla="*/ 2818 h 10000"/>
                <a:gd name="connsiteX54" fmla="*/ 9132 w 10000"/>
                <a:gd name="connsiteY54" fmla="*/ 2591 h 10000"/>
                <a:gd name="connsiteX55" fmla="*/ 9041 w 10000"/>
                <a:gd name="connsiteY55" fmla="*/ 2727 h 10000"/>
                <a:gd name="connsiteX56" fmla="*/ 8950 w 10000"/>
                <a:gd name="connsiteY56" fmla="*/ 2727 h 10000"/>
                <a:gd name="connsiteX57" fmla="*/ 8950 w 10000"/>
                <a:gd name="connsiteY57" fmla="*/ 2636 h 10000"/>
                <a:gd name="connsiteX58" fmla="*/ 8858 w 10000"/>
                <a:gd name="connsiteY58" fmla="*/ 2682 h 10000"/>
                <a:gd name="connsiteX59" fmla="*/ 8858 w 10000"/>
                <a:gd name="connsiteY59" fmla="*/ 2545 h 10000"/>
                <a:gd name="connsiteX60" fmla="*/ 8584 w 10000"/>
                <a:gd name="connsiteY60" fmla="*/ 2682 h 10000"/>
                <a:gd name="connsiteX61" fmla="*/ 8493 w 10000"/>
                <a:gd name="connsiteY61" fmla="*/ 2591 h 10000"/>
                <a:gd name="connsiteX62" fmla="*/ 8174 w 10000"/>
                <a:gd name="connsiteY62" fmla="*/ 2500 h 10000"/>
                <a:gd name="connsiteX63" fmla="*/ 8265 w 10000"/>
                <a:gd name="connsiteY63" fmla="*/ 2318 h 10000"/>
                <a:gd name="connsiteX64" fmla="*/ 8128 w 10000"/>
                <a:gd name="connsiteY64" fmla="*/ 2318 h 10000"/>
                <a:gd name="connsiteX65" fmla="*/ 7991 w 10000"/>
                <a:gd name="connsiteY65" fmla="*/ 2273 h 10000"/>
                <a:gd name="connsiteX66" fmla="*/ 7808 w 10000"/>
                <a:gd name="connsiteY66" fmla="*/ 2273 h 10000"/>
                <a:gd name="connsiteX67" fmla="*/ 7763 w 10000"/>
                <a:gd name="connsiteY67" fmla="*/ 2182 h 10000"/>
                <a:gd name="connsiteX68" fmla="*/ 7306 w 10000"/>
                <a:gd name="connsiteY68" fmla="*/ 1818 h 10000"/>
                <a:gd name="connsiteX69" fmla="*/ 7169 w 10000"/>
                <a:gd name="connsiteY69" fmla="*/ 1818 h 10000"/>
                <a:gd name="connsiteX70" fmla="*/ 7078 w 10000"/>
                <a:gd name="connsiteY70" fmla="*/ 1864 h 10000"/>
                <a:gd name="connsiteX71" fmla="*/ 6941 w 10000"/>
                <a:gd name="connsiteY71" fmla="*/ 1818 h 10000"/>
                <a:gd name="connsiteX72" fmla="*/ 6941 w 10000"/>
                <a:gd name="connsiteY72" fmla="*/ 1545 h 10000"/>
                <a:gd name="connsiteX73" fmla="*/ 6575 w 10000"/>
                <a:gd name="connsiteY73" fmla="*/ 1818 h 10000"/>
                <a:gd name="connsiteX74" fmla="*/ 6484 w 10000"/>
                <a:gd name="connsiteY74" fmla="*/ 2000 h 10000"/>
                <a:gd name="connsiteX75" fmla="*/ 5708 w 10000"/>
                <a:gd name="connsiteY75" fmla="*/ 2773 h 10000"/>
                <a:gd name="connsiteX76" fmla="*/ 5708 w 10000"/>
                <a:gd name="connsiteY76" fmla="*/ 2864 h 10000"/>
                <a:gd name="connsiteX77" fmla="*/ 5662 w 10000"/>
                <a:gd name="connsiteY77" fmla="*/ 2909 h 10000"/>
                <a:gd name="connsiteX78" fmla="*/ 5616 w 10000"/>
                <a:gd name="connsiteY78" fmla="*/ 3000 h 10000"/>
                <a:gd name="connsiteX79" fmla="*/ 5342 w 10000"/>
                <a:gd name="connsiteY79" fmla="*/ 3091 h 10000"/>
                <a:gd name="connsiteX80" fmla="*/ 5297 w 10000"/>
                <a:gd name="connsiteY80" fmla="*/ 3000 h 10000"/>
                <a:gd name="connsiteX81" fmla="*/ 5068 w 10000"/>
                <a:gd name="connsiteY81" fmla="*/ 2955 h 10000"/>
                <a:gd name="connsiteX82" fmla="*/ 5023 w 10000"/>
                <a:gd name="connsiteY82" fmla="*/ 2591 h 10000"/>
                <a:gd name="connsiteX83" fmla="*/ 4886 w 10000"/>
                <a:gd name="connsiteY83" fmla="*/ 2545 h 10000"/>
                <a:gd name="connsiteX84" fmla="*/ 4886 w 10000"/>
                <a:gd name="connsiteY84" fmla="*/ 2455 h 10000"/>
                <a:gd name="connsiteX85" fmla="*/ 4886 w 10000"/>
                <a:gd name="connsiteY85" fmla="*/ 2409 h 10000"/>
                <a:gd name="connsiteX86" fmla="*/ 4886 w 10000"/>
                <a:gd name="connsiteY86" fmla="*/ 2318 h 10000"/>
                <a:gd name="connsiteX87" fmla="*/ 4521 w 10000"/>
                <a:gd name="connsiteY87" fmla="*/ 1818 h 10000"/>
                <a:gd name="connsiteX88" fmla="*/ 4521 w 10000"/>
                <a:gd name="connsiteY88" fmla="*/ 1727 h 10000"/>
                <a:gd name="connsiteX89" fmla="*/ 4521 w 10000"/>
                <a:gd name="connsiteY89" fmla="*/ 1591 h 10000"/>
                <a:gd name="connsiteX90" fmla="*/ 4292 w 10000"/>
                <a:gd name="connsiteY90" fmla="*/ 1318 h 10000"/>
                <a:gd name="connsiteX91" fmla="*/ 4292 w 10000"/>
                <a:gd name="connsiteY91" fmla="*/ 1227 h 10000"/>
                <a:gd name="connsiteX92" fmla="*/ 4292 w 10000"/>
                <a:gd name="connsiteY92" fmla="*/ 1091 h 10000"/>
                <a:gd name="connsiteX93" fmla="*/ 4201 w 10000"/>
                <a:gd name="connsiteY93" fmla="*/ 1091 h 10000"/>
                <a:gd name="connsiteX94" fmla="*/ 4201 w 10000"/>
                <a:gd name="connsiteY94" fmla="*/ 1000 h 10000"/>
                <a:gd name="connsiteX95" fmla="*/ 3744 w 10000"/>
                <a:gd name="connsiteY95" fmla="*/ 773 h 10000"/>
                <a:gd name="connsiteX96" fmla="*/ 3516 w 10000"/>
                <a:gd name="connsiteY96" fmla="*/ 682 h 10000"/>
                <a:gd name="connsiteX97" fmla="*/ 3425 w 10000"/>
                <a:gd name="connsiteY97" fmla="*/ 682 h 10000"/>
                <a:gd name="connsiteX98" fmla="*/ 3379 w 10000"/>
                <a:gd name="connsiteY98" fmla="*/ 682 h 10000"/>
                <a:gd name="connsiteX99" fmla="*/ 3151 w 10000"/>
                <a:gd name="connsiteY99" fmla="*/ 409 h 10000"/>
                <a:gd name="connsiteX100" fmla="*/ 3242 w 10000"/>
                <a:gd name="connsiteY100" fmla="*/ 273 h 10000"/>
                <a:gd name="connsiteX101" fmla="*/ 3105 w 10000"/>
                <a:gd name="connsiteY101" fmla="*/ 0 h 10000"/>
                <a:gd name="connsiteX102" fmla="*/ 2785 w 10000"/>
                <a:gd name="connsiteY102" fmla="*/ 136 h 10000"/>
                <a:gd name="connsiteX103" fmla="*/ 2694 w 10000"/>
                <a:gd name="connsiteY103" fmla="*/ 136 h 10000"/>
                <a:gd name="connsiteX104" fmla="*/ 2648 w 10000"/>
                <a:gd name="connsiteY104" fmla="*/ 136 h 10000"/>
                <a:gd name="connsiteX105" fmla="*/ 2511 w 10000"/>
                <a:gd name="connsiteY105" fmla="*/ 182 h 10000"/>
                <a:gd name="connsiteX106" fmla="*/ 2329 w 10000"/>
                <a:gd name="connsiteY106" fmla="*/ 91 h 10000"/>
                <a:gd name="connsiteX107" fmla="*/ 2283 w 10000"/>
                <a:gd name="connsiteY107" fmla="*/ 273 h 10000"/>
                <a:gd name="connsiteX108" fmla="*/ 2420 w 10000"/>
                <a:gd name="connsiteY108" fmla="*/ 500 h 10000"/>
                <a:gd name="connsiteX109" fmla="*/ 2283 w 10000"/>
                <a:gd name="connsiteY109" fmla="*/ 636 h 10000"/>
                <a:gd name="connsiteX110" fmla="*/ 2009 w 10000"/>
                <a:gd name="connsiteY110" fmla="*/ 545 h 10000"/>
                <a:gd name="connsiteX111" fmla="*/ 1918 w 10000"/>
                <a:gd name="connsiteY111" fmla="*/ 545 h 10000"/>
                <a:gd name="connsiteX112" fmla="*/ 1781 w 10000"/>
                <a:gd name="connsiteY112" fmla="*/ 545 h 10000"/>
                <a:gd name="connsiteX113" fmla="*/ 1644 w 10000"/>
                <a:gd name="connsiteY113" fmla="*/ 591 h 10000"/>
                <a:gd name="connsiteX114" fmla="*/ 1416 w 10000"/>
                <a:gd name="connsiteY114" fmla="*/ 500 h 10000"/>
                <a:gd name="connsiteX115" fmla="*/ 1233 w 10000"/>
                <a:gd name="connsiteY115" fmla="*/ 545 h 10000"/>
                <a:gd name="connsiteX116" fmla="*/ 1142 w 10000"/>
                <a:gd name="connsiteY116" fmla="*/ 727 h 10000"/>
                <a:gd name="connsiteX117" fmla="*/ 1005 w 10000"/>
                <a:gd name="connsiteY117" fmla="*/ 727 h 10000"/>
                <a:gd name="connsiteX118" fmla="*/ 776 w 10000"/>
                <a:gd name="connsiteY118" fmla="*/ 773 h 10000"/>
                <a:gd name="connsiteX119" fmla="*/ 776 w 10000"/>
                <a:gd name="connsiteY119" fmla="*/ 909 h 10000"/>
                <a:gd name="connsiteX120" fmla="*/ 457 w 10000"/>
                <a:gd name="connsiteY120" fmla="*/ 864 h 10000"/>
                <a:gd name="connsiteX121" fmla="*/ 365 w 10000"/>
                <a:gd name="connsiteY121" fmla="*/ 1045 h 10000"/>
                <a:gd name="connsiteX122" fmla="*/ 46 w 10000"/>
                <a:gd name="connsiteY122" fmla="*/ 1136 h 10000"/>
                <a:gd name="connsiteX123" fmla="*/ 0 w 10000"/>
                <a:gd name="connsiteY123" fmla="*/ 1773 h 10000"/>
                <a:gd name="connsiteX124" fmla="*/ 91 w 10000"/>
                <a:gd name="connsiteY124" fmla="*/ 2364 h 10000"/>
                <a:gd name="connsiteX125" fmla="*/ 183 w 10000"/>
                <a:gd name="connsiteY125" fmla="*/ 2364 h 10000"/>
                <a:gd name="connsiteX126" fmla="*/ 183 w 10000"/>
                <a:gd name="connsiteY126" fmla="*/ 2500 h 10000"/>
                <a:gd name="connsiteX127" fmla="*/ 183 w 10000"/>
                <a:gd name="connsiteY127" fmla="*/ 2591 h 10000"/>
                <a:gd name="connsiteX128" fmla="*/ 411 w 10000"/>
                <a:gd name="connsiteY128" fmla="*/ 2818 h 10000"/>
                <a:gd name="connsiteX129" fmla="*/ 594 w 10000"/>
                <a:gd name="connsiteY129" fmla="*/ 2955 h 10000"/>
                <a:gd name="connsiteX130" fmla="*/ 776 w 10000"/>
                <a:gd name="connsiteY130" fmla="*/ 2955 h 10000"/>
                <a:gd name="connsiteX131" fmla="*/ 776 w 10000"/>
                <a:gd name="connsiteY131" fmla="*/ 3182 h 10000"/>
                <a:gd name="connsiteX132" fmla="*/ 1233 w 10000"/>
                <a:gd name="connsiteY132" fmla="*/ 3409 h 10000"/>
                <a:gd name="connsiteX133" fmla="*/ 1324 w 10000"/>
                <a:gd name="connsiteY133" fmla="*/ 3409 h 10000"/>
                <a:gd name="connsiteX134" fmla="*/ 1416 w 10000"/>
                <a:gd name="connsiteY134" fmla="*/ 3409 h 10000"/>
                <a:gd name="connsiteX135" fmla="*/ 1735 w 10000"/>
                <a:gd name="connsiteY135" fmla="*/ 3682 h 10000"/>
                <a:gd name="connsiteX136" fmla="*/ 1735 w 10000"/>
                <a:gd name="connsiteY136" fmla="*/ 3818 h 10000"/>
                <a:gd name="connsiteX137" fmla="*/ 1872 w 10000"/>
                <a:gd name="connsiteY137" fmla="*/ 3773 h 10000"/>
                <a:gd name="connsiteX138" fmla="*/ 1963 w 10000"/>
                <a:gd name="connsiteY138" fmla="*/ 3773 h 10000"/>
                <a:gd name="connsiteX139" fmla="*/ 2009 w 10000"/>
                <a:gd name="connsiteY139" fmla="*/ 3909 h 10000"/>
                <a:gd name="connsiteX140" fmla="*/ 1324 w 10000"/>
                <a:gd name="connsiteY140" fmla="*/ 5591 h 10000"/>
                <a:gd name="connsiteX141" fmla="*/ 594 w 10000"/>
                <a:gd name="connsiteY141" fmla="*/ 7273 h 10000"/>
                <a:gd name="connsiteX142" fmla="*/ 411 w 10000"/>
                <a:gd name="connsiteY142" fmla="*/ 7500 h 10000"/>
                <a:gd name="connsiteX143" fmla="*/ 411 w 10000"/>
                <a:gd name="connsiteY143" fmla="*/ 7545 h 10000"/>
                <a:gd name="connsiteX144" fmla="*/ 639 w 10000"/>
                <a:gd name="connsiteY144" fmla="*/ 8000 h 10000"/>
                <a:gd name="connsiteX145" fmla="*/ 868 w 10000"/>
                <a:gd name="connsiteY145" fmla="*/ 8318 h 10000"/>
                <a:gd name="connsiteX146" fmla="*/ 868 w 10000"/>
                <a:gd name="connsiteY146" fmla="*/ 8364 h 10000"/>
                <a:gd name="connsiteX147" fmla="*/ 1050 w 10000"/>
                <a:gd name="connsiteY147" fmla="*/ 8636 h 10000"/>
                <a:gd name="connsiteX148" fmla="*/ 1005 w 10000"/>
                <a:gd name="connsiteY148" fmla="*/ 8773 h 10000"/>
                <a:gd name="connsiteX149" fmla="*/ 1050 w 10000"/>
                <a:gd name="connsiteY149" fmla="*/ 9045 h 10000"/>
                <a:gd name="connsiteX150" fmla="*/ 1233 w 10000"/>
                <a:gd name="connsiteY150" fmla="*/ 9182 h 10000"/>
                <a:gd name="connsiteX151" fmla="*/ 1324 w 10000"/>
                <a:gd name="connsiteY151" fmla="*/ 9227 h 10000"/>
                <a:gd name="connsiteX152" fmla="*/ 1507 w 10000"/>
                <a:gd name="connsiteY152" fmla="*/ 9318 h 10000"/>
                <a:gd name="connsiteX153" fmla="*/ 1507 w 10000"/>
                <a:gd name="connsiteY153" fmla="*/ 9455 h 10000"/>
                <a:gd name="connsiteX154" fmla="*/ 1689 w 10000"/>
                <a:gd name="connsiteY154" fmla="*/ 9500 h 10000"/>
                <a:gd name="connsiteX155" fmla="*/ 1735 w 10000"/>
                <a:gd name="connsiteY155" fmla="*/ 9545 h 10000"/>
                <a:gd name="connsiteX156" fmla="*/ 1963 w 10000"/>
                <a:gd name="connsiteY156" fmla="*/ 9591 h 10000"/>
                <a:gd name="connsiteX157" fmla="*/ 2146 w 10000"/>
                <a:gd name="connsiteY157" fmla="*/ 9591 h 10000"/>
                <a:gd name="connsiteX158" fmla="*/ 2374 w 10000"/>
                <a:gd name="connsiteY158" fmla="*/ 9591 h 10000"/>
                <a:gd name="connsiteX159" fmla="*/ 2466 w 10000"/>
                <a:gd name="connsiteY159" fmla="*/ 9636 h 10000"/>
                <a:gd name="connsiteX160" fmla="*/ 2877 w 10000"/>
                <a:gd name="connsiteY160" fmla="*/ 9636 h 10000"/>
                <a:gd name="connsiteX161" fmla="*/ 2968 w 10000"/>
                <a:gd name="connsiteY161" fmla="*/ 9682 h 10000"/>
                <a:gd name="connsiteX162" fmla="*/ 3425 w 10000"/>
                <a:gd name="connsiteY162" fmla="*/ 9682 h 10000"/>
                <a:gd name="connsiteX163" fmla="*/ 3550 w 10000"/>
                <a:gd name="connsiteY163" fmla="*/ 971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0000" h="10000">
                  <a:moveTo>
                    <a:pt x="3550" y="9716"/>
                  </a:moveTo>
                  <a:cubicBezTo>
                    <a:pt x="3550" y="9807"/>
                    <a:pt x="3744" y="9773"/>
                    <a:pt x="3881" y="9773"/>
                  </a:cubicBezTo>
                  <a:lnTo>
                    <a:pt x="4110" y="9773"/>
                  </a:lnTo>
                  <a:lnTo>
                    <a:pt x="4475" y="9818"/>
                  </a:lnTo>
                  <a:lnTo>
                    <a:pt x="4692" y="9830"/>
                  </a:lnTo>
                  <a:lnTo>
                    <a:pt x="5068" y="9864"/>
                  </a:lnTo>
                  <a:lnTo>
                    <a:pt x="5423" y="9898"/>
                  </a:lnTo>
                  <a:lnTo>
                    <a:pt x="5708" y="9909"/>
                  </a:lnTo>
                  <a:lnTo>
                    <a:pt x="5902" y="9932"/>
                  </a:lnTo>
                  <a:lnTo>
                    <a:pt x="6210" y="9955"/>
                  </a:lnTo>
                  <a:lnTo>
                    <a:pt x="6393" y="9955"/>
                  </a:lnTo>
                  <a:lnTo>
                    <a:pt x="6484" y="10000"/>
                  </a:lnTo>
                  <a:lnTo>
                    <a:pt x="6621" y="10000"/>
                  </a:lnTo>
                  <a:cubicBezTo>
                    <a:pt x="6712" y="9955"/>
                    <a:pt x="6667" y="9955"/>
                    <a:pt x="6804" y="9955"/>
                  </a:cubicBezTo>
                  <a:cubicBezTo>
                    <a:pt x="6850" y="9803"/>
                    <a:pt x="6895" y="9652"/>
                    <a:pt x="6941" y="9500"/>
                  </a:cubicBezTo>
                  <a:cubicBezTo>
                    <a:pt x="7078" y="9409"/>
                    <a:pt x="7078" y="9364"/>
                    <a:pt x="7215" y="9227"/>
                  </a:cubicBezTo>
                  <a:cubicBezTo>
                    <a:pt x="7260" y="9136"/>
                    <a:pt x="7215" y="9182"/>
                    <a:pt x="7352" y="9136"/>
                  </a:cubicBezTo>
                  <a:cubicBezTo>
                    <a:pt x="7352" y="9000"/>
                    <a:pt x="7443" y="8864"/>
                    <a:pt x="7580" y="8773"/>
                  </a:cubicBezTo>
                  <a:lnTo>
                    <a:pt x="7580" y="8591"/>
                  </a:lnTo>
                  <a:cubicBezTo>
                    <a:pt x="7595" y="8546"/>
                    <a:pt x="7611" y="8500"/>
                    <a:pt x="7626" y="8455"/>
                  </a:cubicBezTo>
                  <a:lnTo>
                    <a:pt x="7626" y="8409"/>
                  </a:lnTo>
                  <a:cubicBezTo>
                    <a:pt x="7626" y="8273"/>
                    <a:pt x="7489" y="8318"/>
                    <a:pt x="7489" y="8182"/>
                  </a:cubicBezTo>
                  <a:cubicBezTo>
                    <a:pt x="7489" y="8000"/>
                    <a:pt x="7626" y="8000"/>
                    <a:pt x="7626" y="7864"/>
                  </a:cubicBezTo>
                  <a:lnTo>
                    <a:pt x="7626" y="7727"/>
                  </a:lnTo>
                  <a:cubicBezTo>
                    <a:pt x="7626" y="7545"/>
                    <a:pt x="7854" y="7455"/>
                    <a:pt x="8037" y="7455"/>
                  </a:cubicBezTo>
                  <a:cubicBezTo>
                    <a:pt x="8037" y="7227"/>
                    <a:pt x="7991" y="7364"/>
                    <a:pt x="8128" y="7273"/>
                  </a:cubicBezTo>
                  <a:cubicBezTo>
                    <a:pt x="8143" y="7227"/>
                    <a:pt x="8159" y="7182"/>
                    <a:pt x="8174" y="7136"/>
                  </a:cubicBezTo>
                  <a:cubicBezTo>
                    <a:pt x="8189" y="7106"/>
                    <a:pt x="8204" y="7075"/>
                    <a:pt x="8219" y="7045"/>
                  </a:cubicBezTo>
                  <a:cubicBezTo>
                    <a:pt x="8250" y="7015"/>
                    <a:pt x="8280" y="6985"/>
                    <a:pt x="8311" y="6955"/>
                  </a:cubicBezTo>
                  <a:lnTo>
                    <a:pt x="8356" y="6682"/>
                  </a:lnTo>
                  <a:lnTo>
                    <a:pt x="8447" y="6591"/>
                  </a:lnTo>
                  <a:cubicBezTo>
                    <a:pt x="8311" y="6545"/>
                    <a:pt x="8311" y="6591"/>
                    <a:pt x="8311" y="6455"/>
                  </a:cubicBezTo>
                  <a:lnTo>
                    <a:pt x="7991" y="6455"/>
                  </a:lnTo>
                  <a:cubicBezTo>
                    <a:pt x="8037" y="6182"/>
                    <a:pt x="8539" y="5955"/>
                    <a:pt x="8721" y="5727"/>
                  </a:cubicBezTo>
                  <a:lnTo>
                    <a:pt x="8904" y="5727"/>
                  </a:lnTo>
                  <a:cubicBezTo>
                    <a:pt x="8919" y="5697"/>
                    <a:pt x="8935" y="5666"/>
                    <a:pt x="8950" y="5636"/>
                  </a:cubicBezTo>
                  <a:lnTo>
                    <a:pt x="8950" y="5545"/>
                  </a:lnTo>
                  <a:cubicBezTo>
                    <a:pt x="9087" y="5409"/>
                    <a:pt x="9041" y="5273"/>
                    <a:pt x="9315" y="5136"/>
                  </a:cubicBezTo>
                  <a:lnTo>
                    <a:pt x="9315" y="5045"/>
                  </a:lnTo>
                  <a:lnTo>
                    <a:pt x="9315" y="4955"/>
                  </a:lnTo>
                  <a:cubicBezTo>
                    <a:pt x="9361" y="4773"/>
                    <a:pt x="9452" y="4636"/>
                    <a:pt x="9589" y="4545"/>
                  </a:cubicBezTo>
                  <a:cubicBezTo>
                    <a:pt x="9589" y="4318"/>
                    <a:pt x="9543" y="4409"/>
                    <a:pt x="9589" y="4364"/>
                  </a:cubicBezTo>
                  <a:lnTo>
                    <a:pt x="9589" y="4227"/>
                  </a:lnTo>
                  <a:lnTo>
                    <a:pt x="9772" y="4136"/>
                  </a:lnTo>
                  <a:cubicBezTo>
                    <a:pt x="9772" y="3909"/>
                    <a:pt x="9772" y="3909"/>
                    <a:pt x="9863" y="3818"/>
                  </a:cubicBezTo>
                  <a:cubicBezTo>
                    <a:pt x="9893" y="3757"/>
                    <a:pt x="9924" y="3697"/>
                    <a:pt x="9954" y="3636"/>
                  </a:cubicBezTo>
                  <a:cubicBezTo>
                    <a:pt x="9939" y="3591"/>
                    <a:pt x="9924" y="3545"/>
                    <a:pt x="9909" y="3500"/>
                  </a:cubicBezTo>
                  <a:cubicBezTo>
                    <a:pt x="9954" y="3409"/>
                    <a:pt x="10000" y="3409"/>
                    <a:pt x="10000" y="3318"/>
                  </a:cubicBezTo>
                  <a:lnTo>
                    <a:pt x="10000" y="3045"/>
                  </a:lnTo>
                  <a:lnTo>
                    <a:pt x="9909" y="3045"/>
                  </a:lnTo>
                  <a:lnTo>
                    <a:pt x="9909" y="2955"/>
                  </a:lnTo>
                  <a:cubicBezTo>
                    <a:pt x="9680" y="2909"/>
                    <a:pt x="9817" y="3000"/>
                    <a:pt x="9680" y="2864"/>
                  </a:cubicBezTo>
                  <a:lnTo>
                    <a:pt x="9635" y="2909"/>
                  </a:lnTo>
                  <a:cubicBezTo>
                    <a:pt x="9620" y="2879"/>
                    <a:pt x="9604" y="2848"/>
                    <a:pt x="9589" y="2818"/>
                  </a:cubicBezTo>
                  <a:cubicBezTo>
                    <a:pt x="9361" y="2818"/>
                    <a:pt x="9178" y="2727"/>
                    <a:pt x="9132" y="2591"/>
                  </a:cubicBezTo>
                  <a:cubicBezTo>
                    <a:pt x="8995" y="2636"/>
                    <a:pt x="9041" y="2591"/>
                    <a:pt x="9041" y="2727"/>
                  </a:cubicBezTo>
                  <a:lnTo>
                    <a:pt x="8950" y="2727"/>
                  </a:lnTo>
                  <a:lnTo>
                    <a:pt x="8950" y="2636"/>
                  </a:lnTo>
                  <a:cubicBezTo>
                    <a:pt x="8919" y="2651"/>
                    <a:pt x="8889" y="2667"/>
                    <a:pt x="8858" y="2682"/>
                  </a:cubicBezTo>
                  <a:lnTo>
                    <a:pt x="8858" y="2545"/>
                  </a:lnTo>
                  <a:lnTo>
                    <a:pt x="8584" y="2682"/>
                  </a:lnTo>
                  <a:lnTo>
                    <a:pt x="8493" y="2591"/>
                  </a:lnTo>
                  <a:lnTo>
                    <a:pt x="8174" y="2500"/>
                  </a:lnTo>
                  <a:cubicBezTo>
                    <a:pt x="8204" y="2439"/>
                    <a:pt x="8235" y="2379"/>
                    <a:pt x="8265" y="2318"/>
                  </a:cubicBezTo>
                  <a:lnTo>
                    <a:pt x="8128" y="2318"/>
                  </a:lnTo>
                  <a:lnTo>
                    <a:pt x="7991" y="2273"/>
                  </a:lnTo>
                  <a:lnTo>
                    <a:pt x="7808" y="2273"/>
                  </a:lnTo>
                  <a:cubicBezTo>
                    <a:pt x="7793" y="2243"/>
                    <a:pt x="7778" y="2212"/>
                    <a:pt x="7763" y="2182"/>
                  </a:cubicBezTo>
                  <a:cubicBezTo>
                    <a:pt x="7489" y="2136"/>
                    <a:pt x="7352" y="2000"/>
                    <a:pt x="7306" y="1818"/>
                  </a:cubicBezTo>
                  <a:cubicBezTo>
                    <a:pt x="7169" y="1864"/>
                    <a:pt x="7260" y="1864"/>
                    <a:pt x="7169" y="1818"/>
                  </a:cubicBezTo>
                  <a:lnTo>
                    <a:pt x="7078" y="1864"/>
                  </a:lnTo>
                  <a:lnTo>
                    <a:pt x="6941" y="1818"/>
                  </a:lnTo>
                  <a:lnTo>
                    <a:pt x="6941" y="1545"/>
                  </a:lnTo>
                  <a:cubicBezTo>
                    <a:pt x="6667" y="1545"/>
                    <a:pt x="6621" y="1636"/>
                    <a:pt x="6575" y="1818"/>
                  </a:cubicBezTo>
                  <a:cubicBezTo>
                    <a:pt x="6545" y="1879"/>
                    <a:pt x="6514" y="1939"/>
                    <a:pt x="6484" y="2000"/>
                  </a:cubicBezTo>
                  <a:cubicBezTo>
                    <a:pt x="6119" y="2000"/>
                    <a:pt x="5845" y="2500"/>
                    <a:pt x="5708" y="2773"/>
                  </a:cubicBezTo>
                  <a:lnTo>
                    <a:pt x="5708" y="2864"/>
                  </a:lnTo>
                  <a:cubicBezTo>
                    <a:pt x="5693" y="2879"/>
                    <a:pt x="5677" y="2894"/>
                    <a:pt x="5662" y="2909"/>
                  </a:cubicBezTo>
                  <a:cubicBezTo>
                    <a:pt x="5647" y="2939"/>
                    <a:pt x="5631" y="2970"/>
                    <a:pt x="5616" y="3000"/>
                  </a:cubicBezTo>
                  <a:lnTo>
                    <a:pt x="5342" y="3091"/>
                  </a:lnTo>
                  <a:cubicBezTo>
                    <a:pt x="5327" y="3061"/>
                    <a:pt x="5312" y="3030"/>
                    <a:pt x="5297" y="3000"/>
                  </a:cubicBezTo>
                  <a:lnTo>
                    <a:pt x="5068" y="2955"/>
                  </a:lnTo>
                  <a:cubicBezTo>
                    <a:pt x="5053" y="2834"/>
                    <a:pt x="5038" y="2712"/>
                    <a:pt x="5023" y="2591"/>
                  </a:cubicBezTo>
                  <a:lnTo>
                    <a:pt x="4886" y="2545"/>
                  </a:lnTo>
                  <a:lnTo>
                    <a:pt x="4886" y="2455"/>
                  </a:lnTo>
                  <a:lnTo>
                    <a:pt x="4886" y="2409"/>
                  </a:lnTo>
                  <a:lnTo>
                    <a:pt x="4886" y="2318"/>
                  </a:lnTo>
                  <a:cubicBezTo>
                    <a:pt x="4566" y="2091"/>
                    <a:pt x="4658" y="2136"/>
                    <a:pt x="4521" y="1818"/>
                  </a:cubicBezTo>
                  <a:lnTo>
                    <a:pt x="4521" y="1727"/>
                  </a:lnTo>
                  <a:lnTo>
                    <a:pt x="4521" y="1591"/>
                  </a:lnTo>
                  <a:cubicBezTo>
                    <a:pt x="4521" y="1455"/>
                    <a:pt x="4338" y="1364"/>
                    <a:pt x="4292" y="1318"/>
                  </a:cubicBezTo>
                  <a:lnTo>
                    <a:pt x="4292" y="1227"/>
                  </a:lnTo>
                  <a:lnTo>
                    <a:pt x="4292" y="1091"/>
                  </a:lnTo>
                  <a:lnTo>
                    <a:pt x="4201" y="1091"/>
                  </a:lnTo>
                  <a:lnTo>
                    <a:pt x="4201" y="1000"/>
                  </a:lnTo>
                  <a:cubicBezTo>
                    <a:pt x="3927" y="1000"/>
                    <a:pt x="3790" y="955"/>
                    <a:pt x="3744" y="773"/>
                  </a:cubicBezTo>
                  <a:lnTo>
                    <a:pt x="3516" y="682"/>
                  </a:lnTo>
                  <a:lnTo>
                    <a:pt x="3425" y="682"/>
                  </a:lnTo>
                  <a:lnTo>
                    <a:pt x="3379" y="682"/>
                  </a:lnTo>
                  <a:cubicBezTo>
                    <a:pt x="3196" y="682"/>
                    <a:pt x="3242" y="545"/>
                    <a:pt x="3151" y="409"/>
                  </a:cubicBezTo>
                  <a:lnTo>
                    <a:pt x="3242" y="273"/>
                  </a:lnTo>
                  <a:cubicBezTo>
                    <a:pt x="3151" y="182"/>
                    <a:pt x="3151" y="91"/>
                    <a:pt x="3105" y="0"/>
                  </a:cubicBezTo>
                  <a:cubicBezTo>
                    <a:pt x="2968" y="45"/>
                    <a:pt x="2877" y="45"/>
                    <a:pt x="2785" y="136"/>
                  </a:cubicBezTo>
                  <a:lnTo>
                    <a:pt x="2694" y="136"/>
                  </a:lnTo>
                  <a:lnTo>
                    <a:pt x="2648" y="136"/>
                  </a:lnTo>
                  <a:cubicBezTo>
                    <a:pt x="2466" y="136"/>
                    <a:pt x="2603" y="91"/>
                    <a:pt x="2511" y="182"/>
                  </a:cubicBezTo>
                  <a:cubicBezTo>
                    <a:pt x="2374" y="45"/>
                    <a:pt x="2511" y="91"/>
                    <a:pt x="2329" y="91"/>
                  </a:cubicBezTo>
                  <a:cubicBezTo>
                    <a:pt x="2314" y="152"/>
                    <a:pt x="2298" y="212"/>
                    <a:pt x="2283" y="273"/>
                  </a:cubicBezTo>
                  <a:cubicBezTo>
                    <a:pt x="2329" y="318"/>
                    <a:pt x="2420" y="364"/>
                    <a:pt x="2420" y="500"/>
                  </a:cubicBezTo>
                  <a:cubicBezTo>
                    <a:pt x="2374" y="545"/>
                    <a:pt x="2329" y="591"/>
                    <a:pt x="2283" y="636"/>
                  </a:cubicBezTo>
                  <a:lnTo>
                    <a:pt x="2009" y="545"/>
                  </a:lnTo>
                  <a:lnTo>
                    <a:pt x="1918" y="545"/>
                  </a:lnTo>
                  <a:lnTo>
                    <a:pt x="1781" y="545"/>
                  </a:lnTo>
                  <a:lnTo>
                    <a:pt x="1644" y="591"/>
                  </a:lnTo>
                  <a:lnTo>
                    <a:pt x="1416" y="500"/>
                  </a:lnTo>
                  <a:lnTo>
                    <a:pt x="1233" y="545"/>
                  </a:lnTo>
                  <a:cubicBezTo>
                    <a:pt x="1142" y="636"/>
                    <a:pt x="1142" y="591"/>
                    <a:pt x="1142" y="727"/>
                  </a:cubicBezTo>
                  <a:lnTo>
                    <a:pt x="1005" y="727"/>
                  </a:lnTo>
                  <a:cubicBezTo>
                    <a:pt x="868" y="727"/>
                    <a:pt x="868" y="727"/>
                    <a:pt x="776" y="773"/>
                  </a:cubicBezTo>
                  <a:lnTo>
                    <a:pt x="776" y="909"/>
                  </a:lnTo>
                  <a:lnTo>
                    <a:pt x="457" y="864"/>
                  </a:lnTo>
                  <a:cubicBezTo>
                    <a:pt x="426" y="924"/>
                    <a:pt x="396" y="985"/>
                    <a:pt x="365" y="1045"/>
                  </a:cubicBezTo>
                  <a:lnTo>
                    <a:pt x="46" y="1136"/>
                  </a:lnTo>
                  <a:cubicBezTo>
                    <a:pt x="31" y="1348"/>
                    <a:pt x="15" y="1561"/>
                    <a:pt x="0" y="1773"/>
                  </a:cubicBezTo>
                  <a:cubicBezTo>
                    <a:pt x="30" y="1970"/>
                    <a:pt x="61" y="2167"/>
                    <a:pt x="91" y="2364"/>
                  </a:cubicBezTo>
                  <a:lnTo>
                    <a:pt x="183" y="2364"/>
                  </a:lnTo>
                  <a:lnTo>
                    <a:pt x="183" y="2500"/>
                  </a:lnTo>
                  <a:lnTo>
                    <a:pt x="183" y="2591"/>
                  </a:lnTo>
                  <a:cubicBezTo>
                    <a:pt x="320" y="2682"/>
                    <a:pt x="365" y="2636"/>
                    <a:pt x="411" y="2818"/>
                  </a:cubicBezTo>
                  <a:lnTo>
                    <a:pt x="594" y="2955"/>
                  </a:lnTo>
                  <a:lnTo>
                    <a:pt x="776" y="2955"/>
                  </a:lnTo>
                  <a:lnTo>
                    <a:pt x="776" y="3182"/>
                  </a:lnTo>
                  <a:cubicBezTo>
                    <a:pt x="913" y="3182"/>
                    <a:pt x="1096" y="3318"/>
                    <a:pt x="1233" y="3409"/>
                  </a:cubicBezTo>
                  <a:lnTo>
                    <a:pt x="1324" y="3409"/>
                  </a:lnTo>
                  <a:lnTo>
                    <a:pt x="1416" y="3409"/>
                  </a:lnTo>
                  <a:cubicBezTo>
                    <a:pt x="1507" y="3545"/>
                    <a:pt x="1507" y="3636"/>
                    <a:pt x="1735" y="3682"/>
                  </a:cubicBezTo>
                  <a:lnTo>
                    <a:pt x="1735" y="3818"/>
                  </a:lnTo>
                  <a:lnTo>
                    <a:pt x="1872" y="3773"/>
                  </a:lnTo>
                  <a:lnTo>
                    <a:pt x="1963" y="3773"/>
                  </a:lnTo>
                  <a:cubicBezTo>
                    <a:pt x="1963" y="3773"/>
                    <a:pt x="2055" y="3773"/>
                    <a:pt x="2009" y="3909"/>
                  </a:cubicBezTo>
                  <a:cubicBezTo>
                    <a:pt x="2009" y="4182"/>
                    <a:pt x="1461" y="5318"/>
                    <a:pt x="1324" y="5591"/>
                  </a:cubicBezTo>
                  <a:cubicBezTo>
                    <a:pt x="1187" y="5773"/>
                    <a:pt x="594" y="7091"/>
                    <a:pt x="594" y="7273"/>
                  </a:cubicBezTo>
                  <a:cubicBezTo>
                    <a:pt x="502" y="7318"/>
                    <a:pt x="411" y="7364"/>
                    <a:pt x="411" y="7500"/>
                  </a:cubicBezTo>
                  <a:lnTo>
                    <a:pt x="411" y="7545"/>
                  </a:lnTo>
                  <a:cubicBezTo>
                    <a:pt x="411" y="7727"/>
                    <a:pt x="594" y="7636"/>
                    <a:pt x="639" y="8000"/>
                  </a:cubicBezTo>
                  <a:cubicBezTo>
                    <a:pt x="776" y="8091"/>
                    <a:pt x="776" y="8136"/>
                    <a:pt x="868" y="8318"/>
                  </a:cubicBezTo>
                  <a:lnTo>
                    <a:pt x="868" y="8364"/>
                  </a:lnTo>
                  <a:cubicBezTo>
                    <a:pt x="868" y="8500"/>
                    <a:pt x="959" y="8591"/>
                    <a:pt x="1050" y="8636"/>
                  </a:cubicBezTo>
                  <a:cubicBezTo>
                    <a:pt x="1035" y="8682"/>
                    <a:pt x="1020" y="8727"/>
                    <a:pt x="1005" y="8773"/>
                  </a:cubicBezTo>
                  <a:cubicBezTo>
                    <a:pt x="1020" y="8864"/>
                    <a:pt x="1035" y="8954"/>
                    <a:pt x="1050" y="9045"/>
                  </a:cubicBezTo>
                  <a:cubicBezTo>
                    <a:pt x="1233" y="9091"/>
                    <a:pt x="1187" y="9091"/>
                    <a:pt x="1233" y="9182"/>
                  </a:cubicBezTo>
                  <a:lnTo>
                    <a:pt x="1324" y="9227"/>
                  </a:lnTo>
                  <a:lnTo>
                    <a:pt x="1507" y="9318"/>
                  </a:lnTo>
                  <a:lnTo>
                    <a:pt x="1507" y="9455"/>
                  </a:lnTo>
                  <a:lnTo>
                    <a:pt x="1689" y="9500"/>
                  </a:lnTo>
                  <a:cubicBezTo>
                    <a:pt x="1704" y="9515"/>
                    <a:pt x="1720" y="9530"/>
                    <a:pt x="1735" y="9545"/>
                  </a:cubicBezTo>
                  <a:lnTo>
                    <a:pt x="1963" y="9591"/>
                  </a:lnTo>
                  <a:lnTo>
                    <a:pt x="2146" y="9591"/>
                  </a:lnTo>
                  <a:lnTo>
                    <a:pt x="2374" y="9591"/>
                  </a:lnTo>
                  <a:lnTo>
                    <a:pt x="2466" y="9636"/>
                  </a:lnTo>
                  <a:lnTo>
                    <a:pt x="2877" y="9636"/>
                  </a:lnTo>
                  <a:lnTo>
                    <a:pt x="2968" y="9682"/>
                  </a:lnTo>
                  <a:lnTo>
                    <a:pt x="3425" y="9682"/>
                  </a:lnTo>
                  <a:cubicBezTo>
                    <a:pt x="3467" y="9693"/>
                    <a:pt x="3508" y="9705"/>
                    <a:pt x="3550" y="971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A6F65D9-552E-43AD-8F01-920F1CF8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70" y="2269571"/>
              <a:ext cx="660565" cy="871778"/>
            </a:xfrm>
            <a:custGeom>
              <a:avLst/>
              <a:gdLst>
                <a:gd name="T0" fmla="*/ 10 w 112"/>
                <a:gd name="T1" fmla="*/ 61 h 158"/>
                <a:gd name="T2" fmla="*/ 4 w 112"/>
                <a:gd name="T3" fmla="*/ 71 h 158"/>
                <a:gd name="T4" fmla="*/ 9 w 112"/>
                <a:gd name="T5" fmla="*/ 71 h 158"/>
                <a:gd name="T6" fmla="*/ 17 w 112"/>
                <a:gd name="T7" fmla="*/ 77 h 158"/>
                <a:gd name="T8" fmla="*/ 17 w 112"/>
                <a:gd name="T9" fmla="*/ 81 h 158"/>
                <a:gd name="T10" fmla="*/ 18 w 112"/>
                <a:gd name="T11" fmla="*/ 88 h 158"/>
                <a:gd name="T12" fmla="*/ 18 w 112"/>
                <a:gd name="T13" fmla="*/ 94 h 158"/>
                <a:gd name="T14" fmla="*/ 16 w 112"/>
                <a:gd name="T15" fmla="*/ 100 h 158"/>
                <a:gd name="T16" fmla="*/ 12 w 112"/>
                <a:gd name="T17" fmla="*/ 107 h 158"/>
                <a:gd name="T18" fmla="*/ 16 w 112"/>
                <a:gd name="T19" fmla="*/ 111 h 158"/>
                <a:gd name="T20" fmla="*/ 30 w 112"/>
                <a:gd name="T21" fmla="*/ 117 h 158"/>
                <a:gd name="T22" fmla="*/ 33 w 112"/>
                <a:gd name="T23" fmla="*/ 123 h 158"/>
                <a:gd name="T24" fmla="*/ 30 w 112"/>
                <a:gd name="T25" fmla="*/ 126 h 158"/>
                <a:gd name="T26" fmla="*/ 27 w 112"/>
                <a:gd name="T27" fmla="*/ 133 h 158"/>
                <a:gd name="T28" fmla="*/ 28 w 112"/>
                <a:gd name="T29" fmla="*/ 143 h 158"/>
                <a:gd name="T30" fmla="*/ 31 w 112"/>
                <a:gd name="T31" fmla="*/ 150 h 158"/>
                <a:gd name="T32" fmla="*/ 34 w 112"/>
                <a:gd name="T33" fmla="*/ 156 h 158"/>
                <a:gd name="T34" fmla="*/ 42 w 112"/>
                <a:gd name="T35" fmla="*/ 158 h 158"/>
                <a:gd name="T36" fmla="*/ 44 w 112"/>
                <a:gd name="T37" fmla="*/ 147 h 158"/>
                <a:gd name="T38" fmla="*/ 41 w 112"/>
                <a:gd name="T39" fmla="*/ 135 h 158"/>
                <a:gd name="T40" fmla="*/ 59 w 112"/>
                <a:gd name="T41" fmla="*/ 110 h 158"/>
                <a:gd name="T42" fmla="*/ 64 w 112"/>
                <a:gd name="T43" fmla="*/ 109 h 158"/>
                <a:gd name="T44" fmla="*/ 73 w 112"/>
                <a:gd name="T45" fmla="*/ 99 h 158"/>
                <a:gd name="T46" fmla="*/ 85 w 112"/>
                <a:gd name="T47" fmla="*/ 99 h 158"/>
                <a:gd name="T48" fmla="*/ 91 w 112"/>
                <a:gd name="T49" fmla="*/ 98 h 158"/>
                <a:gd name="T50" fmla="*/ 91 w 112"/>
                <a:gd name="T51" fmla="*/ 85 h 158"/>
                <a:gd name="T52" fmla="*/ 96 w 112"/>
                <a:gd name="T53" fmla="*/ 72 h 158"/>
                <a:gd name="T54" fmla="*/ 94 w 112"/>
                <a:gd name="T55" fmla="*/ 61 h 158"/>
                <a:gd name="T56" fmla="*/ 93 w 112"/>
                <a:gd name="T57" fmla="*/ 57 h 158"/>
                <a:gd name="T58" fmla="*/ 94 w 112"/>
                <a:gd name="T59" fmla="*/ 51 h 158"/>
                <a:gd name="T60" fmla="*/ 101 w 112"/>
                <a:gd name="T61" fmla="*/ 39 h 158"/>
                <a:gd name="T62" fmla="*/ 106 w 112"/>
                <a:gd name="T63" fmla="*/ 39 h 158"/>
                <a:gd name="T64" fmla="*/ 111 w 112"/>
                <a:gd name="T65" fmla="*/ 27 h 158"/>
                <a:gd name="T66" fmla="*/ 108 w 112"/>
                <a:gd name="T67" fmla="*/ 27 h 158"/>
                <a:gd name="T68" fmla="*/ 103 w 112"/>
                <a:gd name="T69" fmla="*/ 27 h 158"/>
                <a:gd name="T70" fmla="*/ 95 w 112"/>
                <a:gd name="T71" fmla="*/ 23 h 158"/>
                <a:gd name="T72" fmla="*/ 87 w 112"/>
                <a:gd name="T73" fmla="*/ 21 h 158"/>
                <a:gd name="T74" fmla="*/ 81 w 112"/>
                <a:gd name="T75" fmla="*/ 19 h 158"/>
                <a:gd name="T76" fmla="*/ 76 w 112"/>
                <a:gd name="T77" fmla="*/ 23 h 158"/>
                <a:gd name="T78" fmla="*/ 70 w 112"/>
                <a:gd name="T79" fmla="*/ 24 h 158"/>
                <a:gd name="T80" fmla="*/ 69 w 112"/>
                <a:gd name="T81" fmla="*/ 20 h 158"/>
                <a:gd name="T82" fmla="*/ 64 w 112"/>
                <a:gd name="T83" fmla="*/ 12 h 158"/>
                <a:gd name="T84" fmla="*/ 62 w 112"/>
                <a:gd name="T85" fmla="*/ 8 h 158"/>
                <a:gd name="T86" fmla="*/ 60 w 112"/>
                <a:gd name="T87" fmla="*/ 6 h 158"/>
                <a:gd name="T88" fmla="*/ 53 w 112"/>
                <a:gd name="T89" fmla="*/ 10 h 158"/>
                <a:gd name="T90" fmla="*/ 47 w 112"/>
                <a:gd name="T91" fmla="*/ 4 h 158"/>
                <a:gd name="T92" fmla="*/ 40 w 112"/>
                <a:gd name="T93" fmla="*/ 0 h 158"/>
                <a:gd name="T94" fmla="*/ 38 w 112"/>
                <a:gd name="T95" fmla="*/ 17 h 158"/>
                <a:gd name="T96" fmla="*/ 35 w 112"/>
                <a:gd name="T97" fmla="*/ 21 h 158"/>
                <a:gd name="T98" fmla="*/ 35 w 112"/>
                <a:gd name="T99" fmla="*/ 24 h 158"/>
                <a:gd name="T100" fmla="*/ 26 w 112"/>
                <a:gd name="T101" fmla="*/ 39 h 158"/>
                <a:gd name="T102" fmla="*/ 19 w 112"/>
                <a:gd name="T103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58">
                  <a:moveTo>
                    <a:pt x="15" y="58"/>
                  </a:moveTo>
                  <a:cubicBezTo>
                    <a:pt x="13" y="62"/>
                    <a:pt x="14" y="60"/>
                    <a:pt x="10" y="61"/>
                  </a:cubicBezTo>
                  <a:cubicBezTo>
                    <a:pt x="7" y="65"/>
                    <a:pt x="4" y="65"/>
                    <a:pt x="1" y="70"/>
                  </a:cubicBezTo>
                  <a:cubicBezTo>
                    <a:pt x="3" y="71"/>
                    <a:pt x="0" y="71"/>
                    <a:pt x="4" y="71"/>
                  </a:cubicBezTo>
                  <a:lnTo>
                    <a:pt x="7" y="71"/>
                  </a:lnTo>
                  <a:lnTo>
                    <a:pt x="9" y="71"/>
                  </a:lnTo>
                  <a:lnTo>
                    <a:pt x="10" y="73"/>
                  </a:lnTo>
                  <a:cubicBezTo>
                    <a:pt x="13" y="74"/>
                    <a:pt x="14" y="75"/>
                    <a:pt x="17" y="77"/>
                  </a:cubicBezTo>
                  <a:lnTo>
                    <a:pt x="17" y="79"/>
                  </a:lnTo>
                  <a:lnTo>
                    <a:pt x="17" y="81"/>
                  </a:lnTo>
                  <a:lnTo>
                    <a:pt x="18" y="82"/>
                  </a:lnTo>
                  <a:lnTo>
                    <a:pt x="1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16" y="97"/>
                  </a:lnTo>
                  <a:lnTo>
                    <a:pt x="16" y="100"/>
                  </a:lnTo>
                  <a:lnTo>
                    <a:pt x="16" y="102"/>
                  </a:lnTo>
                  <a:cubicBezTo>
                    <a:pt x="14" y="104"/>
                    <a:pt x="13" y="105"/>
                    <a:pt x="12" y="107"/>
                  </a:cubicBezTo>
                  <a:lnTo>
                    <a:pt x="17" y="108"/>
                  </a:lnTo>
                  <a:lnTo>
                    <a:pt x="16" y="111"/>
                  </a:lnTo>
                  <a:cubicBezTo>
                    <a:pt x="19" y="113"/>
                    <a:pt x="22" y="115"/>
                    <a:pt x="23" y="119"/>
                  </a:cubicBezTo>
                  <a:cubicBezTo>
                    <a:pt x="27" y="119"/>
                    <a:pt x="27" y="117"/>
                    <a:pt x="30" y="117"/>
                  </a:cubicBezTo>
                  <a:cubicBezTo>
                    <a:pt x="32" y="117"/>
                    <a:pt x="34" y="119"/>
                    <a:pt x="34" y="121"/>
                  </a:cubicBezTo>
                  <a:lnTo>
                    <a:pt x="33" y="123"/>
                  </a:lnTo>
                  <a:lnTo>
                    <a:pt x="33" y="126"/>
                  </a:lnTo>
                  <a:lnTo>
                    <a:pt x="30" y="126"/>
                  </a:lnTo>
                  <a:cubicBezTo>
                    <a:pt x="28" y="128"/>
                    <a:pt x="28" y="129"/>
                    <a:pt x="27" y="131"/>
                  </a:cubicBezTo>
                  <a:lnTo>
                    <a:pt x="27" y="133"/>
                  </a:lnTo>
                  <a:cubicBezTo>
                    <a:pt x="27" y="137"/>
                    <a:pt x="26" y="134"/>
                    <a:pt x="25" y="138"/>
                  </a:cubicBezTo>
                  <a:cubicBezTo>
                    <a:pt x="28" y="142"/>
                    <a:pt x="25" y="140"/>
                    <a:pt x="28" y="143"/>
                  </a:cubicBezTo>
                  <a:cubicBezTo>
                    <a:pt x="29" y="145"/>
                    <a:pt x="33" y="145"/>
                    <a:pt x="33" y="147"/>
                  </a:cubicBezTo>
                  <a:cubicBezTo>
                    <a:pt x="33" y="148"/>
                    <a:pt x="31" y="150"/>
                    <a:pt x="31" y="150"/>
                  </a:cubicBezTo>
                  <a:lnTo>
                    <a:pt x="34" y="152"/>
                  </a:lnTo>
                  <a:lnTo>
                    <a:pt x="34" y="156"/>
                  </a:lnTo>
                  <a:cubicBezTo>
                    <a:pt x="35" y="158"/>
                    <a:pt x="35" y="158"/>
                    <a:pt x="38" y="158"/>
                  </a:cubicBezTo>
                  <a:lnTo>
                    <a:pt x="42" y="158"/>
                  </a:lnTo>
                  <a:lnTo>
                    <a:pt x="44" y="151"/>
                  </a:lnTo>
                  <a:lnTo>
                    <a:pt x="44" y="147"/>
                  </a:lnTo>
                  <a:lnTo>
                    <a:pt x="43" y="146"/>
                  </a:lnTo>
                  <a:lnTo>
                    <a:pt x="41" y="135"/>
                  </a:lnTo>
                  <a:cubicBezTo>
                    <a:pt x="43" y="132"/>
                    <a:pt x="44" y="132"/>
                    <a:pt x="45" y="126"/>
                  </a:cubicBezTo>
                  <a:cubicBezTo>
                    <a:pt x="52" y="121"/>
                    <a:pt x="43" y="111"/>
                    <a:pt x="59" y="110"/>
                  </a:cubicBezTo>
                  <a:lnTo>
                    <a:pt x="61" y="109"/>
                  </a:lnTo>
                  <a:lnTo>
                    <a:pt x="64" y="109"/>
                  </a:lnTo>
                  <a:cubicBezTo>
                    <a:pt x="66" y="105"/>
                    <a:pt x="66" y="104"/>
                    <a:pt x="71" y="104"/>
                  </a:cubicBezTo>
                  <a:cubicBezTo>
                    <a:pt x="72" y="100"/>
                    <a:pt x="72" y="102"/>
                    <a:pt x="73" y="99"/>
                  </a:cubicBezTo>
                  <a:lnTo>
                    <a:pt x="82" y="96"/>
                  </a:lnTo>
                  <a:lnTo>
                    <a:pt x="85" y="99"/>
                  </a:lnTo>
                  <a:lnTo>
                    <a:pt x="89" y="98"/>
                  </a:lnTo>
                  <a:lnTo>
                    <a:pt x="91" y="98"/>
                  </a:lnTo>
                  <a:cubicBezTo>
                    <a:pt x="94" y="98"/>
                    <a:pt x="95" y="92"/>
                    <a:pt x="95" y="89"/>
                  </a:cubicBezTo>
                  <a:cubicBezTo>
                    <a:pt x="92" y="88"/>
                    <a:pt x="91" y="88"/>
                    <a:pt x="91" y="85"/>
                  </a:cubicBezTo>
                  <a:lnTo>
                    <a:pt x="91" y="80"/>
                  </a:lnTo>
                  <a:cubicBezTo>
                    <a:pt x="91" y="77"/>
                    <a:pt x="94" y="73"/>
                    <a:pt x="96" y="72"/>
                  </a:cubicBezTo>
                  <a:cubicBezTo>
                    <a:pt x="95" y="69"/>
                    <a:pt x="94" y="64"/>
                    <a:pt x="94" y="63"/>
                  </a:cubicBezTo>
                  <a:lnTo>
                    <a:pt x="94" y="61"/>
                  </a:lnTo>
                  <a:lnTo>
                    <a:pt x="95" y="57"/>
                  </a:lnTo>
                  <a:lnTo>
                    <a:pt x="93" y="57"/>
                  </a:lnTo>
                  <a:cubicBezTo>
                    <a:pt x="93" y="52"/>
                    <a:pt x="92" y="54"/>
                    <a:pt x="94" y="53"/>
                  </a:cubicBezTo>
                  <a:lnTo>
                    <a:pt x="94" y="51"/>
                  </a:lnTo>
                  <a:cubicBezTo>
                    <a:pt x="97" y="48"/>
                    <a:pt x="97" y="48"/>
                    <a:pt x="98" y="43"/>
                  </a:cubicBezTo>
                  <a:cubicBezTo>
                    <a:pt x="100" y="41"/>
                    <a:pt x="100" y="42"/>
                    <a:pt x="101" y="39"/>
                  </a:cubicBezTo>
                  <a:lnTo>
                    <a:pt x="104" y="39"/>
                  </a:lnTo>
                  <a:lnTo>
                    <a:pt x="106" y="39"/>
                  </a:lnTo>
                  <a:cubicBezTo>
                    <a:pt x="108" y="36"/>
                    <a:pt x="110" y="35"/>
                    <a:pt x="112" y="31"/>
                  </a:cubicBezTo>
                  <a:lnTo>
                    <a:pt x="111" y="27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6" y="27"/>
                  </a:lnTo>
                  <a:lnTo>
                    <a:pt x="103" y="27"/>
                  </a:lnTo>
                  <a:lnTo>
                    <a:pt x="101" y="27"/>
                  </a:lnTo>
                  <a:cubicBezTo>
                    <a:pt x="97" y="25"/>
                    <a:pt x="97" y="25"/>
                    <a:pt x="95" y="23"/>
                  </a:cubicBezTo>
                  <a:cubicBezTo>
                    <a:pt x="91" y="22"/>
                    <a:pt x="91" y="22"/>
                    <a:pt x="89" y="21"/>
                  </a:cubicBezTo>
                  <a:lnTo>
                    <a:pt x="87" y="21"/>
                  </a:lnTo>
                  <a:lnTo>
                    <a:pt x="86" y="21"/>
                  </a:lnTo>
                  <a:cubicBezTo>
                    <a:pt x="82" y="21"/>
                    <a:pt x="85" y="20"/>
                    <a:pt x="81" y="19"/>
                  </a:cubicBezTo>
                  <a:cubicBezTo>
                    <a:pt x="80" y="21"/>
                    <a:pt x="77" y="24"/>
                    <a:pt x="75" y="25"/>
                  </a:cubicBezTo>
                  <a:lnTo>
                    <a:pt x="76" y="23"/>
                  </a:lnTo>
                  <a:lnTo>
                    <a:pt x="73" y="23"/>
                  </a:lnTo>
                  <a:cubicBezTo>
                    <a:pt x="71" y="23"/>
                    <a:pt x="71" y="23"/>
                    <a:pt x="70" y="24"/>
                  </a:cubicBezTo>
                  <a:lnTo>
                    <a:pt x="68" y="21"/>
                  </a:lnTo>
                  <a:lnTo>
                    <a:pt x="69" y="20"/>
                  </a:lnTo>
                  <a:cubicBezTo>
                    <a:pt x="67" y="17"/>
                    <a:pt x="67" y="17"/>
                    <a:pt x="67" y="14"/>
                  </a:cubicBezTo>
                  <a:lnTo>
                    <a:pt x="64" y="12"/>
                  </a:lnTo>
                  <a:lnTo>
                    <a:pt x="61" y="12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55" y="7"/>
                  </a:lnTo>
                  <a:lnTo>
                    <a:pt x="53" y="10"/>
                  </a:lnTo>
                  <a:cubicBezTo>
                    <a:pt x="50" y="9"/>
                    <a:pt x="50" y="8"/>
                    <a:pt x="50" y="4"/>
                  </a:cubicBezTo>
                  <a:lnTo>
                    <a:pt x="47" y="4"/>
                  </a:lnTo>
                  <a:lnTo>
                    <a:pt x="45" y="4"/>
                  </a:lnTo>
                  <a:cubicBezTo>
                    <a:pt x="43" y="1"/>
                    <a:pt x="43" y="1"/>
                    <a:pt x="40" y="0"/>
                  </a:cubicBezTo>
                  <a:lnTo>
                    <a:pt x="40" y="4"/>
                  </a:lnTo>
                  <a:cubicBezTo>
                    <a:pt x="40" y="10"/>
                    <a:pt x="38" y="11"/>
                    <a:pt x="38" y="17"/>
                  </a:cubicBezTo>
                  <a:lnTo>
                    <a:pt x="35" y="19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2" y="26"/>
                  </a:lnTo>
                  <a:cubicBezTo>
                    <a:pt x="31" y="31"/>
                    <a:pt x="30" y="37"/>
                    <a:pt x="26" y="39"/>
                  </a:cubicBezTo>
                  <a:cubicBezTo>
                    <a:pt x="25" y="43"/>
                    <a:pt x="23" y="49"/>
                    <a:pt x="19" y="51"/>
                  </a:cubicBezTo>
                  <a:lnTo>
                    <a:pt x="19" y="5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82B2D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ED7DC3B2-6D45-4B74-8312-2904FA92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86" y="3019963"/>
              <a:ext cx="300793" cy="143457"/>
            </a:xfrm>
            <a:custGeom>
              <a:avLst/>
              <a:gdLst>
                <a:gd name="T0" fmla="*/ 6 w 51"/>
                <a:gd name="T1" fmla="*/ 1 h 26"/>
                <a:gd name="T2" fmla="*/ 6 w 51"/>
                <a:gd name="T3" fmla="*/ 3 h 26"/>
                <a:gd name="T4" fmla="*/ 0 w 51"/>
                <a:gd name="T5" fmla="*/ 8 h 26"/>
                <a:gd name="T6" fmla="*/ 6 w 51"/>
                <a:gd name="T7" fmla="*/ 10 h 26"/>
                <a:gd name="T8" fmla="*/ 10 w 51"/>
                <a:gd name="T9" fmla="*/ 14 h 26"/>
                <a:gd name="T10" fmla="*/ 13 w 51"/>
                <a:gd name="T11" fmla="*/ 14 h 26"/>
                <a:gd name="T12" fmla="*/ 22 w 51"/>
                <a:gd name="T13" fmla="*/ 18 h 26"/>
                <a:gd name="T14" fmla="*/ 22 w 51"/>
                <a:gd name="T15" fmla="*/ 21 h 26"/>
                <a:gd name="T16" fmla="*/ 25 w 51"/>
                <a:gd name="T17" fmla="*/ 23 h 26"/>
                <a:gd name="T18" fmla="*/ 28 w 51"/>
                <a:gd name="T19" fmla="*/ 23 h 26"/>
                <a:gd name="T20" fmla="*/ 30 w 51"/>
                <a:gd name="T21" fmla="*/ 26 h 26"/>
                <a:gd name="T22" fmla="*/ 32 w 51"/>
                <a:gd name="T23" fmla="*/ 26 h 26"/>
                <a:gd name="T24" fmla="*/ 42 w 51"/>
                <a:gd name="T25" fmla="*/ 13 h 26"/>
                <a:gd name="T26" fmla="*/ 51 w 51"/>
                <a:gd name="T27" fmla="*/ 0 h 26"/>
                <a:gd name="T28" fmla="*/ 45 w 51"/>
                <a:gd name="T29" fmla="*/ 0 h 26"/>
                <a:gd name="T30" fmla="*/ 43 w 51"/>
                <a:gd name="T31" fmla="*/ 1 h 26"/>
                <a:gd name="T32" fmla="*/ 39 w 51"/>
                <a:gd name="T33" fmla="*/ 0 h 26"/>
                <a:gd name="T34" fmla="*/ 34 w 51"/>
                <a:gd name="T35" fmla="*/ 3 h 26"/>
                <a:gd name="T36" fmla="*/ 30 w 51"/>
                <a:gd name="T37" fmla="*/ 6 h 26"/>
                <a:gd name="T38" fmla="*/ 29 w 51"/>
                <a:gd name="T39" fmla="*/ 9 h 26"/>
                <a:gd name="T40" fmla="*/ 24 w 51"/>
                <a:gd name="T41" fmla="*/ 7 h 26"/>
                <a:gd name="T42" fmla="*/ 21 w 51"/>
                <a:gd name="T43" fmla="*/ 9 h 26"/>
                <a:gd name="T44" fmla="*/ 16 w 51"/>
                <a:gd name="T45" fmla="*/ 7 h 26"/>
                <a:gd name="T46" fmla="*/ 8 w 51"/>
                <a:gd name="T47" fmla="*/ 2 h 26"/>
                <a:gd name="T48" fmla="*/ 8 w 51"/>
                <a:gd name="T49" fmla="*/ 0 h 26"/>
                <a:gd name="T50" fmla="*/ 6 w 51"/>
                <a:gd name="T5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6">
                  <a:moveTo>
                    <a:pt x="6" y="1"/>
                  </a:moveTo>
                  <a:lnTo>
                    <a:pt x="6" y="3"/>
                  </a:lnTo>
                  <a:cubicBezTo>
                    <a:pt x="4" y="5"/>
                    <a:pt x="2" y="6"/>
                    <a:pt x="0" y="8"/>
                  </a:cubicBezTo>
                  <a:cubicBezTo>
                    <a:pt x="3" y="10"/>
                    <a:pt x="3" y="10"/>
                    <a:pt x="6" y="10"/>
                  </a:cubicBezTo>
                  <a:cubicBezTo>
                    <a:pt x="9" y="14"/>
                    <a:pt x="8" y="11"/>
                    <a:pt x="10" y="14"/>
                  </a:cubicBezTo>
                  <a:lnTo>
                    <a:pt x="13" y="14"/>
                  </a:lnTo>
                  <a:cubicBezTo>
                    <a:pt x="17" y="16"/>
                    <a:pt x="18" y="18"/>
                    <a:pt x="22" y="18"/>
                  </a:cubicBezTo>
                  <a:lnTo>
                    <a:pt x="22" y="21"/>
                  </a:lnTo>
                  <a:cubicBezTo>
                    <a:pt x="25" y="22"/>
                    <a:pt x="24" y="21"/>
                    <a:pt x="25" y="23"/>
                  </a:cubicBezTo>
                  <a:lnTo>
                    <a:pt x="28" y="23"/>
                  </a:lnTo>
                  <a:lnTo>
                    <a:pt x="30" y="26"/>
                  </a:lnTo>
                  <a:lnTo>
                    <a:pt x="32" y="26"/>
                  </a:lnTo>
                  <a:cubicBezTo>
                    <a:pt x="33" y="25"/>
                    <a:pt x="40" y="15"/>
                    <a:pt x="42" y="13"/>
                  </a:cubicBezTo>
                  <a:cubicBezTo>
                    <a:pt x="45" y="10"/>
                    <a:pt x="50" y="5"/>
                    <a:pt x="51" y="0"/>
                  </a:cubicBezTo>
                  <a:lnTo>
                    <a:pt x="45" y="0"/>
                  </a:lnTo>
                  <a:cubicBezTo>
                    <a:pt x="42" y="0"/>
                    <a:pt x="44" y="0"/>
                    <a:pt x="43" y="1"/>
                  </a:cubicBezTo>
                  <a:lnTo>
                    <a:pt x="39" y="0"/>
                  </a:lnTo>
                  <a:cubicBezTo>
                    <a:pt x="37" y="2"/>
                    <a:pt x="38" y="2"/>
                    <a:pt x="34" y="3"/>
                  </a:cubicBezTo>
                  <a:cubicBezTo>
                    <a:pt x="33" y="7"/>
                    <a:pt x="34" y="6"/>
                    <a:pt x="30" y="6"/>
                  </a:cubicBezTo>
                  <a:lnTo>
                    <a:pt x="29" y="9"/>
                  </a:lnTo>
                  <a:lnTo>
                    <a:pt x="24" y="7"/>
                  </a:lnTo>
                  <a:cubicBezTo>
                    <a:pt x="24" y="8"/>
                    <a:pt x="22" y="9"/>
                    <a:pt x="21" y="9"/>
                  </a:cubicBezTo>
                  <a:cubicBezTo>
                    <a:pt x="19" y="9"/>
                    <a:pt x="22" y="8"/>
                    <a:pt x="16" y="7"/>
                  </a:cubicBezTo>
                  <a:cubicBezTo>
                    <a:pt x="15" y="3"/>
                    <a:pt x="13" y="3"/>
                    <a:pt x="8" y="2"/>
                  </a:cubicBezTo>
                  <a:lnTo>
                    <a:pt x="8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B0AC6E4E-073B-4027-A31E-4646F083D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41" y="2859953"/>
              <a:ext cx="731340" cy="380713"/>
            </a:xfrm>
            <a:custGeom>
              <a:avLst/>
              <a:gdLst>
                <a:gd name="T0" fmla="*/ 26 w 124"/>
                <a:gd name="T1" fmla="*/ 9 h 69"/>
                <a:gd name="T2" fmla="*/ 15 w 124"/>
                <a:gd name="T3" fmla="*/ 4 h 69"/>
                <a:gd name="T4" fmla="*/ 4 w 124"/>
                <a:gd name="T5" fmla="*/ 0 h 69"/>
                <a:gd name="T6" fmla="*/ 1 w 124"/>
                <a:gd name="T7" fmla="*/ 3 h 69"/>
                <a:gd name="T8" fmla="*/ 0 w 124"/>
                <a:gd name="T9" fmla="*/ 6 h 69"/>
                <a:gd name="T10" fmla="*/ 5 w 124"/>
                <a:gd name="T11" fmla="*/ 9 h 69"/>
                <a:gd name="T12" fmla="*/ 4 w 124"/>
                <a:gd name="T13" fmla="*/ 12 h 69"/>
                <a:gd name="T14" fmla="*/ 6 w 124"/>
                <a:gd name="T15" fmla="*/ 14 h 69"/>
                <a:gd name="T16" fmla="*/ 7 w 124"/>
                <a:gd name="T17" fmla="*/ 19 h 69"/>
                <a:gd name="T18" fmla="*/ 11 w 124"/>
                <a:gd name="T19" fmla="*/ 21 h 69"/>
                <a:gd name="T20" fmla="*/ 14 w 124"/>
                <a:gd name="T21" fmla="*/ 24 h 69"/>
                <a:gd name="T22" fmla="*/ 17 w 124"/>
                <a:gd name="T23" fmla="*/ 31 h 69"/>
                <a:gd name="T24" fmla="*/ 17 w 124"/>
                <a:gd name="T25" fmla="*/ 32 h 69"/>
                <a:gd name="T26" fmla="*/ 14 w 124"/>
                <a:gd name="T27" fmla="*/ 37 h 69"/>
                <a:gd name="T28" fmla="*/ 18 w 124"/>
                <a:gd name="T29" fmla="*/ 37 h 69"/>
                <a:gd name="T30" fmla="*/ 22 w 124"/>
                <a:gd name="T31" fmla="*/ 37 h 69"/>
                <a:gd name="T32" fmla="*/ 27 w 124"/>
                <a:gd name="T33" fmla="*/ 39 h 69"/>
                <a:gd name="T34" fmla="*/ 29 w 124"/>
                <a:gd name="T35" fmla="*/ 41 h 69"/>
                <a:gd name="T36" fmla="*/ 29 w 124"/>
                <a:gd name="T37" fmla="*/ 43 h 69"/>
                <a:gd name="T38" fmla="*/ 31 w 124"/>
                <a:gd name="T39" fmla="*/ 45 h 69"/>
                <a:gd name="T40" fmla="*/ 31 w 124"/>
                <a:gd name="T41" fmla="*/ 48 h 69"/>
                <a:gd name="T42" fmla="*/ 39 w 124"/>
                <a:gd name="T43" fmla="*/ 48 h 69"/>
                <a:gd name="T44" fmla="*/ 46 w 124"/>
                <a:gd name="T45" fmla="*/ 47 h 69"/>
                <a:gd name="T46" fmla="*/ 58 w 124"/>
                <a:gd name="T47" fmla="*/ 37 h 69"/>
                <a:gd name="T48" fmla="*/ 60 w 124"/>
                <a:gd name="T49" fmla="*/ 38 h 69"/>
                <a:gd name="T50" fmla="*/ 58 w 124"/>
                <a:gd name="T51" fmla="*/ 42 h 69"/>
                <a:gd name="T52" fmla="*/ 59 w 124"/>
                <a:gd name="T53" fmla="*/ 44 h 69"/>
                <a:gd name="T54" fmla="*/ 57 w 124"/>
                <a:gd name="T55" fmla="*/ 48 h 69"/>
                <a:gd name="T56" fmla="*/ 57 w 124"/>
                <a:gd name="T57" fmla="*/ 64 h 69"/>
                <a:gd name="T58" fmla="*/ 62 w 124"/>
                <a:gd name="T59" fmla="*/ 66 h 69"/>
                <a:gd name="T60" fmla="*/ 63 w 124"/>
                <a:gd name="T61" fmla="*/ 66 h 69"/>
                <a:gd name="T62" fmla="*/ 68 w 124"/>
                <a:gd name="T63" fmla="*/ 64 h 69"/>
                <a:gd name="T64" fmla="*/ 77 w 124"/>
                <a:gd name="T65" fmla="*/ 64 h 69"/>
                <a:gd name="T66" fmla="*/ 83 w 124"/>
                <a:gd name="T67" fmla="*/ 64 h 69"/>
                <a:gd name="T68" fmla="*/ 90 w 124"/>
                <a:gd name="T69" fmla="*/ 66 h 69"/>
                <a:gd name="T70" fmla="*/ 90 w 124"/>
                <a:gd name="T71" fmla="*/ 68 h 69"/>
                <a:gd name="T72" fmla="*/ 93 w 124"/>
                <a:gd name="T73" fmla="*/ 66 h 69"/>
                <a:gd name="T74" fmla="*/ 100 w 124"/>
                <a:gd name="T75" fmla="*/ 59 h 69"/>
                <a:gd name="T76" fmla="*/ 105 w 124"/>
                <a:gd name="T77" fmla="*/ 59 h 69"/>
                <a:gd name="T78" fmla="*/ 113 w 124"/>
                <a:gd name="T79" fmla="*/ 53 h 69"/>
                <a:gd name="T80" fmla="*/ 117 w 124"/>
                <a:gd name="T81" fmla="*/ 53 h 69"/>
                <a:gd name="T82" fmla="*/ 124 w 124"/>
                <a:gd name="T83" fmla="*/ 46 h 69"/>
                <a:gd name="T84" fmla="*/ 88 w 124"/>
                <a:gd name="T85" fmla="*/ 31 h 69"/>
                <a:gd name="T86" fmla="*/ 71 w 124"/>
                <a:gd name="T87" fmla="*/ 22 h 69"/>
                <a:gd name="T88" fmla="*/ 63 w 124"/>
                <a:gd name="T89" fmla="*/ 17 h 69"/>
                <a:gd name="T90" fmla="*/ 54 w 124"/>
                <a:gd name="T91" fmla="*/ 14 h 69"/>
                <a:gd name="T92" fmla="*/ 51 w 124"/>
                <a:gd name="T93" fmla="*/ 14 h 69"/>
                <a:gd name="T94" fmla="*/ 41 w 124"/>
                <a:gd name="T95" fmla="*/ 12 h 69"/>
                <a:gd name="T96" fmla="*/ 38 w 124"/>
                <a:gd name="T97" fmla="*/ 11 h 69"/>
                <a:gd name="T98" fmla="*/ 29 w 124"/>
                <a:gd name="T99" fmla="*/ 9 h 69"/>
                <a:gd name="T100" fmla="*/ 26 w 124"/>
                <a:gd name="T10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" h="69">
                  <a:moveTo>
                    <a:pt x="26" y="9"/>
                  </a:moveTo>
                  <a:cubicBezTo>
                    <a:pt x="22" y="7"/>
                    <a:pt x="19" y="6"/>
                    <a:pt x="15" y="4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3" y="3"/>
                    <a:pt x="4" y="2"/>
                    <a:pt x="1" y="3"/>
                  </a:cubicBezTo>
                  <a:lnTo>
                    <a:pt x="0" y="6"/>
                  </a:lnTo>
                  <a:cubicBezTo>
                    <a:pt x="3" y="7"/>
                    <a:pt x="1" y="8"/>
                    <a:pt x="5" y="9"/>
                  </a:cubicBezTo>
                  <a:lnTo>
                    <a:pt x="4" y="12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1"/>
                  </a:lnTo>
                  <a:cubicBezTo>
                    <a:pt x="11" y="24"/>
                    <a:pt x="10" y="24"/>
                    <a:pt x="14" y="24"/>
                  </a:cubicBezTo>
                  <a:cubicBezTo>
                    <a:pt x="15" y="29"/>
                    <a:pt x="17" y="29"/>
                    <a:pt x="17" y="31"/>
                  </a:cubicBezTo>
                  <a:lnTo>
                    <a:pt x="17" y="32"/>
                  </a:lnTo>
                  <a:cubicBezTo>
                    <a:pt x="17" y="35"/>
                    <a:pt x="15" y="35"/>
                    <a:pt x="14" y="37"/>
                  </a:cubicBezTo>
                  <a:lnTo>
                    <a:pt x="18" y="37"/>
                  </a:lnTo>
                  <a:lnTo>
                    <a:pt x="22" y="37"/>
                  </a:lnTo>
                  <a:lnTo>
                    <a:pt x="27" y="39"/>
                  </a:lnTo>
                  <a:lnTo>
                    <a:pt x="29" y="41"/>
                  </a:lnTo>
                  <a:lnTo>
                    <a:pt x="29" y="43"/>
                  </a:lnTo>
                  <a:lnTo>
                    <a:pt x="31" y="45"/>
                  </a:lnTo>
                  <a:lnTo>
                    <a:pt x="31" y="48"/>
                  </a:lnTo>
                  <a:lnTo>
                    <a:pt x="39" y="48"/>
                  </a:lnTo>
                  <a:cubicBezTo>
                    <a:pt x="42" y="48"/>
                    <a:pt x="43" y="48"/>
                    <a:pt x="46" y="47"/>
                  </a:cubicBezTo>
                  <a:cubicBezTo>
                    <a:pt x="47" y="46"/>
                    <a:pt x="57" y="37"/>
                    <a:pt x="58" y="37"/>
                  </a:cubicBezTo>
                  <a:cubicBezTo>
                    <a:pt x="58" y="37"/>
                    <a:pt x="60" y="38"/>
                    <a:pt x="60" y="38"/>
                  </a:cubicBezTo>
                  <a:lnTo>
                    <a:pt x="58" y="42"/>
                  </a:lnTo>
                  <a:lnTo>
                    <a:pt x="59" y="44"/>
                  </a:lnTo>
                  <a:cubicBezTo>
                    <a:pt x="58" y="46"/>
                    <a:pt x="57" y="46"/>
                    <a:pt x="57" y="48"/>
                  </a:cubicBezTo>
                  <a:lnTo>
                    <a:pt x="57" y="64"/>
                  </a:lnTo>
                  <a:cubicBezTo>
                    <a:pt x="61" y="66"/>
                    <a:pt x="59" y="66"/>
                    <a:pt x="62" y="66"/>
                  </a:cubicBezTo>
                  <a:lnTo>
                    <a:pt x="63" y="66"/>
                  </a:lnTo>
                  <a:cubicBezTo>
                    <a:pt x="66" y="66"/>
                    <a:pt x="64" y="64"/>
                    <a:pt x="68" y="64"/>
                  </a:cubicBezTo>
                  <a:lnTo>
                    <a:pt x="77" y="64"/>
                  </a:lnTo>
                  <a:lnTo>
                    <a:pt x="83" y="64"/>
                  </a:lnTo>
                  <a:lnTo>
                    <a:pt x="90" y="66"/>
                  </a:lnTo>
                  <a:lnTo>
                    <a:pt x="90" y="68"/>
                  </a:lnTo>
                  <a:cubicBezTo>
                    <a:pt x="93" y="68"/>
                    <a:pt x="91" y="69"/>
                    <a:pt x="93" y="66"/>
                  </a:cubicBezTo>
                  <a:cubicBezTo>
                    <a:pt x="97" y="66"/>
                    <a:pt x="99" y="63"/>
                    <a:pt x="100" y="59"/>
                  </a:cubicBezTo>
                  <a:lnTo>
                    <a:pt x="105" y="59"/>
                  </a:lnTo>
                  <a:cubicBezTo>
                    <a:pt x="107" y="59"/>
                    <a:pt x="112" y="55"/>
                    <a:pt x="113" y="53"/>
                  </a:cubicBezTo>
                  <a:lnTo>
                    <a:pt x="117" y="53"/>
                  </a:lnTo>
                  <a:cubicBezTo>
                    <a:pt x="120" y="49"/>
                    <a:pt x="121" y="50"/>
                    <a:pt x="124" y="46"/>
                  </a:cubicBezTo>
                  <a:cubicBezTo>
                    <a:pt x="118" y="45"/>
                    <a:pt x="95" y="35"/>
                    <a:pt x="88" y="31"/>
                  </a:cubicBezTo>
                  <a:cubicBezTo>
                    <a:pt x="82" y="28"/>
                    <a:pt x="77" y="25"/>
                    <a:pt x="71" y="22"/>
                  </a:cubicBezTo>
                  <a:cubicBezTo>
                    <a:pt x="68" y="20"/>
                    <a:pt x="66" y="19"/>
                    <a:pt x="63" y="17"/>
                  </a:cubicBezTo>
                  <a:cubicBezTo>
                    <a:pt x="60" y="16"/>
                    <a:pt x="57" y="16"/>
                    <a:pt x="54" y="14"/>
                  </a:cubicBezTo>
                  <a:lnTo>
                    <a:pt x="51" y="14"/>
                  </a:lnTo>
                  <a:lnTo>
                    <a:pt x="41" y="12"/>
                  </a:lnTo>
                  <a:lnTo>
                    <a:pt x="38" y="11"/>
                  </a:lnTo>
                  <a:lnTo>
                    <a:pt x="29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1011E89-2D74-4F35-837C-9C506DF1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86" y="3088932"/>
              <a:ext cx="165141" cy="187598"/>
            </a:xfrm>
            <a:custGeom>
              <a:avLst/>
              <a:gdLst>
                <a:gd name="T0" fmla="*/ 5 w 28"/>
                <a:gd name="T1" fmla="*/ 20 h 34"/>
                <a:gd name="T2" fmla="*/ 0 w 28"/>
                <a:gd name="T3" fmla="*/ 21 h 34"/>
                <a:gd name="T4" fmla="*/ 3 w 28"/>
                <a:gd name="T5" fmla="*/ 25 h 34"/>
                <a:gd name="T6" fmla="*/ 5 w 28"/>
                <a:gd name="T7" fmla="*/ 31 h 34"/>
                <a:gd name="T8" fmla="*/ 7 w 28"/>
                <a:gd name="T9" fmla="*/ 33 h 34"/>
                <a:gd name="T10" fmla="*/ 12 w 28"/>
                <a:gd name="T11" fmla="*/ 34 h 34"/>
                <a:gd name="T12" fmla="*/ 19 w 28"/>
                <a:gd name="T13" fmla="*/ 26 h 34"/>
                <a:gd name="T14" fmla="*/ 26 w 28"/>
                <a:gd name="T15" fmla="*/ 17 h 34"/>
                <a:gd name="T16" fmla="*/ 28 w 28"/>
                <a:gd name="T17" fmla="*/ 17 h 34"/>
                <a:gd name="T18" fmla="*/ 28 w 28"/>
                <a:gd name="T19" fmla="*/ 15 h 34"/>
                <a:gd name="T20" fmla="*/ 24 w 28"/>
                <a:gd name="T21" fmla="*/ 12 h 34"/>
                <a:gd name="T22" fmla="*/ 20 w 28"/>
                <a:gd name="T23" fmla="*/ 8 h 34"/>
                <a:gd name="T24" fmla="*/ 10 w 28"/>
                <a:gd name="T25" fmla="*/ 2 h 34"/>
                <a:gd name="T26" fmla="*/ 5 w 28"/>
                <a:gd name="T27" fmla="*/ 0 h 34"/>
                <a:gd name="T28" fmla="*/ 4 w 28"/>
                <a:gd name="T29" fmla="*/ 3 h 34"/>
                <a:gd name="T30" fmla="*/ 5 w 28"/>
                <a:gd name="T31" fmla="*/ 6 h 34"/>
                <a:gd name="T32" fmla="*/ 8 w 28"/>
                <a:gd name="T33" fmla="*/ 10 h 34"/>
                <a:gd name="T34" fmla="*/ 8 w 28"/>
                <a:gd name="T35" fmla="*/ 13 h 34"/>
                <a:gd name="T36" fmla="*/ 7 w 28"/>
                <a:gd name="T37" fmla="*/ 20 h 34"/>
                <a:gd name="T38" fmla="*/ 5 w 28"/>
                <a:gd name="T3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4">
                  <a:moveTo>
                    <a:pt x="5" y="20"/>
                  </a:moveTo>
                  <a:cubicBezTo>
                    <a:pt x="3" y="22"/>
                    <a:pt x="4" y="21"/>
                    <a:pt x="0" y="21"/>
                  </a:cubicBezTo>
                  <a:cubicBezTo>
                    <a:pt x="1" y="25"/>
                    <a:pt x="1" y="24"/>
                    <a:pt x="3" y="25"/>
                  </a:cubicBezTo>
                  <a:lnTo>
                    <a:pt x="5" y="31"/>
                  </a:lnTo>
                  <a:lnTo>
                    <a:pt x="7" y="33"/>
                  </a:lnTo>
                  <a:lnTo>
                    <a:pt x="12" y="34"/>
                  </a:lnTo>
                  <a:cubicBezTo>
                    <a:pt x="17" y="32"/>
                    <a:pt x="16" y="31"/>
                    <a:pt x="19" y="26"/>
                  </a:cubicBezTo>
                  <a:cubicBezTo>
                    <a:pt x="22" y="21"/>
                    <a:pt x="24" y="21"/>
                    <a:pt x="26" y="17"/>
                  </a:cubicBezTo>
                  <a:lnTo>
                    <a:pt x="28" y="17"/>
                  </a:lnTo>
                  <a:lnTo>
                    <a:pt x="28" y="15"/>
                  </a:lnTo>
                  <a:cubicBezTo>
                    <a:pt x="26" y="13"/>
                    <a:pt x="27" y="14"/>
                    <a:pt x="24" y="12"/>
                  </a:cubicBezTo>
                  <a:cubicBezTo>
                    <a:pt x="21" y="10"/>
                    <a:pt x="22" y="9"/>
                    <a:pt x="20" y="8"/>
                  </a:cubicBezTo>
                  <a:cubicBezTo>
                    <a:pt x="17" y="5"/>
                    <a:pt x="14" y="5"/>
                    <a:pt x="10" y="2"/>
                  </a:cubicBezTo>
                  <a:lnTo>
                    <a:pt x="5" y="0"/>
                  </a:lnTo>
                  <a:lnTo>
                    <a:pt x="4" y="3"/>
                  </a:lnTo>
                  <a:lnTo>
                    <a:pt x="5" y="6"/>
                  </a:lnTo>
                  <a:cubicBezTo>
                    <a:pt x="9" y="8"/>
                    <a:pt x="7" y="7"/>
                    <a:pt x="8" y="10"/>
                  </a:cubicBezTo>
                  <a:lnTo>
                    <a:pt x="8" y="13"/>
                  </a:lnTo>
                  <a:lnTo>
                    <a:pt x="7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3C7EFC8A-B9BC-44C2-BDC3-F70EE19F4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552" y="2655802"/>
              <a:ext cx="489526" cy="794532"/>
            </a:xfrm>
            <a:custGeom>
              <a:avLst/>
              <a:gdLst>
                <a:gd name="T0" fmla="*/ 36 w 83"/>
                <a:gd name="T1" fmla="*/ 26 h 144"/>
                <a:gd name="T2" fmla="*/ 26 w 83"/>
                <a:gd name="T3" fmla="*/ 33 h 144"/>
                <a:gd name="T4" fmla="*/ 23 w 83"/>
                <a:gd name="T5" fmla="*/ 43 h 144"/>
                <a:gd name="T6" fmla="*/ 25 w 83"/>
                <a:gd name="T7" fmla="*/ 57 h 144"/>
                <a:gd name="T8" fmla="*/ 16 w 83"/>
                <a:gd name="T9" fmla="*/ 66 h 144"/>
                <a:gd name="T10" fmla="*/ 2 w 83"/>
                <a:gd name="T11" fmla="*/ 100 h 144"/>
                <a:gd name="T12" fmla="*/ 0 w 83"/>
                <a:gd name="T13" fmla="*/ 111 h 144"/>
                <a:gd name="T14" fmla="*/ 0 w 83"/>
                <a:gd name="T15" fmla="*/ 117 h 144"/>
                <a:gd name="T16" fmla="*/ 1 w 83"/>
                <a:gd name="T17" fmla="*/ 124 h 144"/>
                <a:gd name="T18" fmla="*/ 2 w 83"/>
                <a:gd name="T19" fmla="*/ 129 h 144"/>
                <a:gd name="T20" fmla="*/ 2 w 83"/>
                <a:gd name="T21" fmla="*/ 134 h 144"/>
                <a:gd name="T22" fmla="*/ 7 w 83"/>
                <a:gd name="T23" fmla="*/ 135 h 144"/>
                <a:gd name="T24" fmla="*/ 22 w 83"/>
                <a:gd name="T25" fmla="*/ 142 h 144"/>
                <a:gd name="T26" fmla="*/ 30 w 83"/>
                <a:gd name="T27" fmla="*/ 136 h 144"/>
                <a:gd name="T28" fmla="*/ 39 w 83"/>
                <a:gd name="T29" fmla="*/ 142 h 144"/>
                <a:gd name="T30" fmla="*/ 44 w 83"/>
                <a:gd name="T31" fmla="*/ 142 h 144"/>
                <a:gd name="T32" fmla="*/ 47 w 83"/>
                <a:gd name="T33" fmla="*/ 143 h 144"/>
                <a:gd name="T34" fmla="*/ 51 w 83"/>
                <a:gd name="T35" fmla="*/ 139 h 144"/>
                <a:gd name="T36" fmla="*/ 64 w 83"/>
                <a:gd name="T37" fmla="*/ 140 h 144"/>
                <a:gd name="T38" fmla="*/ 70 w 83"/>
                <a:gd name="T39" fmla="*/ 137 h 144"/>
                <a:gd name="T40" fmla="*/ 74 w 83"/>
                <a:gd name="T41" fmla="*/ 137 h 144"/>
                <a:gd name="T42" fmla="*/ 75 w 83"/>
                <a:gd name="T43" fmla="*/ 131 h 144"/>
                <a:gd name="T44" fmla="*/ 72 w 83"/>
                <a:gd name="T45" fmla="*/ 125 h 144"/>
                <a:gd name="T46" fmla="*/ 73 w 83"/>
                <a:gd name="T47" fmla="*/ 122 h 144"/>
                <a:gd name="T48" fmla="*/ 72 w 83"/>
                <a:gd name="T49" fmla="*/ 117 h 144"/>
                <a:gd name="T50" fmla="*/ 69 w 83"/>
                <a:gd name="T51" fmla="*/ 108 h 144"/>
                <a:gd name="T52" fmla="*/ 73 w 83"/>
                <a:gd name="T53" fmla="*/ 102 h 144"/>
                <a:gd name="T54" fmla="*/ 83 w 83"/>
                <a:gd name="T55" fmla="*/ 90 h 144"/>
                <a:gd name="T56" fmla="*/ 74 w 83"/>
                <a:gd name="T57" fmla="*/ 89 h 144"/>
                <a:gd name="T58" fmla="*/ 72 w 83"/>
                <a:gd name="T59" fmla="*/ 83 h 144"/>
                <a:gd name="T60" fmla="*/ 70 w 83"/>
                <a:gd name="T61" fmla="*/ 76 h 144"/>
                <a:gd name="T62" fmla="*/ 64 w 83"/>
                <a:gd name="T63" fmla="*/ 63 h 144"/>
                <a:gd name="T64" fmla="*/ 66 w 83"/>
                <a:gd name="T65" fmla="*/ 56 h 144"/>
                <a:gd name="T66" fmla="*/ 71 w 83"/>
                <a:gd name="T67" fmla="*/ 50 h 144"/>
                <a:gd name="T68" fmla="*/ 63 w 83"/>
                <a:gd name="T69" fmla="*/ 50 h 144"/>
                <a:gd name="T70" fmla="*/ 52 w 83"/>
                <a:gd name="T71" fmla="*/ 41 h 144"/>
                <a:gd name="T72" fmla="*/ 51 w 83"/>
                <a:gd name="T73" fmla="*/ 37 h 144"/>
                <a:gd name="T74" fmla="*/ 54 w 83"/>
                <a:gd name="T75" fmla="*/ 31 h 144"/>
                <a:gd name="T76" fmla="*/ 54 w 83"/>
                <a:gd name="T77" fmla="*/ 27 h 144"/>
                <a:gd name="T78" fmla="*/ 55 w 83"/>
                <a:gd name="T79" fmla="*/ 22 h 144"/>
                <a:gd name="T80" fmla="*/ 54 w 83"/>
                <a:gd name="T81" fmla="*/ 18 h 144"/>
                <a:gd name="T82" fmla="*/ 55 w 83"/>
                <a:gd name="T83" fmla="*/ 12 h 144"/>
                <a:gd name="T84" fmla="*/ 48 w 83"/>
                <a:gd name="T85" fmla="*/ 5 h 144"/>
                <a:gd name="T86" fmla="*/ 43 w 83"/>
                <a:gd name="T87" fmla="*/ 3 h 144"/>
                <a:gd name="T88" fmla="*/ 36 w 83"/>
                <a:gd name="T89" fmla="*/ 3 h 144"/>
                <a:gd name="T90" fmla="*/ 45 w 83"/>
                <a:gd name="T91" fmla="*/ 8 h 144"/>
                <a:gd name="T92" fmla="*/ 43 w 83"/>
                <a:gd name="T93" fmla="*/ 14 h 144"/>
                <a:gd name="T94" fmla="*/ 40 w 83"/>
                <a:gd name="T95" fmla="*/ 18 h 144"/>
                <a:gd name="T96" fmla="*/ 38 w 83"/>
                <a:gd name="T9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" h="144">
                  <a:moveTo>
                    <a:pt x="36" y="23"/>
                  </a:moveTo>
                  <a:lnTo>
                    <a:pt x="36" y="26"/>
                  </a:lnTo>
                  <a:lnTo>
                    <a:pt x="33" y="28"/>
                  </a:lnTo>
                  <a:cubicBezTo>
                    <a:pt x="28" y="29"/>
                    <a:pt x="28" y="29"/>
                    <a:pt x="26" y="33"/>
                  </a:cubicBezTo>
                  <a:lnTo>
                    <a:pt x="26" y="37"/>
                  </a:lnTo>
                  <a:cubicBezTo>
                    <a:pt x="25" y="39"/>
                    <a:pt x="24" y="40"/>
                    <a:pt x="23" y="43"/>
                  </a:cubicBezTo>
                  <a:cubicBezTo>
                    <a:pt x="24" y="45"/>
                    <a:pt x="23" y="45"/>
                    <a:pt x="27" y="46"/>
                  </a:cubicBezTo>
                  <a:cubicBezTo>
                    <a:pt x="27" y="53"/>
                    <a:pt x="25" y="52"/>
                    <a:pt x="25" y="57"/>
                  </a:cubicBezTo>
                  <a:cubicBezTo>
                    <a:pt x="23" y="59"/>
                    <a:pt x="20" y="63"/>
                    <a:pt x="20" y="65"/>
                  </a:cubicBezTo>
                  <a:lnTo>
                    <a:pt x="16" y="66"/>
                  </a:lnTo>
                  <a:cubicBezTo>
                    <a:pt x="15" y="70"/>
                    <a:pt x="14" y="71"/>
                    <a:pt x="12" y="72"/>
                  </a:cubicBezTo>
                  <a:cubicBezTo>
                    <a:pt x="11" y="75"/>
                    <a:pt x="3" y="97"/>
                    <a:pt x="2" y="100"/>
                  </a:cubicBezTo>
                  <a:lnTo>
                    <a:pt x="2" y="104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0" y="117"/>
                  </a:lnTo>
                  <a:cubicBezTo>
                    <a:pt x="1" y="119"/>
                    <a:pt x="1" y="118"/>
                    <a:pt x="1" y="122"/>
                  </a:cubicBezTo>
                  <a:lnTo>
                    <a:pt x="1" y="124"/>
                  </a:lnTo>
                  <a:lnTo>
                    <a:pt x="2" y="126"/>
                  </a:lnTo>
                  <a:lnTo>
                    <a:pt x="2" y="129"/>
                  </a:lnTo>
                  <a:lnTo>
                    <a:pt x="1" y="131"/>
                  </a:lnTo>
                  <a:lnTo>
                    <a:pt x="2" y="134"/>
                  </a:lnTo>
                  <a:cubicBezTo>
                    <a:pt x="4" y="131"/>
                    <a:pt x="5" y="129"/>
                    <a:pt x="10" y="127"/>
                  </a:cubicBezTo>
                  <a:lnTo>
                    <a:pt x="7" y="135"/>
                  </a:lnTo>
                  <a:cubicBezTo>
                    <a:pt x="11" y="137"/>
                    <a:pt x="14" y="137"/>
                    <a:pt x="17" y="140"/>
                  </a:cubicBezTo>
                  <a:lnTo>
                    <a:pt x="22" y="142"/>
                  </a:lnTo>
                  <a:cubicBezTo>
                    <a:pt x="22" y="139"/>
                    <a:pt x="24" y="134"/>
                    <a:pt x="27" y="134"/>
                  </a:cubicBezTo>
                  <a:cubicBezTo>
                    <a:pt x="27" y="134"/>
                    <a:pt x="29" y="136"/>
                    <a:pt x="30" y="136"/>
                  </a:cubicBezTo>
                  <a:lnTo>
                    <a:pt x="30" y="134"/>
                  </a:lnTo>
                  <a:cubicBezTo>
                    <a:pt x="33" y="135"/>
                    <a:pt x="37" y="139"/>
                    <a:pt x="39" y="142"/>
                  </a:cubicBezTo>
                  <a:lnTo>
                    <a:pt x="43" y="140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7" y="143"/>
                  </a:lnTo>
                  <a:lnTo>
                    <a:pt x="51" y="144"/>
                  </a:lnTo>
                  <a:lnTo>
                    <a:pt x="51" y="139"/>
                  </a:lnTo>
                  <a:cubicBezTo>
                    <a:pt x="53" y="140"/>
                    <a:pt x="55" y="142"/>
                    <a:pt x="58" y="142"/>
                  </a:cubicBezTo>
                  <a:cubicBezTo>
                    <a:pt x="58" y="142"/>
                    <a:pt x="60" y="141"/>
                    <a:pt x="64" y="140"/>
                  </a:cubicBezTo>
                  <a:cubicBezTo>
                    <a:pt x="66" y="137"/>
                    <a:pt x="64" y="139"/>
                    <a:pt x="68" y="137"/>
                  </a:cubicBezTo>
                  <a:lnTo>
                    <a:pt x="70" y="137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4" y="135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2" y="125"/>
                  </a:lnTo>
                  <a:lnTo>
                    <a:pt x="73" y="123"/>
                  </a:lnTo>
                  <a:lnTo>
                    <a:pt x="73" y="122"/>
                  </a:lnTo>
                  <a:cubicBezTo>
                    <a:pt x="73" y="119"/>
                    <a:pt x="72" y="121"/>
                    <a:pt x="74" y="120"/>
                  </a:cubicBezTo>
                  <a:lnTo>
                    <a:pt x="72" y="117"/>
                  </a:lnTo>
                  <a:cubicBezTo>
                    <a:pt x="74" y="115"/>
                    <a:pt x="74" y="116"/>
                    <a:pt x="75" y="113"/>
                  </a:cubicBezTo>
                  <a:cubicBezTo>
                    <a:pt x="71" y="113"/>
                    <a:pt x="69" y="110"/>
                    <a:pt x="69" y="108"/>
                  </a:cubicBezTo>
                  <a:cubicBezTo>
                    <a:pt x="69" y="108"/>
                    <a:pt x="72" y="105"/>
                    <a:pt x="73" y="104"/>
                  </a:cubicBezTo>
                  <a:lnTo>
                    <a:pt x="73" y="102"/>
                  </a:lnTo>
                  <a:lnTo>
                    <a:pt x="74" y="101"/>
                  </a:lnTo>
                  <a:cubicBezTo>
                    <a:pt x="75" y="92"/>
                    <a:pt x="81" y="98"/>
                    <a:pt x="83" y="90"/>
                  </a:cubicBezTo>
                  <a:lnTo>
                    <a:pt x="81" y="92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72" y="83"/>
                  </a:lnTo>
                  <a:cubicBezTo>
                    <a:pt x="71" y="83"/>
                    <a:pt x="69" y="82"/>
                    <a:pt x="69" y="80"/>
                  </a:cubicBezTo>
                  <a:cubicBezTo>
                    <a:pt x="69" y="78"/>
                    <a:pt x="69" y="79"/>
                    <a:pt x="70" y="76"/>
                  </a:cubicBezTo>
                  <a:cubicBezTo>
                    <a:pt x="68" y="76"/>
                    <a:pt x="61" y="69"/>
                    <a:pt x="61" y="68"/>
                  </a:cubicBezTo>
                  <a:cubicBezTo>
                    <a:pt x="61" y="68"/>
                    <a:pt x="63" y="64"/>
                    <a:pt x="64" y="63"/>
                  </a:cubicBezTo>
                  <a:lnTo>
                    <a:pt x="64" y="60"/>
                  </a:lnTo>
                  <a:lnTo>
                    <a:pt x="66" y="56"/>
                  </a:lnTo>
                  <a:lnTo>
                    <a:pt x="71" y="55"/>
                  </a:lnTo>
                  <a:lnTo>
                    <a:pt x="71" y="50"/>
                  </a:lnTo>
                  <a:cubicBezTo>
                    <a:pt x="68" y="49"/>
                    <a:pt x="69" y="50"/>
                    <a:pt x="65" y="50"/>
                  </a:cubicBezTo>
                  <a:lnTo>
                    <a:pt x="63" y="50"/>
                  </a:lnTo>
                  <a:lnTo>
                    <a:pt x="61" y="49"/>
                  </a:lnTo>
                  <a:cubicBezTo>
                    <a:pt x="60" y="46"/>
                    <a:pt x="54" y="42"/>
                    <a:pt x="52" y="41"/>
                  </a:cubicBezTo>
                  <a:lnTo>
                    <a:pt x="53" y="39"/>
                  </a:lnTo>
                  <a:lnTo>
                    <a:pt x="51" y="37"/>
                  </a:lnTo>
                  <a:lnTo>
                    <a:pt x="49" y="35"/>
                  </a:lnTo>
                  <a:cubicBezTo>
                    <a:pt x="54" y="33"/>
                    <a:pt x="52" y="34"/>
                    <a:pt x="54" y="31"/>
                  </a:cubicBezTo>
                  <a:lnTo>
                    <a:pt x="54" y="29"/>
                  </a:lnTo>
                  <a:lnTo>
                    <a:pt x="54" y="27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5" y="12"/>
                  </a:lnTo>
                  <a:lnTo>
                    <a:pt x="53" y="7"/>
                  </a:lnTo>
                  <a:cubicBezTo>
                    <a:pt x="51" y="5"/>
                    <a:pt x="51" y="5"/>
                    <a:pt x="48" y="5"/>
                  </a:cubicBezTo>
                  <a:lnTo>
                    <a:pt x="47" y="2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41" y="4"/>
                  </a:lnTo>
                  <a:cubicBezTo>
                    <a:pt x="42" y="6"/>
                    <a:pt x="42" y="6"/>
                    <a:pt x="45" y="8"/>
                  </a:cubicBezTo>
                  <a:cubicBezTo>
                    <a:pt x="42" y="12"/>
                    <a:pt x="45" y="9"/>
                    <a:pt x="42" y="11"/>
                  </a:cubicBezTo>
                  <a:lnTo>
                    <a:pt x="43" y="14"/>
                  </a:lnTo>
                  <a:lnTo>
                    <a:pt x="41" y="17"/>
                  </a:lnTo>
                  <a:lnTo>
                    <a:pt x="40" y="18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A3C7E7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78B7ADA4-8B92-444C-A3ED-B267F3F1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834" y="2929842"/>
              <a:ext cx="701850" cy="551758"/>
            </a:xfrm>
            <a:custGeom>
              <a:avLst/>
              <a:gdLst>
                <a:gd name="T0" fmla="*/ 75 w 119"/>
                <a:gd name="T1" fmla="*/ 7 h 100"/>
                <a:gd name="T2" fmla="*/ 66 w 119"/>
                <a:gd name="T3" fmla="*/ 0 h 100"/>
                <a:gd name="T4" fmla="*/ 55 w 119"/>
                <a:gd name="T5" fmla="*/ 0 h 100"/>
                <a:gd name="T6" fmla="*/ 49 w 119"/>
                <a:gd name="T7" fmla="*/ 9 h 100"/>
                <a:gd name="T8" fmla="*/ 46 w 119"/>
                <a:gd name="T9" fmla="*/ 13 h 100"/>
                <a:gd name="T10" fmla="*/ 33 w 119"/>
                <a:gd name="T11" fmla="*/ 18 h 100"/>
                <a:gd name="T12" fmla="*/ 28 w 119"/>
                <a:gd name="T13" fmla="*/ 26 h 100"/>
                <a:gd name="T14" fmla="*/ 24 w 119"/>
                <a:gd name="T15" fmla="*/ 27 h 100"/>
                <a:gd name="T16" fmla="*/ 18 w 119"/>
                <a:gd name="T17" fmla="*/ 27 h 100"/>
                <a:gd name="T18" fmla="*/ 7 w 119"/>
                <a:gd name="T19" fmla="*/ 26 h 100"/>
                <a:gd name="T20" fmla="*/ 1 w 119"/>
                <a:gd name="T21" fmla="*/ 32 h 100"/>
                <a:gd name="T22" fmla="*/ 7 w 119"/>
                <a:gd name="T23" fmla="*/ 32 h 100"/>
                <a:gd name="T24" fmla="*/ 13 w 119"/>
                <a:gd name="T25" fmla="*/ 33 h 100"/>
                <a:gd name="T26" fmla="*/ 18 w 119"/>
                <a:gd name="T27" fmla="*/ 32 h 100"/>
                <a:gd name="T28" fmla="*/ 23 w 119"/>
                <a:gd name="T29" fmla="*/ 32 h 100"/>
                <a:gd name="T30" fmla="*/ 26 w 119"/>
                <a:gd name="T31" fmla="*/ 38 h 100"/>
                <a:gd name="T32" fmla="*/ 24 w 119"/>
                <a:gd name="T33" fmla="*/ 44 h 100"/>
                <a:gd name="T34" fmla="*/ 25 w 119"/>
                <a:gd name="T35" fmla="*/ 56 h 100"/>
                <a:gd name="T36" fmla="*/ 27 w 119"/>
                <a:gd name="T37" fmla="*/ 65 h 100"/>
                <a:gd name="T38" fmla="*/ 31 w 119"/>
                <a:gd name="T39" fmla="*/ 70 h 100"/>
                <a:gd name="T40" fmla="*/ 36 w 119"/>
                <a:gd name="T41" fmla="*/ 74 h 100"/>
                <a:gd name="T42" fmla="*/ 41 w 119"/>
                <a:gd name="T43" fmla="*/ 78 h 100"/>
                <a:gd name="T44" fmla="*/ 45 w 119"/>
                <a:gd name="T45" fmla="*/ 78 h 100"/>
                <a:gd name="T46" fmla="*/ 50 w 119"/>
                <a:gd name="T47" fmla="*/ 78 h 100"/>
                <a:gd name="T48" fmla="*/ 60 w 119"/>
                <a:gd name="T49" fmla="*/ 82 h 100"/>
                <a:gd name="T50" fmla="*/ 65 w 119"/>
                <a:gd name="T51" fmla="*/ 85 h 100"/>
                <a:gd name="T52" fmla="*/ 72 w 119"/>
                <a:gd name="T53" fmla="*/ 87 h 100"/>
                <a:gd name="T54" fmla="*/ 80 w 119"/>
                <a:gd name="T55" fmla="*/ 91 h 100"/>
                <a:gd name="T56" fmla="*/ 89 w 119"/>
                <a:gd name="T57" fmla="*/ 96 h 100"/>
                <a:gd name="T58" fmla="*/ 94 w 119"/>
                <a:gd name="T59" fmla="*/ 97 h 100"/>
                <a:gd name="T60" fmla="*/ 99 w 119"/>
                <a:gd name="T61" fmla="*/ 96 h 100"/>
                <a:gd name="T62" fmla="*/ 109 w 119"/>
                <a:gd name="T63" fmla="*/ 93 h 100"/>
                <a:gd name="T64" fmla="*/ 111 w 119"/>
                <a:gd name="T65" fmla="*/ 89 h 100"/>
                <a:gd name="T66" fmla="*/ 114 w 119"/>
                <a:gd name="T67" fmla="*/ 85 h 100"/>
                <a:gd name="T68" fmla="*/ 119 w 119"/>
                <a:gd name="T69" fmla="*/ 78 h 100"/>
                <a:gd name="T70" fmla="*/ 114 w 119"/>
                <a:gd name="T71" fmla="*/ 69 h 100"/>
                <a:gd name="T72" fmla="*/ 117 w 119"/>
                <a:gd name="T73" fmla="*/ 59 h 100"/>
                <a:gd name="T74" fmla="*/ 112 w 119"/>
                <a:gd name="T75" fmla="*/ 56 h 100"/>
                <a:gd name="T76" fmla="*/ 106 w 119"/>
                <a:gd name="T77" fmla="*/ 53 h 100"/>
                <a:gd name="T78" fmla="*/ 89 w 119"/>
                <a:gd name="T79" fmla="*/ 50 h 100"/>
                <a:gd name="T80" fmla="*/ 90 w 119"/>
                <a:gd name="T81" fmla="*/ 46 h 100"/>
                <a:gd name="T82" fmla="*/ 88 w 119"/>
                <a:gd name="T83" fmla="*/ 38 h 100"/>
                <a:gd name="T84" fmla="*/ 89 w 119"/>
                <a:gd name="T85" fmla="*/ 30 h 100"/>
                <a:gd name="T86" fmla="*/ 88 w 119"/>
                <a:gd name="T87" fmla="*/ 23 h 100"/>
                <a:gd name="T88" fmla="*/ 88 w 119"/>
                <a:gd name="T89" fmla="*/ 14 h 100"/>
                <a:gd name="T90" fmla="*/ 79 w 119"/>
                <a:gd name="T9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00">
                  <a:moveTo>
                    <a:pt x="79" y="12"/>
                  </a:moveTo>
                  <a:cubicBezTo>
                    <a:pt x="75" y="12"/>
                    <a:pt x="76" y="11"/>
                    <a:pt x="75" y="7"/>
                  </a:cubicBezTo>
                  <a:lnTo>
                    <a:pt x="72" y="7"/>
                  </a:lnTo>
                  <a:cubicBezTo>
                    <a:pt x="71" y="5"/>
                    <a:pt x="69" y="0"/>
                    <a:pt x="66" y="0"/>
                  </a:cubicBezTo>
                  <a:lnTo>
                    <a:pt x="57" y="0"/>
                  </a:lnTo>
                  <a:lnTo>
                    <a:pt x="55" y="0"/>
                  </a:lnTo>
                  <a:cubicBezTo>
                    <a:pt x="53" y="4"/>
                    <a:pt x="54" y="5"/>
                    <a:pt x="50" y="6"/>
                  </a:cubicBezTo>
                  <a:lnTo>
                    <a:pt x="49" y="9"/>
                  </a:lnTo>
                  <a:lnTo>
                    <a:pt x="50" y="10"/>
                  </a:lnTo>
                  <a:cubicBezTo>
                    <a:pt x="46" y="13"/>
                    <a:pt x="50" y="12"/>
                    <a:pt x="46" y="13"/>
                  </a:cubicBezTo>
                  <a:cubicBezTo>
                    <a:pt x="46" y="17"/>
                    <a:pt x="46" y="18"/>
                    <a:pt x="43" y="18"/>
                  </a:cubicBezTo>
                  <a:lnTo>
                    <a:pt x="33" y="18"/>
                  </a:lnTo>
                  <a:lnTo>
                    <a:pt x="33" y="22"/>
                  </a:lnTo>
                  <a:cubicBezTo>
                    <a:pt x="30" y="25"/>
                    <a:pt x="31" y="26"/>
                    <a:pt x="28" y="26"/>
                  </a:cubicBezTo>
                  <a:cubicBezTo>
                    <a:pt x="26" y="26"/>
                    <a:pt x="26" y="25"/>
                    <a:pt x="26" y="23"/>
                  </a:cubicBezTo>
                  <a:cubicBezTo>
                    <a:pt x="23" y="26"/>
                    <a:pt x="24" y="23"/>
                    <a:pt x="24" y="27"/>
                  </a:cubicBezTo>
                  <a:lnTo>
                    <a:pt x="19" y="26"/>
                  </a:lnTo>
                  <a:lnTo>
                    <a:pt x="18" y="27"/>
                  </a:lnTo>
                  <a:cubicBezTo>
                    <a:pt x="13" y="27"/>
                    <a:pt x="15" y="26"/>
                    <a:pt x="11" y="26"/>
                  </a:cubicBezTo>
                  <a:lnTo>
                    <a:pt x="7" y="26"/>
                  </a:lnTo>
                  <a:cubicBezTo>
                    <a:pt x="6" y="29"/>
                    <a:pt x="6" y="28"/>
                    <a:pt x="5" y="30"/>
                  </a:cubicBezTo>
                  <a:cubicBezTo>
                    <a:pt x="0" y="31"/>
                    <a:pt x="3" y="29"/>
                    <a:pt x="1" y="32"/>
                  </a:cubicBezTo>
                  <a:lnTo>
                    <a:pt x="4" y="32"/>
                  </a:lnTo>
                  <a:lnTo>
                    <a:pt x="7" y="32"/>
                  </a:lnTo>
                  <a:lnTo>
                    <a:pt x="11" y="31"/>
                  </a:lnTo>
                  <a:lnTo>
                    <a:pt x="13" y="33"/>
                  </a:lnTo>
                  <a:cubicBezTo>
                    <a:pt x="14" y="32"/>
                    <a:pt x="11" y="33"/>
                    <a:pt x="15" y="33"/>
                  </a:cubicBezTo>
                  <a:lnTo>
                    <a:pt x="18" y="32"/>
                  </a:lnTo>
                  <a:cubicBezTo>
                    <a:pt x="20" y="32"/>
                    <a:pt x="20" y="33"/>
                    <a:pt x="21" y="33"/>
                  </a:cubicBezTo>
                  <a:cubicBezTo>
                    <a:pt x="22" y="33"/>
                    <a:pt x="22" y="32"/>
                    <a:pt x="23" y="32"/>
                  </a:cubicBezTo>
                  <a:cubicBezTo>
                    <a:pt x="25" y="32"/>
                    <a:pt x="26" y="32"/>
                    <a:pt x="26" y="33"/>
                  </a:cubicBezTo>
                  <a:lnTo>
                    <a:pt x="26" y="38"/>
                  </a:lnTo>
                  <a:lnTo>
                    <a:pt x="26" y="40"/>
                  </a:lnTo>
                  <a:lnTo>
                    <a:pt x="24" y="44"/>
                  </a:lnTo>
                  <a:cubicBezTo>
                    <a:pt x="25" y="48"/>
                    <a:pt x="25" y="50"/>
                    <a:pt x="27" y="52"/>
                  </a:cubicBezTo>
                  <a:lnTo>
                    <a:pt x="25" y="56"/>
                  </a:lnTo>
                  <a:cubicBezTo>
                    <a:pt x="26" y="58"/>
                    <a:pt x="26" y="56"/>
                    <a:pt x="25" y="58"/>
                  </a:cubicBezTo>
                  <a:cubicBezTo>
                    <a:pt x="26" y="61"/>
                    <a:pt x="27" y="62"/>
                    <a:pt x="27" y="65"/>
                  </a:cubicBezTo>
                  <a:lnTo>
                    <a:pt x="30" y="65"/>
                  </a:lnTo>
                  <a:lnTo>
                    <a:pt x="31" y="70"/>
                  </a:lnTo>
                  <a:lnTo>
                    <a:pt x="36" y="71"/>
                  </a:lnTo>
                  <a:lnTo>
                    <a:pt x="36" y="74"/>
                  </a:lnTo>
                  <a:lnTo>
                    <a:pt x="40" y="74"/>
                  </a:lnTo>
                  <a:lnTo>
                    <a:pt x="41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80"/>
                  </a:lnTo>
                  <a:lnTo>
                    <a:pt x="50" y="78"/>
                  </a:lnTo>
                  <a:lnTo>
                    <a:pt x="52" y="78"/>
                  </a:lnTo>
                  <a:cubicBezTo>
                    <a:pt x="54" y="78"/>
                    <a:pt x="58" y="81"/>
                    <a:pt x="60" y="82"/>
                  </a:cubicBezTo>
                  <a:lnTo>
                    <a:pt x="64" y="81"/>
                  </a:lnTo>
                  <a:lnTo>
                    <a:pt x="65" y="85"/>
                  </a:lnTo>
                  <a:cubicBezTo>
                    <a:pt x="68" y="86"/>
                    <a:pt x="67" y="86"/>
                    <a:pt x="69" y="88"/>
                  </a:cubicBezTo>
                  <a:lnTo>
                    <a:pt x="72" y="87"/>
                  </a:lnTo>
                  <a:lnTo>
                    <a:pt x="72" y="89"/>
                  </a:lnTo>
                  <a:lnTo>
                    <a:pt x="80" y="91"/>
                  </a:lnTo>
                  <a:cubicBezTo>
                    <a:pt x="81" y="92"/>
                    <a:pt x="84" y="97"/>
                    <a:pt x="86" y="97"/>
                  </a:cubicBezTo>
                  <a:cubicBezTo>
                    <a:pt x="88" y="97"/>
                    <a:pt x="87" y="97"/>
                    <a:pt x="89" y="96"/>
                  </a:cubicBezTo>
                  <a:lnTo>
                    <a:pt x="92" y="98"/>
                  </a:lnTo>
                  <a:lnTo>
                    <a:pt x="94" y="97"/>
                  </a:lnTo>
                  <a:lnTo>
                    <a:pt x="97" y="98"/>
                  </a:lnTo>
                  <a:lnTo>
                    <a:pt x="99" y="96"/>
                  </a:lnTo>
                  <a:lnTo>
                    <a:pt x="103" y="100"/>
                  </a:lnTo>
                  <a:cubicBezTo>
                    <a:pt x="107" y="97"/>
                    <a:pt x="108" y="98"/>
                    <a:pt x="109" y="93"/>
                  </a:cubicBezTo>
                  <a:lnTo>
                    <a:pt x="111" y="92"/>
                  </a:lnTo>
                  <a:lnTo>
                    <a:pt x="111" y="89"/>
                  </a:lnTo>
                  <a:lnTo>
                    <a:pt x="114" y="87"/>
                  </a:lnTo>
                  <a:lnTo>
                    <a:pt x="114" y="85"/>
                  </a:lnTo>
                  <a:lnTo>
                    <a:pt x="114" y="83"/>
                  </a:lnTo>
                  <a:cubicBezTo>
                    <a:pt x="115" y="80"/>
                    <a:pt x="115" y="79"/>
                    <a:pt x="119" y="78"/>
                  </a:cubicBezTo>
                  <a:lnTo>
                    <a:pt x="117" y="73"/>
                  </a:lnTo>
                  <a:cubicBezTo>
                    <a:pt x="115" y="71"/>
                    <a:pt x="117" y="72"/>
                    <a:pt x="114" y="69"/>
                  </a:cubicBezTo>
                  <a:lnTo>
                    <a:pt x="113" y="64"/>
                  </a:lnTo>
                  <a:cubicBezTo>
                    <a:pt x="114" y="63"/>
                    <a:pt x="115" y="61"/>
                    <a:pt x="117" y="59"/>
                  </a:cubicBezTo>
                  <a:lnTo>
                    <a:pt x="116" y="56"/>
                  </a:lnTo>
                  <a:lnTo>
                    <a:pt x="112" y="56"/>
                  </a:lnTo>
                  <a:lnTo>
                    <a:pt x="110" y="57"/>
                  </a:lnTo>
                  <a:cubicBezTo>
                    <a:pt x="109" y="55"/>
                    <a:pt x="108" y="53"/>
                    <a:pt x="106" y="53"/>
                  </a:cubicBezTo>
                  <a:lnTo>
                    <a:pt x="89" y="53"/>
                  </a:lnTo>
                  <a:cubicBezTo>
                    <a:pt x="90" y="51"/>
                    <a:pt x="90" y="53"/>
                    <a:pt x="89" y="50"/>
                  </a:cubicBezTo>
                  <a:cubicBezTo>
                    <a:pt x="90" y="49"/>
                    <a:pt x="90" y="52"/>
                    <a:pt x="90" y="48"/>
                  </a:cubicBezTo>
                  <a:lnTo>
                    <a:pt x="90" y="46"/>
                  </a:lnTo>
                  <a:lnTo>
                    <a:pt x="90" y="43"/>
                  </a:lnTo>
                  <a:lnTo>
                    <a:pt x="88" y="38"/>
                  </a:lnTo>
                  <a:lnTo>
                    <a:pt x="90" y="33"/>
                  </a:lnTo>
                  <a:cubicBezTo>
                    <a:pt x="88" y="31"/>
                    <a:pt x="89" y="34"/>
                    <a:pt x="89" y="30"/>
                  </a:cubicBezTo>
                  <a:cubicBezTo>
                    <a:pt x="89" y="30"/>
                    <a:pt x="90" y="28"/>
                    <a:pt x="90" y="28"/>
                  </a:cubicBezTo>
                  <a:cubicBezTo>
                    <a:pt x="89" y="27"/>
                    <a:pt x="88" y="25"/>
                    <a:pt x="88" y="23"/>
                  </a:cubicBezTo>
                  <a:cubicBezTo>
                    <a:pt x="88" y="22"/>
                    <a:pt x="89" y="18"/>
                    <a:pt x="90" y="16"/>
                  </a:cubicBezTo>
                  <a:lnTo>
                    <a:pt x="88" y="14"/>
                  </a:lnTo>
                  <a:cubicBezTo>
                    <a:pt x="83" y="16"/>
                    <a:pt x="86" y="13"/>
                    <a:pt x="85" y="16"/>
                  </a:cubicBezTo>
                  <a:cubicBezTo>
                    <a:pt x="80" y="16"/>
                    <a:pt x="80" y="16"/>
                    <a:pt x="79" y="12"/>
                  </a:cubicBezTo>
                  <a:close/>
                </a:path>
              </a:pathLst>
            </a:custGeom>
            <a:solidFill>
              <a:srgbClr val="A3C7E7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4B7EC7F3-2E39-4213-9491-240201E2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286" y="2986857"/>
              <a:ext cx="914175" cy="943507"/>
            </a:xfrm>
            <a:custGeom>
              <a:avLst/>
              <a:gdLst>
                <a:gd name="T0" fmla="*/ 78 w 155"/>
                <a:gd name="T1" fmla="*/ 13 h 171"/>
                <a:gd name="T2" fmla="*/ 65 w 155"/>
                <a:gd name="T3" fmla="*/ 19 h 171"/>
                <a:gd name="T4" fmla="*/ 56 w 155"/>
                <a:gd name="T5" fmla="*/ 16 h 171"/>
                <a:gd name="T6" fmla="*/ 49 w 155"/>
                <a:gd name="T7" fmla="*/ 23 h 171"/>
                <a:gd name="T8" fmla="*/ 44 w 155"/>
                <a:gd name="T9" fmla="*/ 33 h 171"/>
                <a:gd name="T10" fmla="*/ 34 w 155"/>
                <a:gd name="T11" fmla="*/ 38 h 171"/>
                <a:gd name="T12" fmla="*/ 17 w 155"/>
                <a:gd name="T13" fmla="*/ 35 h 171"/>
                <a:gd name="T14" fmla="*/ 15 w 155"/>
                <a:gd name="T15" fmla="*/ 29 h 171"/>
                <a:gd name="T16" fmla="*/ 2 w 155"/>
                <a:gd name="T17" fmla="*/ 47 h 171"/>
                <a:gd name="T18" fmla="*/ 8 w 155"/>
                <a:gd name="T19" fmla="*/ 53 h 171"/>
                <a:gd name="T20" fmla="*/ 4 w 155"/>
                <a:gd name="T21" fmla="*/ 58 h 171"/>
                <a:gd name="T22" fmla="*/ 4 w 155"/>
                <a:gd name="T23" fmla="*/ 61 h 171"/>
                <a:gd name="T24" fmla="*/ 8 w 155"/>
                <a:gd name="T25" fmla="*/ 69 h 171"/>
                <a:gd name="T26" fmla="*/ 5 w 155"/>
                <a:gd name="T27" fmla="*/ 79 h 171"/>
                <a:gd name="T28" fmla="*/ 7 w 155"/>
                <a:gd name="T29" fmla="*/ 86 h 171"/>
                <a:gd name="T30" fmla="*/ 12 w 155"/>
                <a:gd name="T31" fmla="*/ 102 h 171"/>
                <a:gd name="T32" fmla="*/ 11 w 155"/>
                <a:gd name="T33" fmla="*/ 113 h 171"/>
                <a:gd name="T34" fmla="*/ 15 w 155"/>
                <a:gd name="T35" fmla="*/ 112 h 171"/>
                <a:gd name="T36" fmla="*/ 25 w 155"/>
                <a:gd name="T37" fmla="*/ 109 h 171"/>
                <a:gd name="T38" fmla="*/ 43 w 155"/>
                <a:gd name="T39" fmla="*/ 100 h 171"/>
                <a:gd name="T40" fmla="*/ 46 w 155"/>
                <a:gd name="T41" fmla="*/ 108 h 171"/>
                <a:gd name="T42" fmla="*/ 59 w 155"/>
                <a:gd name="T43" fmla="*/ 107 h 171"/>
                <a:gd name="T44" fmla="*/ 81 w 155"/>
                <a:gd name="T45" fmla="*/ 115 h 171"/>
                <a:gd name="T46" fmla="*/ 96 w 155"/>
                <a:gd name="T47" fmla="*/ 125 h 171"/>
                <a:gd name="T48" fmla="*/ 114 w 155"/>
                <a:gd name="T49" fmla="*/ 131 h 171"/>
                <a:gd name="T50" fmla="*/ 109 w 155"/>
                <a:gd name="T51" fmla="*/ 148 h 171"/>
                <a:gd name="T52" fmla="*/ 103 w 155"/>
                <a:gd name="T53" fmla="*/ 156 h 171"/>
                <a:gd name="T54" fmla="*/ 109 w 155"/>
                <a:gd name="T55" fmla="*/ 164 h 171"/>
                <a:gd name="T56" fmla="*/ 113 w 155"/>
                <a:gd name="T57" fmla="*/ 170 h 171"/>
                <a:gd name="T58" fmla="*/ 124 w 155"/>
                <a:gd name="T59" fmla="*/ 165 h 171"/>
                <a:gd name="T60" fmla="*/ 125 w 155"/>
                <a:gd name="T61" fmla="*/ 157 h 171"/>
                <a:gd name="T62" fmla="*/ 126 w 155"/>
                <a:gd name="T63" fmla="*/ 145 h 171"/>
                <a:gd name="T64" fmla="*/ 131 w 155"/>
                <a:gd name="T65" fmla="*/ 129 h 171"/>
                <a:gd name="T66" fmla="*/ 129 w 155"/>
                <a:gd name="T67" fmla="*/ 122 h 171"/>
                <a:gd name="T68" fmla="*/ 129 w 155"/>
                <a:gd name="T69" fmla="*/ 114 h 171"/>
                <a:gd name="T70" fmla="*/ 129 w 155"/>
                <a:gd name="T71" fmla="*/ 105 h 171"/>
                <a:gd name="T72" fmla="*/ 129 w 155"/>
                <a:gd name="T73" fmla="*/ 95 h 171"/>
                <a:gd name="T74" fmla="*/ 129 w 155"/>
                <a:gd name="T75" fmla="*/ 82 h 171"/>
                <a:gd name="T76" fmla="*/ 155 w 155"/>
                <a:gd name="T77" fmla="*/ 54 h 171"/>
                <a:gd name="T78" fmla="*/ 143 w 155"/>
                <a:gd name="T79" fmla="*/ 38 h 171"/>
                <a:gd name="T80" fmla="*/ 148 w 155"/>
                <a:gd name="T81" fmla="*/ 34 h 171"/>
                <a:gd name="T82" fmla="*/ 149 w 155"/>
                <a:gd name="T83" fmla="*/ 26 h 171"/>
                <a:gd name="T84" fmla="*/ 141 w 155"/>
                <a:gd name="T85" fmla="*/ 14 h 171"/>
                <a:gd name="T86" fmla="*/ 135 w 155"/>
                <a:gd name="T87" fmla="*/ 9 h 171"/>
                <a:gd name="T88" fmla="*/ 124 w 155"/>
                <a:gd name="T89" fmla="*/ 0 h 171"/>
                <a:gd name="T90" fmla="*/ 101 w 155"/>
                <a:gd name="T91" fmla="*/ 17 h 171"/>
                <a:gd name="T92" fmla="*/ 97 w 155"/>
                <a:gd name="T93" fmla="*/ 10 h 171"/>
                <a:gd name="T94" fmla="*/ 82 w 155"/>
                <a:gd name="T95" fmla="*/ 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71">
                  <a:moveTo>
                    <a:pt x="82" y="9"/>
                  </a:moveTo>
                  <a:lnTo>
                    <a:pt x="82" y="11"/>
                  </a:lnTo>
                  <a:cubicBezTo>
                    <a:pt x="81" y="13"/>
                    <a:pt x="81" y="13"/>
                    <a:pt x="78" y="13"/>
                  </a:cubicBezTo>
                  <a:lnTo>
                    <a:pt x="76" y="13"/>
                  </a:lnTo>
                  <a:cubicBezTo>
                    <a:pt x="73" y="13"/>
                    <a:pt x="72" y="16"/>
                    <a:pt x="71" y="17"/>
                  </a:cubicBezTo>
                  <a:cubicBezTo>
                    <a:pt x="67" y="18"/>
                    <a:pt x="67" y="18"/>
                    <a:pt x="65" y="19"/>
                  </a:cubicBezTo>
                  <a:cubicBezTo>
                    <a:pt x="63" y="19"/>
                    <a:pt x="60" y="16"/>
                    <a:pt x="59" y="16"/>
                  </a:cubicBezTo>
                  <a:lnTo>
                    <a:pt x="58" y="16"/>
                  </a:lnTo>
                  <a:lnTo>
                    <a:pt x="56" y="16"/>
                  </a:lnTo>
                  <a:cubicBezTo>
                    <a:pt x="55" y="16"/>
                    <a:pt x="54" y="13"/>
                    <a:pt x="53" y="13"/>
                  </a:cubicBezTo>
                  <a:cubicBezTo>
                    <a:pt x="52" y="13"/>
                    <a:pt x="47" y="17"/>
                    <a:pt x="47" y="17"/>
                  </a:cubicBezTo>
                  <a:cubicBezTo>
                    <a:pt x="48" y="21"/>
                    <a:pt x="46" y="20"/>
                    <a:pt x="49" y="23"/>
                  </a:cubicBezTo>
                  <a:cubicBezTo>
                    <a:pt x="48" y="25"/>
                    <a:pt x="50" y="22"/>
                    <a:pt x="50" y="24"/>
                  </a:cubicBezTo>
                  <a:cubicBezTo>
                    <a:pt x="50" y="25"/>
                    <a:pt x="51" y="26"/>
                    <a:pt x="51" y="26"/>
                  </a:cubicBezTo>
                  <a:cubicBezTo>
                    <a:pt x="46" y="30"/>
                    <a:pt x="49" y="32"/>
                    <a:pt x="44" y="33"/>
                  </a:cubicBezTo>
                  <a:lnTo>
                    <a:pt x="42" y="37"/>
                  </a:lnTo>
                  <a:lnTo>
                    <a:pt x="37" y="37"/>
                  </a:lnTo>
                  <a:lnTo>
                    <a:pt x="34" y="38"/>
                  </a:lnTo>
                  <a:lnTo>
                    <a:pt x="29" y="43"/>
                  </a:lnTo>
                  <a:lnTo>
                    <a:pt x="22" y="41"/>
                  </a:lnTo>
                  <a:lnTo>
                    <a:pt x="17" y="35"/>
                  </a:lnTo>
                  <a:lnTo>
                    <a:pt x="19" y="33"/>
                  </a:lnTo>
                  <a:cubicBezTo>
                    <a:pt x="17" y="31"/>
                    <a:pt x="17" y="32"/>
                    <a:pt x="17" y="29"/>
                  </a:cubicBezTo>
                  <a:lnTo>
                    <a:pt x="15" y="29"/>
                  </a:lnTo>
                  <a:lnTo>
                    <a:pt x="13" y="32"/>
                  </a:lnTo>
                  <a:cubicBezTo>
                    <a:pt x="6" y="34"/>
                    <a:pt x="6" y="42"/>
                    <a:pt x="2" y="44"/>
                  </a:cubicBezTo>
                  <a:lnTo>
                    <a:pt x="2" y="47"/>
                  </a:lnTo>
                  <a:lnTo>
                    <a:pt x="0" y="47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4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5"/>
                  </a:lnTo>
                  <a:cubicBezTo>
                    <a:pt x="5" y="69"/>
                    <a:pt x="3" y="68"/>
                    <a:pt x="8" y="69"/>
                  </a:cubicBezTo>
                  <a:cubicBezTo>
                    <a:pt x="6" y="71"/>
                    <a:pt x="6" y="71"/>
                    <a:pt x="6" y="73"/>
                  </a:cubicBezTo>
                  <a:lnTo>
                    <a:pt x="6" y="76"/>
                  </a:lnTo>
                  <a:cubicBezTo>
                    <a:pt x="6" y="77"/>
                    <a:pt x="4" y="79"/>
                    <a:pt x="5" y="79"/>
                  </a:cubicBezTo>
                  <a:lnTo>
                    <a:pt x="5" y="83"/>
                  </a:lnTo>
                  <a:lnTo>
                    <a:pt x="7" y="83"/>
                  </a:lnTo>
                  <a:cubicBezTo>
                    <a:pt x="6" y="86"/>
                    <a:pt x="9" y="85"/>
                    <a:pt x="7" y="86"/>
                  </a:cubicBezTo>
                  <a:lnTo>
                    <a:pt x="5" y="95"/>
                  </a:lnTo>
                  <a:lnTo>
                    <a:pt x="6" y="98"/>
                  </a:lnTo>
                  <a:cubicBezTo>
                    <a:pt x="9" y="99"/>
                    <a:pt x="8" y="100"/>
                    <a:pt x="12" y="102"/>
                  </a:cubicBezTo>
                  <a:lnTo>
                    <a:pt x="10" y="108"/>
                  </a:lnTo>
                  <a:lnTo>
                    <a:pt x="10" y="110"/>
                  </a:lnTo>
                  <a:cubicBezTo>
                    <a:pt x="10" y="112"/>
                    <a:pt x="10" y="112"/>
                    <a:pt x="11" y="113"/>
                  </a:cubicBezTo>
                  <a:lnTo>
                    <a:pt x="10" y="116"/>
                  </a:lnTo>
                  <a:lnTo>
                    <a:pt x="14" y="115"/>
                  </a:lnTo>
                  <a:lnTo>
                    <a:pt x="15" y="112"/>
                  </a:lnTo>
                  <a:lnTo>
                    <a:pt x="20" y="112"/>
                  </a:lnTo>
                  <a:lnTo>
                    <a:pt x="22" y="109"/>
                  </a:lnTo>
                  <a:lnTo>
                    <a:pt x="25" y="109"/>
                  </a:lnTo>
                  <a:cubicBezTo>
                    <a:pt x="28" y="104"/>
                    <a:pt x="31" y="103"/>
                    <a:pt x="38" y="100"/>
                  </a:cubicBezTo>
                  <a:lnTo>
                    <a:pt x="41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7" y="102"/>
                  </a:lnTo>
                  <a:lnTo>
                    <a:pt x="46" y="108"/>
                  </a:lnTo>
                  <a:lnTo>
                    <a:pt x="52" y="109"/>
                  </a:lnTo>
                  <a:lnTo>
                    <a:pt x="57" y="107"/>
                  </a:lnTo>
                  <a:lnTo>
                    <a:pt x="59" y="107"/>
                  </a:lnTo>
                  <a:cubicBezTo>
                    <a:pt x="60" y="107"/>
                    <a:pt x="71" y="114"/>
                    <a:pt x="72" y="115"/>
                  </a:cubicBezTo>
                  <a:lnTo>
                    <a:pt x="78" y="116"/>
                  </a:lnTo>
                  <a:lnTo>
                    <a:pt x="81" y="115"/>
                  </a:lnTo>
                  <a:cubicBezTo>
                    <a:pt x="86" y="118"/>
                    <a:pt x="86" y="120"/>
                    <a:pt x="89" y="122"/>
                  </a:cubicBezTo>
                  <a:cubicBezTo>
                    <a:pt x="90" y="126"/>
                    <a:pt x="89" y="127"/>
                    <a:pt x="92" y="127"/>
                  </a:cubicBezTo>
                  <a:cubicBezTo>
                    <a:pt x="94" y="127"/>
                    <a:pt x="93" y="125"/>
                    <a:pt x="96" y="125"/>
                  </a:cubicBezTo>
                  <a:lnTo>
                    <a:pt x="99" y="125"/>
                  </a:lnTo>
                  <a:cubicBezTo>
                    <a:pt x="102" y="125"/>
                    <a:pt x="101" y="126"/>
                    <a:pt x="102" y="127"/>
                  </a:cubicBezTo>
                  <a:cubicBezTo>
                    <a:pt x="109" y="128"/>
                    <a:pt x="110" y="130"/>
                    <a:pt x="114" y="131"/>
                  </a:cubicBezTo>
                  <a:lnTo>
                    <a:pt x="115" y="134"/>
                  </a:lnTo>
                  <a:cubicBezTo>
                    <a:pt x="114" y="138"/>
                    <a:pt x="112" y="142"/>
                    <a:pt x="107" y="143"/>
                  </a:cubicBezTo>
                  <a:lnTo>
                    <a:pt x="109" y="148"/>
                  </a:lnTo>
                  <a:cubicBezTo>
                    <a:pt x="105" y="148"/>
                    <a:pt x="103" y="148"/>
                    <a:pt x="103" y="151"/>
                  </a:cubicBezTo>
                  <a:lnTo>
                    <a:pt x="103" y="154"/>
                  </a:lnTo>
                  <a:lnTo>
                    <a:pt x="103" y="156"/>
                  </a:lnTo>
                  <a:lnTo>
                    <a:pt x="105" y="159"/>
                  </a:lnTo>
                  <a:cubicBezTo>
                    <a:pt x="108" y="160"/>
                    <a:pt x="107" y="160"/>
                    <a:pt x="109" y="162"/>
                  </a:cubicBezTo>
                  <a:lnTo>
                    <a:pt x="109" y="164"/>
                  </a:lnTo>
                  <a:lnTo>
                    <a:pt x="109" y="165"/>
                  </a:lnTo>
                  <a:lnTo>
                    <a:pt x="109" y="167"/>
                  </a:lnTo>
                  <a:cubicBezTo>
                    <a:pt x="113" y="169"/>
                    <a:pt x="111" y="167"/>
                    <a:pt x="113" y="170"/>
                  </a:cubicBezTo>
                  <a:lnTo>
                    <a:pt x="118" y="171"/>
                  </a:lnTo>
                  <a:lnTo>
                    <a:pt x="118" y="168"/>
                  </a:lnTo>
                  <a:cubicBezTo>
                    <a:pt x="122" y="167"/>
                    <a:pt x="119" y="166"/>
                    <a:pt x="124" y="165"/>
                  </a:cubicBezTo>
                  <a:cubicBezTo>
                    <a:pt x="125" y="162"/>
                    <a:pt x="124" y="164"/>
                    <a:pt x="126" y="162"/>
                  </a:cubicBezTo>
                  <a:cubicBezTo>
                    <a:pt x="125" y="160"/>
                    <a:pt x="125" y="163"/>
                    <a:pt x="125" y="159"/>
                  </a:cubicBezTo>
                  <a:lnTo>
                    <a:pt x="125" y="157"/>
                  </a:lnTo>
                  <a:lnTo>
                    <a:pt x="125" y="151"/>
                  </a:lnTo>
                  <a:lnTo>
                    <a:pt x="127" y="149"/>
                  </a:lnTo>
                  <a:lnTo>
                    <a:pt x="126" y="145"/>
                  </a:lnTo>
                  <a:lnTo>
                    <a:pt x="128" y="143"/>
                  </a:lnTo>
                  <a:lnTo>
                    <a:pt x="127" y="140"/>
                  </a:lnTo>
                  <a:cubicBezTo>
                    <a:pt x="129" y="137"/>
                    <a:pt x="130" y="133"/>
                    <a:pt x="131" y="129"/>
                  </a:cubicBezTo>
                  <a:lnTo>
                    <a:pt x="130" y="127"/>
                  </a:lnTo>
                  <a:lnTo>
                    <a:pt x="130" y="124"/>
                  </a:lnTo>
                  <a:lnTo>
                    <a:pt x="129" y="122"/>
                  </a:lnTo>
                  <a:lnTo>
                    <a:pt x="129" y="117"/>
                  </a:lnTo>
                  <a:lnTo>
                    <a:pt x="129" y="116"/>
                  </a:lnTo>
                  <a:lnTo>
                    <a:pt x="129" y="114"/>
                  </a:lnTo>
                  <a:lnTo>
                    <a:pt x="127" y="110"/>
                  </a:lnTo>
                  <a:lnTo>
                    <a:pt x="127" y="107"/>
                  </a:lnTo>
                  <a:lnTo>
                    <a:pt x="129" y="105"/>
                  </a:lnTo>
                  <a:lnTo>
                    <a:pt x="128" y="100"/>
                  </a:lnTo>
                  <a:lnTo>
                    <a:pt x="130" y="98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8"/>
                  </a:lnTo>
                  <a:lnTo>
                    <a:pt x="129" y="82"/>
                  </a:lnTo>
                  <a:cubicBezTo>
                    <a:pt x="133" y="80"/>
                    <a:pt x="133" y="79"/>
                    <a:pt x="136" y="77"/>
                  </a:cubicBezTo>
                  <a:lnTo>
                    <a:pt x="138" y="78"/>
                  </a:lnTo>
                  <a:cubicBezTo>
                    <a:pt x="147" y="73"/>
                    <a:pt x="151" y="64"/>
                    <a:pt x="155" y="54"/>
                  </a:cubicBezTo>
                  <a:cubicBezTo>
                    <a:pt x="149" y="54"/>
                    <a:pt x="151" y="53"/>
                    <a:pt x="146" y="51"/>
                  </a:cubicBezTo>
                  <a:cubicBezTo>
                    <a:pt x="145" y="46"/>
                    <a:pt x="144" y="45"/>
                    <a:pt x="141" y="40"/>
                  </a:cubicBezTo>
                  <a:lnTo>
                    <a:pt x="143" y="38"/>
                  </a:lnTo>
                  <a:lnTo>
                    <a:pt x="147" y="38"/>
                  </a:lnTo>
                  <a:lnTo>
                    <a:pt x="149" y="37"/>
                  </a:lnTo>
                  <a:cubicBezTo>
                    <a:pt x="148" y="35"/>
                    <a:pt x="148" y="38"/>
                    <a:pt x="148" y="34"/>
                  </a:cubicBezTo>
                  <a:lnTo>
                    <a:pt x="148" y="31"/>
                  </a:lnTo>
                  <a:lnTo>
                    <a:pt x="150" y="31"/>
                  </a:lnTo>
                  <a:lnTo>
                    <a:pt x="149" y="26"/>
                  </a:lnTo>
                  <a:lnTo>
                    <a:pt x="147" y="25"/>
                  </a:lnTo>
                  <a:lnTo>
                    <a:pt x="145" y="16"/>
                  </a:lnTo>
                  <a:cubicBezTo>
                    <a:pt x="143" y="16"/>
                    <a:pt x="144" y="16"/>
                    <a:pt x="141" y="14"/>
                  </a:cubicBezTo>
                  <a:lnTo>
                    <a:pt x="140" y="9"/>
                  </a:lnTo>
                  <a:cubicBezTo>
                    <a:pt x="138" y="9"/>
                    <a:pt x="139" y="10"/>
                    <a:pt x="137" y="7"/>
                  </a:cubicBezTo>
                  <a:lnTo>
                    <a:pt x="135" y="9"/>
                  </a:lnTo>
                  <a:cubicBezTo>
                    <a:pt x="134" y="6"/>
                    <a:pt x="134" y="7"/>
                    <a:pt x="132" y="4"/>
                  </a:cubicBezTo>
                  <a:lnTo>
                    <a:pt x="124" y="3"/>
                  </a:lnTo>
                  <a:lnTo>
                    <a:pt x="124" y="0"/>
                  </a:lnTo>
                  <a:cubicBezTo>
                    <a:pt x="116" y="2"/>
                    <a:pt x="117" y="6"/>
                    <a:pt x="113" y="9"/>
                  </a:cubicBezTo>
                  <a:cubicBezTo>
                    <a:pt x="108" y="13"/>
                    <a:pt x="110" y="8"/>
                    <a:pt x="107" y="13"/>
                  </a:cubicBezTo>
                  <a:cubicBezTo>
                    <a:pt x="106" y="16"/>
                    <a:pt x="104" y="16"/>
                    <a:pt x="101" y="17"/>
                  </a:cubicBezTo>
                  <a:lnTo>
                    <a:pt x="99" y="16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7" y="7"/>
                  </a:lnTo>
                  <a:cubicBezTo>
                    <a:pt x="95" y="6"/>
                    <a:pt x="93" y="4"/>
                    <a:pt x="88" y="3"/>
                  </a:cubicBezTo>
                  <a:cubicBezTo>
                    <a:pt x="87" y="8"/>
                    <a:pt x="86" y="8"/>
                    <a:pt x="82" y="9"/>
                  </a:cubicBezTo>
                  <a:close/>
                </a:path>
              </a:pathLst>
            </a:custGeom>
            <a:solidFill>
              <a:srgbClr val="82B2D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1C33555-E871-44BA-93FE-D1353DA7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400" y="3665520"/>
              <a:ext cx="93383" cy="49658"/>
            </a:xfrm>
            <a:custGeom>
              <a:avLst/>
              <a:gdLst>
                <a:gd name="T0" fmla="*/ 0 w 17"/>
                <a:gd name="T1" fmla="*/ 9 h 9"/>
                <a:gd name="T2" fmla="*/ 16 w 17"/>
                <a:gd name="T3" fmla="*/ 9 h 9"/>
                <a:gd name="T4" fmla="*/ 17 w 17"/>
                <a:gd name="T5" fmla="*/ 3 h 9"/>
                <a:gd name="T6" fmla="*/ 16 w 17"/>
                <a:gd name="T7" fmla="*/ 0 h 9"/>
                <a:gd name="T8" fmla="*/ 2 w 17"/>
                <a:gd name="T9" fmla="*/ 0 h 9"/>
                <a:gd name="T10" fmla="*/ 0 w 1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16" y="9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DD482633-26C5-4BC5-8F4C-73117202E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645" y="2872827"/>
              <a:ext cx="1144193" cy="1037306"/>
            </a:xfrm>
            <a:custGeom>
              <a:avLst/>
              <a:gdLst>
                <a:gd name="T0" fmla="*/ 136 w 194"/>
                <a:gd name="T1" fmla="*/ 183 h 188"/>
                <a:gd name="T2" fmla="*/ 137 w 194"/>
                <a:gd name="T3" fmla="*/ 187 h 188"/>
                <a:gd name="T4" fmla="*/ 145 w 194"/>
                <a:gd name="T5" fmla="*/ 188 h 188"/>
                <a:gd name="T6" fmla="*/ 142 w 194"/>
                <a:gd name="T7" fmla="*/ 177 h 188"/>
                <a:gd name="T8" fmla="*/ 157 w 194"/>
                <a:gd name="T9" fmla="*/ 154 h 188"/>
                <a:gd name="T10" fmla="*/ 167 w 194"/>
                <a:gd name="T11" fmla="*/ 144 h 188"/>
                <a:gd name="T12" fmla="*/ 169 w 194"/>
                <a:gd name="T13" fmla="*/ 138 h 188"/>
                <a:gd name="T14" fmla="*/ 181 w 194"/>
                <a:gd name="T15" fmla="*/ 127 h 188"/>
                <a:gd name="T16" fmla="*/ 183 w 194"/>
                <a:gd name="T17" fmla="*/ 117 h 188"/>
                <a:gd name="T18" fmla="*/ 188 w 194"/>
                <a:gd name="T19" fmla="*/ 103 h 188"/>
                <a:gd name="T20" fmla="*/ 189 w 194"/>
                <a:gd name="T21" fmla="*/ 98 h 188"/>
                <a:gd name="T22" fmla="*/ 187 w 194"/>
                <a:gd name="T23" fmla="*/ 87 h 188"/>
                <a:gd name="T24" fmla="*/ 187 w 194"/>
                <a:gd name="T25" fmla="*/ 78 h 188"/>
                <a:gd name="T26" fmla="*/ 187 w 194"/>
                <a:gd name="T27" fmla="*/ 68 h 188"/>
                <a:gd name="T28" fmla="*/ 187 w 194"/>
                <a:gd name="T29" fmla="*/ 61 h 188"/>
                <a:gd name="T30" fmla="*/ 194 w 194"/>
                <a:gd name="T31" fmla="*/ 44 h 188"/>
                <a:gd name="T32" fmla="*/ 185 w 194"/>
                <a:gd name="T33" fmla="*/ 43 h 188"/>
                <a:gd name="T34" fmla="*/ 170 w 194"/>
                <a:gd name="T35" fmla="*/ 42 h 188"/>
                <a:gd name="T36" fmla="*/ 145 w 194"/>
                <a:gd name="T37" fmla="*/ 41 h 188"/>
                <a:gd name="T38" fmla="*/ 130 w 194"/>
                <a:gd name="T39" fmla="*/ 39 h 188"/>
                <a:gd name="T40" fmla="*/ 106 w 194"/>
                <a:gd name="T41" fmla="*/ 37 h 188"/>
                <a:gd name="T42" fmla="*/ 81 w 194"/>
                <a:gd name="T43" fmla="*/ 36 h 188"/>
                <a:gd name="T44" fmla="*/ 66 w 194"/>
                <a:gd name="T45" fmla="*/ 20 h 188"/>
                <a:gd name="T46" fmla="*/ 63 w 194"/>
                <a:gd name="T47" fmla="*/ 11 h 188"/>
                <a:gd name="T48" fmla="*/ 58 w 194"/>
                <a:gd name="T49" fmla="*/ 5 h 188"/>
                <a:gd name="T50" fmla="*/ 56 w 194"/>
                <a:gd name="T51" fmla="*/ 15 h 188"/>
                <a:gd name="T52" fmla="*/ 55 w 194"/>
                <a:gd name="T53" fmla="*/ 21 h 188"/>
                <a:gd name="T54" fmla="*/ 1 w 194"/>
                <a:gd name="T55" fmla="*/ 25 h 188"/>
                <a:gd name="T56" fmla="*/ 1 w 194"/>
                <a:gd name="T57" fmla="*/ 32 h 188"/>
                <a:gd name="T58" fmla="*/ 1 w 194"/>
                <a:gd name="T59" fmla="*/ 42 h 188"/>
                <a:gd name="T60" fmla="*/ 0 w 194"/>
                <a:gd name="T61" fmla="*/ 48 h 188"/>
                <a:gd name="T62" fmla="*/ 2 w 194"/>
                <a:gd name="T63" fmla="*/ 58 h 188"/>
                <a:gd name="T64" fmla="*/ 20 w 194"/>
                <a:gd name="T65" fmla="*/ 63 h 188"/>
                <a:gd name="T66" fmla="*/ 24 w 194"/>
                <a:gd name="T67" fmla="*/ 65 h 188"/>
                <a:gd name="T68" fmla="*/ 26 w 194"/>
                <a:gd name="T69" fmla="*/ 75 h 188"/>
                <a:gd name="T70" fmla="*/ 29 w 194"/>
                <a:gd name="T71" fmla="*/ 86 h 188"/>
                <a:gd name="T72" fmla="*/ 26 w 194"/>
                <a:gd name="T73" fmla="*/ 94 h 188"/>
                <a:gd name="T74" fmla="*/ 21 w 194"/>
                <a:gd name="T75" fmla="*/ 108 h 188"/>
                <a:gd name="T76" fmla="*/ 21 w 194"/>
                <a:gd name="T77" fmla="*/ 117 h 188"/>
                <a:gd name="T78" fmla="*/ 23 w 194"/>
                <a:gd name="T79" fmla="*/ 137 h 188"/>
                <a:gd name="T80" fmla="*/ 23 w 194"/>
                <a:gd name="T81" fmla="*/ 147 h 188"/>
                <a:gd name="T82" fmla="*/ 27 w 194"/>
                <a:gd name="T83" fmla="*/ 157 h 188"/>
                <a:gd name="T84" fmla="*/ 53 w 194"/>
                <a:gd name="T85" fmla="*/ 158 h 188"/>
                <a:gd name="T86" fmla="*/ 54 w 194"/>
                <a:gd name="T87" fmla="*/ 165 h 188"/>
                <a:gd name="T88" fmla="*/ 59 w 194"/>
                <a:gd name="T89" fmla="*/ 178 h 188"/>
                <a:gd name="T90" fmla="*/ 69 w 194"/>
                <a:gd name="T91" fmla="*/ 185 h 188"/>
                <a:gd name="T92" fmla="*/ 87 w 194"/>
                <a:gd name="T93" fmla="*/ 175 h 188"/>
                <a:gd name="T94" fmla="*/ 102 w 194"/>
                <a:gd name="T95" fmla="*/ 176 h 188"/>
                <a:gd name="T96" fmla="*/ 114 w 194"/>
                <a:gd name="T97" fmla="*/ 180 h 188"/>
                <a:gd name="T98" fmla="*/ 125 w 194"/>
                <a:gd name="T99" fmla="*/ 181 h 188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866 w 10000"/>
                <a:gd name="connsiteY52" fmla="*/ 2287 h 10000"/>
                <a:gd name="connsiteX53" fmla="*/ 8763 w 10000"/>
                <a:gd name="connsiteY53" fmla="*/ 2234 h 10000"/>
                <a:gd name="connsiteX54" fmla="*/ 8144 w 10000"/>
                <a:gd name="connsiteY54" fmla="*/ 2234 h 10000"/>
                <a:gd name="connsiteX55" fmla="*/ 8041 w 10000"/>
                <a:gd name="connsiteY55" fmla="*/ 2181 h 10000"/>
                <a:gd name="connsiteX56" fmla="*/ 7474 w 10000"/>
                <a:gd name="connsiteY56" fmla="*/ 2181 h 10000"/>
                <a:gd name="connsiteX57" fmla="*/ 7371 w 10000"/>
                <a:gd name="connsiteY57" fmla="*/ 2128 h 10000"/>
                <a:gd name="connsiteX58" fmla="*/ 6868 w 10000"/>
                <a:gd name="connsiteY58" fmla="*/ 2168 h 10000"/>
                <a:gd name="connsiteX59" fmla="*/ 6701 w 10000"/>
                <a:gd name="connsiteY59" fmla="*/ 2074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866 w 10000"/>
                <a:gd name="connsiteY52" fmla="*/ 2287 h 10000"/>
                <a:gd name="connsiteX53" fmla="*/ 8763 w 10000"/>
                <a:gd name="connsiteY53" fmla="*/ 2234 h 10000"/>
                <a:gd name="connsiteX54" fmla="*/ 8144 w 10000"/>
                <a:gd name="connsiteY54" fmla="*/ 2234 h 10000"/>
                <a:gd name="connsiteX55" fmla="*/ 8041 w 10000"/>
                <a:gd name="connsiteY55" fmla="*/ 2181 h 10000"/>
                <a:gd name="connsiteX56" fmla="*/ 7474 w 10000"/>
                <a:gd name="connsiteY56" fmla="*/ 2181 h 10000"/>
                <a:gd name="connsiteX57" fmla="*/ 7371 w 10000"/>
                <a:gd name="connsiteY57" fmla="*/ 2128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866 w 10000"/>
                <a:gd name="connsiteY52" fmla="*/ 2287 h 10000"/>
                <a:gd name="connsiteX53" fmla="*/ 8763 w 10000"/>
                <a:gd name="connsiteY53" fmla="*/ 2234 h 10000"/>
                <a:gd name="connsiteX54" fmla="*/ 8144 w 10000"/>
                <a:gd name="connsiteY54" fmla="*/ 2234 h 10000"/>
                <a:gd name="connsiteX55" fmla="*/ 8041 w 10000"/>
                <a:gd name="connsiteY55" fmla="*/ 2181 h 10000"/>
                <a:gd name="connsiteX56" fmla="*/ 7577 w 10000"/>
                <a:gd name="connsiteY56" fmla="*/ 2194 h 10000"/>
                <a:gd name="connsiteX57" fmla="*/ 7371 w 10000"/>
                <a:gd name="connsiteY57" fmla="*/ 2128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866 w 10000"/>
                <a:gd name="connsiteY52" fmla="*/ 2287 h 10000"/>
                <a:gd name="connsiteX53" fmla="*/ 8763 w 10000"/>
                <a:gd name="connsiteY53" fmla="*/ 2234 h 10000"/>
                <a:gd name="connsiteX54" fmla="*/ 8144 w 10000"/>
                <a:gd name="connsiteY54" fmla="*/ 2234 h 10000"/>
                <a:gd name="connsiteX55" fmla="*/ 8041 w 10000"/>
                <a:gd name="connsiteY55" fmla="*/ 2181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866 w 10000"/>
                <a:gd name="connsiteY52" fmla="*/ 2287 h 10000"/>
                <a:gd name="connsiteX53" fmla="*/ 8763 w 10000"/>
                <a:gd name="connsiteY53" fmla="*/ 2234 h 10000"/>
                <a:gd name="connsiteX54" fmla="*/ 8273 w 10000"/>
                <a:gd name="connsiteY54" fmla="*/ 2274 h 10000"/>
                <a:gd name="connsiteX55" fmla="*/ 8041 w 10000"/>
                <a:gd name="connsiteY55" fmla="*/ 2181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866 w 10000"/>
                <a:gd name="connsiteY52" fmla="*/ 2287 h 10000"/>
                <a:gd name="connsiteX53" fmla="*/ 8763 w 10000"/>
                <a:gd name="connsiteY53" fmla="*/ 2234 h 10000"/>
                <a:gd name="connsiteX54" fmla="*/ 8273 w 10000"/>
                <a:gd name="connsiteY54" fmla="*/ 2274 h 10000"/>
                <a:gd name="connsiteX55" fmla="*/ 8028 w 10000"/>
                <a:gd name="connsiteY55" fmla="*/ 2247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995 w 10000"/>
                <a:gd name="connsiteY52" fmla="*/ 2300 h 10000"/>
                <a:gd name="connsiteX53" fmla="*/ 8763 w 10000"/>
                <a:gd name="connsiteY53" fmla="*/ 2234 h 10000"/>
                <a:gd name="connsiteX54" fmla="*/ 8273 w 10000"/>
                <a:gd name="connsiteY54" fmla="*/ 2274 h 10000"/>
                <a:gd name="connsiteX55" fmla="*/ 8028 w 10000"/>
                <a:gd name="connsiteY55" fmla="*/ 2247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30 w 10000"/>
                <a:gd name="connsiteY51" fmla="*/ 2287 h 10000"/>
                <a:gd name="connsiteX52" fmla="*/ 8995 w 10000"/>
                <a:gd name="connsiteY52" fmla="*/ 2300 h 10000"/>
                <a:gd name="connsiteX53" fmla="*/ 8724 w 10000"/>
                <a:gd name="connsiteY53" fmla="*/ 2287 h 10000"/>
                <a:gd name="connsiteX54" fmla="*/ 8273 w 10000"/>
                <a:gd name="connsiteY54" fmla="*/ 2274 h 10000"/>
                <a:gd name="connsiteX55" fmla="*/ 8028 w 10000"/>
                <a:gd name="connsiteY55" fmla="*/ 2247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287 h 10000"/>
                <a:gd name="connsiteX51" fmla="*/ 9369 w 10000"/>
                <a:gd name="connsiteY51" fmla="*/ 2340 h 10000"/>
                <a:gd name="connsiteX52" fmla="*/ 8995 w 10000"/>
                <a:gd name="connsiteY52" fmla="*/ 2300 h 10000"/>
                <a:gd name="connsiteX53" fmla="*/ 8724 w 10000"/>
                <a:gd name="connsiteY53" fmla="*/ 2287 h 10000"/>
                <a:gd name="connsiteX54" fmla="*/ 8273 w 10000"/>
                <a:gd name="connsiteY54" fmla="*/ 2274 h 10000"/>
                <a:gd name="connsiteX55" fmla="*/ 8028 w 10000"/>
                <a:gd name="connsiteY55" fmla="*/ 2247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639 w 10000"/>
                <a:gd name="connsiteY49" fmla="*/ 2340 h 10000"/>
                <a:gd name="connsiteX50" fmla="*/ 9536 w 10000"/>
                <a:gd name="connsiteY50" fmla="*/ 2340 h 10000"/>
                <a:gd name="connsiteX51" fmla="*/ 9369 w 10000"/>
                <a:gd name="connsiteY51" fmla="*/ 2340 h 10000"/>
                <a:gd name="connsiteX52" fmla="*/ 8995 w 10000"/>
                <a:gd name="connsiteY52" fmla="*/ 2300 h 10000"/>
                <a:gd name="connsiteX53" fmla="*/ 8724 w 10000"/>
                <a:gd name="connsiteY53" fmla="*/ 2287 h 10000"/>
                <a:gd name="connsiteX54" fmla="*/ 8273 w 10000"/>
                <a:gd name="connsiteY54" fmla="*/ 2274 h 10000"/>
                <a:gd name="connsiteX55" fmla="*/ 8028 w 10000"/>
                <a:gd name="connsiteY55" fmla="*/ 2247 h 10000"/>
                <a:gd name="connsiteX56" fmla="*/ 7577 w 10000"/>
                <a:gd name="connsiteY56" fmla="*/ 2194 h 10000"/>
                <a:gd name="connsiteX57" fmla="*/ 7371 w 10000"/>
                <a:gd name="connsiteY57" fmla="*/ 2194 h 10000"/>
                <a:gd name="connsiteX58" fmla="*/ 6868 w 10000"/>
                <a:gd name="connsiteY58" fmla="*/ 2168 h 10000"/>
                <a:gd name="connsiteX59" fmla="*/ 6637 w 10000"/>
                <a:gd name="connsiteY59" fmla="*/ 2127 h 10000"/>
                <a:gd name="connsiteX60" fmla="*/ 5979 w 10000"/>
                <a:gd name="connsiteY60" fmla="*/ 2021 h 10000"/>
                <a:gd name="connsiteX61" fmla="*/ 5567 w 10000"/>
                <a:gd name="connsiteY61" fmla="*/ 2021 h 10000"/>
                <a:gd name="connsiteX62" fmla="*/ 5464 w 10000"/>
                <a:gd name="connsiteY62" fmla="*/ 1968 h 10000"/>
                <a:gd name="connsiteX63" fmla="*/ 5000 w 10000"/>
                <a:gd name="connsiteY63" fmla="*/ 1968 h 10000"/>
                <a:gd name="connsiteX64" fmla="*/ 4897 w 10000"/>
                <a:gd name="connsiteY64" fmla="*/ 1968 h 10000"/>
                <a:gd name="connsiteX65" fmla="*/ 4175 w 10000"/>
                <a:gd name="connsiteY65" fmla="*/ 1915 h 10000"/>
                <a:gd name="connsiteX66" fmla="*/ 4175 w 10000"/>
                <a:gd name="connsiteY66" fmla="*/ 1755 h 10000"/>
                <a:gd name="connsiteX67" fmla="*/ 3711 w 10000"/>
                <a:gd name="connsiteY67" fmla="*/ 1489 h 10000"/>
                <a:gd name="connsiteX68" fmla="*/ 3402 w 10000"/>
                <a:gd name="connsiteY68" fmla="*/ 1064 h 10000"/>
                <a:gd name="connsiteX69" fmla="*/ 3402 w 10000"/>
                <a:gd name="connsiteY69" fmla="*/ 904 h 10000"/>
                <a:gd name="connsiteX70" fmla="*/ 3402 w 10000"/>
                <a:gd name="connsiteY70" fmla="*/ 798 h 10000"/>
                <a:gd name="connsiteX71" fmla="*/ 3247 w 10000"/>
                <a:gd name="connsiteY71" fmla="*/ 585 h 10000"/>
                <a:gd name="connsiteX72" fmla="*/ 3144 w 10000"/>
                <a:gd name="connsiteY72" fmla="*/ 160 h 10000"/>
                <a:gd name="connsiteX73" fmla="*/ 2990 w 10000"/>
                <a:gd name="connsiteY73" fmla="*/ 0 h 10000"/>
                <a:gd name="connsiteX74" fmla="*/ 2990 w 10000"/>
                <a:gd name="connsiteY74" fmla="*/ 266 h 10000"/>
                <a:gd name="connsiteX75" fmla="*/ 2835 w 10000"/>
                <a:gd name="connsiteY75" fmla="*/ 426 h 10000"/>
                <a:gd name="connsiteX76" fmla="*/ 2887 w 10000"/>
                <a:gd name="connsiteY76" fmla="*/ 691 h 10000"/>
                <a:gd name="connsiteX77" fmla="*/ 2887 w 10000"/>
                <a:gd name="connsiteY77" fmla="*/ 798 h 10000"/>
                <a:gd name="connsiteX78" fmla="*/ 2887 w 10000"/>
                <a:gd name="connsiteY78" fmla="*/ 904 h 10000"/>
                <a:gd name="connsiteX79" fmla="*/ 2835 w 10000"/>
                <a:gd name="connsiteY79" fmla="*/ 1011 h 10000"/>
                <a:gd name="connsiteX80" fmla="*/ 2835 w 10000"/>
                <a:gd name="connsiteY80" fmla="*/ 1117 h 10000"/>
                <a:gd name="connsiteX81" fmla="*/ 2887 w 10000"/>
                <a:gd name="connsiteY81" fmla="*/ 1277 h 10000"/>
                <a:gd name="connsiteX82" fmla="*/ 2732 w 10000"/>
                <a:gd name="connsiteY82" fmla="*/ 1330 h 10000"/>
                <a:gd name="connsiteX83" fmla="*/ 52 w 10000"/>
                <a:gd name="connsiteY83" fmla="*/ 1330 h 10000"/>
                <a:gd name="connsiteX84" fmla="*/ 103 w 10000"/>
                <a:gd name="connsiteY84" fmla="*/ 1436 h 10000"/>
                <a:gd name="connsiteX85" fmla="*/ 52 w 10000"/>
                <a:gd name="connsiteY85" fmla="*/ 1543 h 10000"/>
                <a:gd name="connsiteX86" fmla="*/ 52 w 10000"/>
                <a:gd name="connsiteY86" fmla="*/ 1702 h 10000"/>
                <a:gd name="connsiteX87" fmla="*/ 0 w 10000"/>
                <a:gd name="connsiteY87" fmla="*/ 1809 h 10000"/>
                <a:gd name="connsiteX88" fmla="*/ 103 w 10000"/>
                <a:gd name="connsiteY88" fmla="*/ 2074 h 10000"/>
                <a:gd name="connsiteX89" fmla="*/ 52 w 10000"/>
                <a:gd name="connsiteY89" fmla="*/ 2234 h 10000"/>
                <a:gd name="connsiteX90" fmla="*/ 52 w 10000"/>
                <a:gd name="connsiteY90" fmla="*/ 2340 h 10000"/>
                <a:gd name="connsiteX91" fmla="*/ 52 w 10000"/>
                <a:gd name="connsiteY91" fmla="*/ 2447 h 10000"/>
                <a:gd name="connsiteX92" fmla="*/ 0 w 10000"/>
                <a:gd name="connsiteY92" fmla="*/ 2553 h 10000"/>
                <a:gd name="connsiteX93" fmla="*/ 0 w 10000"/>
                <a:gd name="connsiteY93" fmla="*/ 2713 h 10000"/>
                <a:gd name="connsiteX94" fmla="*/ 103 w 10000"/>
                <a:gd name="connsiteY94" fmla="*/ 2872 h 10000"/>
                <a:gd name="connsiteX95" fmla="*/ 103 w 10000"/>
                <a:gd name="connsiteY95" fmla="*/ 3085 h 10000"/>
                <a:gd name="connsiteX96" fmla="*/ 103 w 10000"/>
                <a:gd name="connsiteY96" fmla="*/ 3191 h 10000"/>
                <a:gd name="connsiteX97" fmla="*/ 52 w 10000"/>
                <a:gd name="connsiteY97" fmla="*/ 3351 h 10000"/>
                <a:gd name="connsiteX98" fmla="*/ 1031 w 10000"/>
                <a:gd name="connsiteY98" fmla="*/ 3351 h 10000"/>
                <a:gd name="connsiteX99" fmla="*/ 1031 w 10000"/>
                <a:gd name="connsiteY99" fmla="*/ 3457 h 10000"/>
                <a:gd name="connsiteX100" fmla="*/ 1134 w 10000"/>
                <a:gd name="connsiteY100" fmla="*/ 3404 h 10000"/>
                <a:gd name="connsiteX101" fmla="*/ 1237 w 10000"/>
                <a:gd name="connsiteY101" fmla="*/ 3457 h 10000"/>
                <a:gd name="connsiteX102" fmla="*/ 1289 w 10000"/>
                <a:gd name="connsiteY102" fmla="*/ 3457 h 10000"/>
                <a:gd name="connsiteX103" fmla="*/ 1495 w 10000"/>
                <a:gd name="connsiteY103" fmla="*/ 3723 h 10000"/>
                <a:gd name="connsiteX104" fmla="*/ 1340 w 10000"/>
                <a:gd name="connsiteY104" fmla="*/ 3989 h 10000"/>
                <a:gd name="connsiteX105" fmla="*/ 1340 w 10000"/>
                <a:gd name="connsiteY105" fmla="*/ 4096 h 10000"/>
                <a:gd name="connsiteX106" fmla="*/ 1443 w 10000"/>
                <a:gd name="connsiteY106" fmla="*/ 4255 h 10000"/>
                <a:gd name="connsiteX107" fmla="*/ 1495 w 10000"/>
                <a:gd name="connsiteY107" fmla="*/ 4574 h 10000"/>
                <a:gd name="connsiteX108" fmla="*/ 1598 w 10000"/>
                <a:gd name="connsiteY108" fmla="*/ 4681 h 10000"/>
                <a:gd name="connsiteX109" fmla="*/ 1340 w 10000"/>
                <a:gd name="connsiteY109" fmla="*/ 4894 h 10000"/>
                <a:gd name="connsiteX110" fmla="*/ 1340 w 10000"/>
                <a:gd name="connsiteY110" fmla="*/ 5000 h 10000"/>
                <a:gd name="connsiteX111" fmla="*/ 1340 w 10000"/>
                <a:gd name="connsiteY111" fmla="*/ 5053 h 10000"/>
                <a:gd name="connsiteX112" fmla="*/ 1340 w 10000"/>
                <a:gd name="connsiteY112" fmla="*/ 5160 h 10000"/>
                <a:gd name="connsiteX113" fmla="*/ 1082 w 10000"/>
                <a:gd name="connsiteY113" fmla="*/ 5745 h 10000"/>
                <a:gd name="connsiteX114" fmla="*/ 825 w 10000"/>
                <a:gd name="connsiteY114" fmla="*/ 5851 h 10000"/>
                <a:gd name="connsiteX115" fmla="*/ 825 w 10000"/>
                <a:gd name="connsiteY115" fmla="*/ 5957 h 10000"/>
                <a:gd name="connsiteX116" fmla="*/ 1082 w 10000"/>
                <a:gd name="connsiteY116" fmla="*/ 6223 h 10000"/>
                <a:gd name="connsiteX117" fmla="*/ 979 w 10000"/>
                <a:gd name="connsiteY117" fmla="*/ 6383 h 10000"/>
                <a:gd name="connsiteX118" fmla="*/ 1186 w 10000"/>
                <a:gd name="connsiteY118" fmla="*/ 6968 h 10000"/>
                <a:gd name="connsiteX119" fmla="*/ 1186 w 10000"/>
                <a:gd name="connsiteY119" fmla="*/ 7287 h 10000"/>
                <a:gd name="connsiteX120" fmla="*/ 928 w 10000"/>
                <a:gd name="connsiteY120" fmla="*/ 7287 h 10000"/>
                <a:gd name="connsiteX121" fmla="*/ 1186 w 10000"/>
                <a:gd name="connsiteY121" fmla="*/ 7660 h 10000"/>
                <a:gd name="connsiteX122" fmla="*/ 1186 w 10000"/>
                <a:gd name="connsiteY122" fmla="*/ 7819 h 10000"/>
                <a:gd name="connsiteX123" fmla="*/ 1237 w 10000"/>
                <a:gd name="connsiteY123" fmla="*/ 8191 h 10000"/>
                <a:gd name="connsiteX124" fmla="*/ 1237 w 10000"/>
                <a:gd name="connsiteY124" fmla="*/ 8351 h 10000"/>
                <a:gd name="connsiteX125" fmla="*/ 1392 w 10000"/>
                <a:gd name="connsiteY125" fmla="*/ 8351 h 10000"/>
                <a:gd name="connsiteX126" fmla="*/ 2165 w 10000"/>
                <a:gd name="connsiteY126" fmla="*/ 8404 h 10000"/>
                <a:gd name="connsiteX127" fmla="*/ 2629 w 10000"/>
                <a:gd name="connsiteY127" fmla="*/ 8404 h 10000"/>
                <a:gd name="connsiteX128" fmla="*/ 2732 w 10000"/>
                <a:gd name="connsiteY128" fmla="*/ 8404 h 10000"/>
                <a:gd name="connsiteX129" fmla="*/ 2887 w 10000"/>
                <a:gd name="connsiteY129" fmla="*/ 8351 h 10000"/>
                <a:gd name="connsiteX130" fmla="*/ 2887 w 10000"/>
                <a:gd name="connsiteY130" fmla="*/ 8511 h 10000"/>
                <a:gd name="connsiteX131" fmla="*/ 2784 w 10000"/>
                <a:gd name="connsiteY131" fmla="*/ 8777 h 10000"/>
                <a:gd name="connsiteX132" fmla="*/ 2784 w 10000"/>
                <a:gd name="connsiteY132" fmla="*/ 8989 h 10000"/>
                <a:gd name="connsiteX133" fmla="*/ 2835 w 10000"/>
                <a:gd name="connsiteY133" fmla="*/ 9255 h 10000"/>
                <a:gd name="connsiteX134" fmla="*/ 3041 w 10000"/>
                <a:gd name="connsiteY134" fmla="*/ 9468 h 10000"/>
                <a:gd name="connsiteX135" fmla="*/ 3144 w 10000"/>
                <a:gd name="connsiteY135" fmla="*/ 9468 h 10000"/>
                <a:gd name="connsiteX136" fmla="*/ 3247 w 10000"/>
                <a:gd name="connsiteY136" fmla="*/ 9468 h 10000"/>
                <a:gd name="connsiteX137" fmla="*/ 3557 w 10000"/>
                <a:gd name="connsiteY137" fmla="*/ 9840 h 10000"/>
                <a:gd name="connsiteX138" fmla="*/ 4021 w 10000"/>
                <a:gd name="connsiteY138" fmla="*/ 9628 h 10000"/>
                <a:gd name="connsiteX139" fmla="*/ 4330 w 10000"/>
                <a:gd name="connsiteY139" fmla="*/ 9309 h 10000"/>
                <a:gd name="connsiteX140" fmla="*/ 4485 w 10000"/>
                <a:gd name="connsiteY140" fmla="*/ 9309 h 10000"/>
                <a:gd name="connsiteX141" fmla="*/ 4742 w 10000"/>
                <a:gd name="connsiteY141" fmla="*/ 9202 h 10000"/>
                <a:gd name="connsiteX142" fmla="*/ 4897 w 10000"/>
                <a:gd name="connsiteY142" fmla="*/ 9202 h 10000"/>
                <a:gd name="connsiteX143" fmla="*/ 5258 w 10000"/>
                <a:gd name="connsiteY143" fmla="*/ 9362 h 10000"/>
                <a:gd name="connsiteX144" fmla="*/ 5412 w 10000"/>
                <a:gd name="connsiteY144" fmla="*/ 9521 h 10000"/>
                <a:gd name="connsiteX145" fmla="*/ 5670 w 10000"/>
                <a:gd name="connsiteY145" fmla="*/ 9574 h 10000"/>
                <a:gd name="connsiteX146" fmla="*/ 5876 w 10000"/>
                <a:gd name="connsiteY146" fmla="*/ 9574 h 10000"/>
                <a:gd name="connsiteX147" fmla="*/ 6134 w 10000"/>
                <a:gd name="connsiteY147" fmla="*/ 9468 h 10000"/>
                <a:gd name="connsiteX148" fmla="*/ 6186 w 10000"/>
                <a:gd name="connsiteY148" fmla="*/ 9468 h 10000"/>
                <a:gd name="connsiteX149" fmla="*/ 6443 w 10000"/>
                <a:gd name="connsiteY149" fmla="*/ 9628 h 10000"/>
                <a:gd name="connsiteX150" fmla="*/ 6598 w 10000"/>
                <a:gd name="connsiteY150" fmla="*/ 9468 h 10000"/>
                <a:gd name="connsiteX151" fmla="*/ 6753 w 10000"/>
                <a:gd name="connsiteY151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94 w 10000"/>
                <a:gd name="connsiteY48" fmla="*/ 2340 h 10000"/>
                <a:gd name="connsiteX49" fmla="*/ 9536 w 10000"/>
                <a:gd name="connsiteY49" fmla="*/ 2340 h 10000"/>
                <a:gd name="connsiteX50" fmla="*/ 9369 w 10000"/>
                <a:gd name="connsiteY50" fmla="*/ 2340 h 10000"/>
                <a:gd name="connsiteX51" fmla="*/ 8995 w 10000"/>
                <a:gd name="connsiteY51" fmla="*/ 2300 h 10000"/>
                <a:gd name="connsiteX52" fmla="*/ 8724 w 10000"/>
                <a:gd name="connsiteY52" fmla="*/ 2287 h 10000"/>
                <a:gd name="connsiteX53" fmla="*/ 8273 w 10000"/>
                <a:gd name="connsiteY53" fmla="*/ 2274 h 10000"/>
                <a:gd name="connsiteX54" fmla="*/ 8028 w 10000"/>
                <a:gd name="connsiteY54" fmla="*/ 2247 h 10000"/>
                <a:gd name="connsiteX55" fmla="*/ 7577 w 10000"/>
                <a:gd name="connsiteY55" fmla="*/ 2194 h 10000"/>
                <a:gd name="connsiteX56" fmla="*/ 7371 w 10000"/>
                <a:gd name="connsiteY56" fmla="*/ 2194 h 10000"/>
                <a:gd name="connsiteX57" fmla="*/ 6868 w 10000"/>
                <a:gd name="connsiteY57" fmla="*/ 2168 h 10000"/>
                <a:gd name="connsiteX58" fmla="*/ 6637 w 10000"/>
                <a:gd name="connsiteY58" fmla="*/ 2127 h 10000"/>
                <a:gd name="connsiteX59" fmla="*/ 5979 w 10000"/>
                <a:gd name="connsiteY59" fmla="*/ 2021 h 10000"/>
                <a:gd name="connsiteX60" fmla="*/ 5567 w 10000"/>
                <a:gd name="connsiteY60" fmla="*/ 2021 h 10000"/>
                <a:gd name="connsiteX61" fmla="*/ 5464 w 10000"/>
                <a:gd name="connsiteY61" fmla="*/ 1968 h 10000"/>
                <a:gd name="connsiteX62" fmla="*/ 5000 w 10000"/>
                <a:gd name="connsiteY62" fmla="*/ 1968 h 10000"/>
                <a:gd name="connsiteX63" fmla="*/ 4897 w 10000"/>
                <a:gd name="connsiteY63" fmla="*/ 1968 h 10000"/>
                <a:gd name="connsiteX64" fmla="*/ 4175 w 10000"/>
                <a:gd name="connsiteY64" fmla="*/ 1915 h 10000"/>
                <a:gd name="connsiteX65" fmla="*/ 4175 w 10000"/>
                <a:gd name="connsiteY65" fmla="*/ 1755 h 10000"/>
                <a:gd name="connsiteX66" fmla="*/ 3711 w 10000"/>
                <a:gd name="connsiteY66" fmla="*/ 1489 h 10000"/>
                <a:gd name="connsiteX67" fmla="*/ 3402 w 10000"/>
                <a:gd name="connsiteY67" fmla="*/ 1064 h 10000"/>
                <a:gd name="connsiteX68" fmla="*/ 3402 w 10000"/>
                <a:gd name="connsiteY68" fmla="*/ 904 h 10000"/>
                <a:gd name="connsiteX69" fmla="*/ 3402 w 10000"/>
                <a:gd name="connsiteY69" fmla="*/ 798 h 10000"/>
                <a:gd name="connsiteX70" fmla="*/ 3247 w 10000"/>
                <a:gd name="connsiteY70" fmla="*/ 585 h 10000"/>
                <a:gd name="connsiteX71" fmla="*/ 3144 w 10000"/>
                <a:gd name="connsiteY71" fmla="*/ 160 h 10000"/>
                <a:gd name="connsiteX72" fmla="*/ 2990 w 10000"/>
                <a:gd name="connsiteY72" fmla="*/ 0 h 10000"/>
                <a:gd name="connsiteX73" fmla="*/ 2990 w 10000"/>
                <a:gd name="connsiteY73" fmla="*/ 266 h 10000"/>
                <a:gd name="connsiteX74" fmla="*/ 2835 w 10000"/>
                <a:gd name="connsiteY74" fmla="*/ 426 h 10000"/>
                <a:gd name="connsiteX75" fmla="*/ 2887 w 10000"/>
                <a:gd name="connsiteY75" fmla="*/ 691 h 10000"/>
                <a:gd name="connsiteX76" fmla="*/ 2887 w 10000"/>
                <a:gd name="connsiteY76" fmla="*/ 798 h 10000"/>
                <a:gd name="connsiteX77" fmla="*/ 2887 w 10000"/>
                <a:gd name="connsiteY77" fmla="*/ 904 h 10000"/>
                <a:gd name="connsiteX78" fmla="*/ 2835 w 10000"/>
                <a:gd name="connsiteY78" fmla="*/ 1011 h 10000"/>
                <a:gd name="connsiteX79" fmla="*/ 2835 w 10000"/>
                <a:gd name="connsiteY79" fmla="*/ 1117 h 10000"/>
                <a:gd name="connsiteX80" fmla="*/ 2887 w 10000"/>
                <a:gd name="connsiteY80" fmla="*/ 1277 h 10000"/>
                <a:gd name="connsiteX81" fmla="*/ 2732 w 10000"/>
                <a:gd name="connsiteY81" fmla="*/ 1330 h 10000"/>
                <a:gd name="connsiteX82" fmla="*/ 52 w 10000"/>
                <a:gd name="connsiteY82" fmla="*/ 1330 h 10000"/>
                <a:gd name="connsiteX83" fmla="*/ 103 w 10000"/>
                <a:gd name="connsiteY83" fmla="*/ 1436 h 10000"/>
                <a:gd name="connsiteX84" fmla="*/ 52 w 10000"/>
                <a:gd name="connsiteY84" fmla="*/ 1543 h 10000"/>
                <a:gd name="connsiteX85" fmla="*/ 52 w 10000"/>
                <a:gd name="connsiteY85" fmla="*/ 1702 h 10000"/>
                <a:gd name="connsiteX86" fmla="*/ 0 w 10000"/>
                <a:gd name="connsiteY86" fmla="*/ 1809 h 10000"/>
                <a:gd name="connsiteX87" fmla="*/ 103 w 10000"/>
                <a:gd name="connsiteY87" fmla="*/ 2074 h 10000"/>
                <a:gd name="connsiteX88" fmla="*/ 52 w 10000"/>
                <a:gd name="connsiteY88" fmla="*/ 2234 h 10000"/>
                <a:gd name="connsiteX89" fmla="*/ 52 w 10000"/>
                <a:gd name="connsiteY89" fmla="*/ 2340 h 10000"/>
                <a:gd name="connsiteX90" fmla="*/ 52 w 10000"/>
                <a:gd name="connsiteY90" fmla="*/ 2447 h 10000"/>
                <a:gd name="connsiteX91" fmla="*/ 0 w 10000"/>
                <a:gd name="connsiteY91" fmla="*/ 2553 h 10000"/>
                <a:gd name="connsiteX92" fmla="*/ 0 w 10000"/>
                <a:gd name="connsiteY92" fmla="*/ 2713 h 10000"/>
                <a:gd name="connsiteX93" fmla="*/ 103 w 10000"/>
                <a:gd name="connsiteY93" fmla="*/ 2872 h 10000"/>
                <a:gd name="connsiteX94" fmla="*/ 103 w 10000"/>
                <a:gd name="connsiteY94" fmla="*/ 3085 h 10000"/>
                <a:gd name="connsiteX95" fmla="*/ 103 w 10000"/>
                <a:gd name="connsiteY95" fmla="*/ 3191 h 10000"/>
                <a:gd name="connsiteX96" fmla="*/ 52 w 10000"/>
                <a:gd name="connsiteY96" fmla="*/ 3351 h 10000"/>
                <a:gd name="connsiteX97" fmla="*/ 1031 w 10000"/>
                <a:gd name="connsiteY97" fmla="*/ 3351 h 10000"/>
                <a:gd name="connsiteX98" fmla="*/ 1031 w 10000"/>
                <a:gd name="connsiteY98" fmla="*/ 3457 h 10000"/>
                <a:gd name="connsiteX99" fmla="*/ 1134 w 10000"/>
                <a:gd name="connsiteY99" fmla="*/ 3404 h 10000"/>
                <a:gd name="connsiteX100" fmla="*/ 1237 w 10000"/>
                <a:gd name="connsiteY100" fmla="*/ 3457 h 10000"/>
                <a:gd name="connsiteX101" fmla="*/ 1289 w 10000"/>
                <a:gd name="connsiteY101" fmla="*/ 3457 h 10000"/>
                <a:gd name="connsiteX102" fmla="*/ 1495 w 10000"/>
                <a:gd name="connsiteY102" fmla="*/ 3723 h 10000"/>
                <a:gd name="connsiteX103" fmla="*/ 1340 w 10000"/>
                <a:gd name="connsiteY103" fmla="*/ 3989 h 10000"/>
                <a:gd name="connsiteX104" fmla="*/ 1340 w 10000"/>
                <a:gd name="connsiteY104" fmla="*/ 4096 h 10000"/>
                <a:gd name="connsiteX105" fmla="*/ 1443 w 10000"/>
                <a:gd name="connsiteY105" fmla="*/ 4255 h 10000"/>
                <a:gd name="connsiteX106" fmla="*/ 1495 w 10000"/>
                <a:gd name="connsiteY106" fmla="*/ 4574 h 10000"/>
                <a:gd name="connsiteX107" fmla="*/ 1598 w 10000"/>
                <a:gd name="connsiteY107" fmla="*/ 4681 h 10000"/>
                <a:gd name="connsiteX108" fmla="*/ 1340 w 10000"/>
                <a:gd name="connsiteY108" fmla="*/ 4894 h 10000"/>
                <a:gd name="connsiteX109" fmla="*/ 1340 w 10000"/>
                <a:gd name="connsiteY109" fmla="*/ 5000 h 10000"/>
                <a:gd name="connsiteX110" fmla="*/ 1340 w 10000"/>
                <a:gd name="connsiteY110" fmla="*/ 5053 h 10000"/>
                <a:gd name="connsiteX111" fmla="*/ 1340 w 10000"/>
                <a:gd name="connsiteY111" fmla="*/ 5160 h 10000"/>
                <a:gd name="connsiteX112" fmla="*/ 1082 w 10000"/>
                <a:gd name="connsiteY112" fmla="*/ 5745 h 10000"/>
                <a:gd name="connsiteX113" fmla="*/ 825 w 10000"/>
                <a:gd name="connsiteY113" fmla="*/ 5851 h 10000"/>
                <a:gd name="connsiteX114" fmla="*/ 825 w 10000"/>
                <a:gd name="connsiteY114" fmla="*/ 5957 h 10000"/>
                <a:gd name="connsiteX115" fmla="*/ 1082 w 10000"/>
                <a:gd name="connsiteY115" fmla="*/ 6223 h 10000"/>
                <a:gd name="connsiteX116" fmla="*/ 979 w 10000"/>
                <a:gd name="connsiteY116" fmla="*/ 6383 h 10000"/>
                <a:gd name="connsiteX117" fmla="*/ 1186 w 10000"/>
                <a:gd name="connsiteY117" fmla="*/ 6968 h 10000"/>
                <a:gd name="connsiteX118" fmla="*/ 1186 w 10000"/>
                <a:gd name="connsiteY118" fmla="*/ 7287 h 10000"/>
                <a:gd name="connsiteX119" fmla="*/ 928 w 10000"/>
                <a:gd name="connsiteY119" fmla="*/ 7287 h 10000"/>
                <a:gd name="connsiteX120" fmla="*/ 1186 w 10000"/>
                <a:gd name="connsiteY120" fmla="*/ 7660 h 10000"/>
                <a:gd name="connsiteX121" fmla="*/ 1186 w 10000"/>
                <a:gd name="connsiteY121" fmla="*/ 7819 h 10000"/>
                <a:gd name="connsiteX122" fmla="*/ 1237 w 10000"/>
                <a:gd name="connsiteY122" fmla="*/ 8191 h 10000"/>
                <a:gd name="connsiteX123" fmla="*/ 1237 w 10000"/>
                <a:gd name="connsiteY123" fmla="*/ 8351 h 10000"/>
                <a:gd name="connsiteX124" fmla="*/ 1392 w 10000"/>
                <a:gd name="connsiteY124" fmla="*/ 8351 h 10000"/>
                <a:gd name="connsiteX125" fmla="*/ 2165 w 10000"/>
                <a:gd name="connsiteY125" fmla="*/ 8404 h 10000"/>
                <a:gd name="connsiteX126" fmla="*/ 2629 w 10000"/>
                <a:gd name="connsiteY126" fmla="*/ 8404 h 10000"/>
                <a:gd name="connsiteX127" fmla="*/ 2732 w 10000"/>
                <a:gd name="connsiteY127" fmla="*/ 8404 h 10000"/>
                <a:gd name="connsiteX128" fmla="*/ 2887 w 10000"/>
                <a:gd name="connsiteY128" fmla="*/ 8351 h 10000"/>
                <a:gd name="connsiteX129" fmla="*/ 2887 w 10000"/>
                <a:gd name="connsiteY129" fmla="*/ 8511 h 10000"/>
                <a:gd name="connsiteX130" fmla="*/ 2784 w 10000"/>
                <a:gd name="connsiteY130" fmla="*/ 8777 h 10000"/>
                <a:gd name="connsiteX131" fmla="*/ 2784 w 10000"/>
                <a:gd name="connsiteY131" fmla="*/ 8989 h 10000"/>
                <a:gd name="connsiteX132" fmla="*/ 2835 w 10000"/>
                <a:gd name="connsiteY132" fmla="*/ 9255 h 10000"/>
                <a:gd name="connsiteX133" fmla="*/ 3041 w 10000"/>
                <a:gd name="connsiteY133" fmla="*/ 9468 h 10000"/>
                <a:gd name="connsiteX134" fmla="*/ 3144 w 10000"/>
                <a:gd name="connsiteY134" fmla="*/ 9468 h 10000"/>
                <a:gd name="connsiteX135" fmla="*/ 3247 w 10000"/>
                <a:gd name="connsiteY135" fmla="*/ 9468 h 10000"/>
                <a:gd name="connsiteX136" fmla="*/ 3557 w 10000"/>
                <a:gd name="connsiteY136" fmla="*/ 9840 h 10000"/>
                <a:gd name="connsiteX137" fmla="*/ 4021 w 10000"/>
                <a:gd name="connsiteY137" fmla="*/ 9628 h 10000"/>
                <a:gd name="connsiteX138" fmla="*/ 4330 w 10000"/>
                <a:gd name="connsiteY138" fmla="*/ 9309 h 10000"/>
                <a:gd name="connsiteX139" fmla="*/ 4485 w 10000"/>
                <a:gd name="connsiteY139" fmla="*/ 9309 h 10000"/>
                <a:gd name="connsiteX140" fmla="*/ 4742 w 10000"/>
                <a:gd name="connsiteY140" fmla="*/ 9202 h 10000"/>
                <a:gd name="connsiteX141" fmla="*/ 4897 w 10000"/>
                <a:gd name="connsiteY141" fmla="*/ 9202 h 10000"/>
                <a:gd name="connsiteX142" fmla="*/ 5258 w 10000"/>
                <a:gd name="connsiteY142" fmla="*/ 9362 h 10000"/>
                <a:gd name="connsiteX143" fmla="*/ 5412 w 10000"/>
                <a:gd name="connsiteY143" fmla="*/ 9521 h 10000"/>
                <a:gd name="connsiteX144" fmla="*/ 5670 w 10000"/>
                <a:gd name="connsiteY144" fmla="*/ 9574 h 10000"/>
                <a:gd name="connsiteX145" fmla="*/ 5876 w 10000"/>
                <a:gd name="connsiteY145" fmla="*/ 9574 h 10000"/>
                <a:gd name="connsiteX146" fmla="*/ 6134 w 10000"/>
                <a:gd name="connsiteY146" fmla="*/ 9468 h 10000"/>
                <a:gd name="connsiteX147" fmla="*/ 6186 w 10000"/>
                <a:gd name="connsiteY147" fmla="*/ 9468 h 10000"/>
                <a:gd name="connsiteX148" fmla="*/ 6443 w 10000"/>
                <a:gd name="connsiteY148" fmla="*/ 9628 h 10000"/>
                <a:gd name="connsiteX149" fmla="*/ 6598 w 10000"/>
                <a:gd name="connsiteY149" fmla="*/ 9468 h 10000"/>
                <a:gd name="connsiteX150" fmla="*/ 6753 w 10000"/>
                <a:gd name="connsiteY150" fmla="*/ 9468 h 10000"/>
                <a:gd name="connsiteX0" fmla="*/ 6753 w 10000"/>
                <a:gd name="connsiteY0" fmla="*/ 9468 h 10000"/>
                <a:gd name="connsiteX1" fmla="*/ 7010 w 10000"/>
                <a:gd name="connsiteY1" fmla="*/ 9255 h 10000"/>
                <a:gd name="connsiteX2" fmla="*/ 7010 w 10000"/>
                <a:gd name="connsiteY2" fmla="*/ 9734 h 10000"/>
                <a:gd name="connsiteX3" fmla="*/ 6804 w 10000"/>
                <a:gd name="connsiteY3" fmla="*/ 9894 h 10000"/>
                <a:gd name="connsiteX4" fmla="*/ 6959 w 10000"/>
                <a:gd name="connsiteY4" fmla="*/ 9947 h 10000"/>
                <a:gd name="connsiteX5" fmla="*/ 7062 w 10000"/>
                <a:gd name="connsiteY5" fmla="*/ 9947 h 10000"/>
                <a:gd name="connsiteX6" fmla="*/ 7216 w 10000"/>
                <a:gd name="connsiteY6" fmla="*/ 9947 h 10000"/>
                <a:gd name="connsiteX7" fmla="*/ 7320 w 10000"/>
                <a:gd name="connsiteY7" fmla="*/ 9947 h 10000"/>
                <a:gd name="connsiteX8" fmla="*/ 7474 w 10000"/>
                <a:gd name="connsiteY8" fmla="*/ 10000 h 10000"/>
                <a:gd name="connsiteX9" fmla="*/ 7320 w 10000"/>
                <a:gd name="connsiteY9" fmla="*/ 9681 h 10000"/>
                <a:gd name="connsiteX10" fmla="*/ 7320 w 10000"/>
                <a:gd name="connsiteY10" fmla="*/ 9521 h 10000"/>
                <a:gd name="connsiteX11" fmla="*/ 7320 w 10000"/>
                <a:gd name="connsiteY11" fmla="*/ 9415 h 10000"/>
                <a:gd name="connsiteX12" fmla="*/ 7526 w 10000"/>
                <a:gd name="connsiteY12" fmla="*/ 8883 h 10000"/>
                <a:gd name="connsiteX13" fmla="*/ 7835 w 10000"/>
                <a:gd name="connsiteY13" fmla="*/ 8351 h 10000"/>
                <a:gd name="connsiteX14" fmla="*/ 8093 w 10000"/>
                <a:gd name="connsiteY14" fmla="*/ 8191 h 10000"/>
                <a:gd name="connsiteX15" fmla="*/ 8196 w 10000"/>
                <a:gd name="connsiteY15" fmla="*/ 7979 h 10000"/>
                <a:gd name="connsiteX16" fmla="*/ 8660 w 10000"/>
                <a:gd name="connsiteY16" fmla="*/ 7819 h 10000"/>
                <a:gd name="connsiteX17" fmla="*/ 8608 w 10000"/>
                <a:gd name="connsiteY17" fmla="*/ 7660 h 10000"/>
                <a:gd name="connsiteX18" fmla="*/ 8711 w 10000"/>
                <a:gd name="connsiteY18" fmla="*/ 7500 h 10000"/>
                <a:gd name="connsiteX19" fmla="*/ 8711 w 10000"/>
                <a:gd name="connsiteY19" fmla="*/ 7447 h 10000"/>
                <a:gd name="connsiteX20" fmla="*/ 8711 w 10000"/>
                <a:gd name="connsiteY20" fmla="*/ 7340 h 10000"/>
                <a:gd name="connsiteX21" fmla="*/ 9021 w 10000"/>
                <a:gd name="connsiteY21" fmla="*/ 7128 h 10000"/>
                <a:gd name="connsiteX22" fmla="*/ 9175 w 10000"/>
                <a:gd name="connsiteY22" fmla="*/ 7181 h 10000"/>
                <a:gd name="connsiteX23" fmla="*/ 9330 w 10000"/>
                <a:gd name="connsiteY23" fmla="*/ 6755 h 10000"/>
                <a:gd name="connsiteX24" fmla="*/ 9330 w 10000"/>
                <a:gd name="connsiteY24" fmla="*/ 6649 h 10000"/>
                <a:gd name="connsiteX25" fmla="*/ 9330 w 10000"/>
                <a:gd name="connsiteY25" fmla="*/ 6489 h 10000"/>
                <a:gd name="connsiteX26" fmla="*/ 9433 w 10000"/>
                <a:gd name="connsiteY26" fmla="*/ 6223 h 10000"/>
                <a:gd name="connsiteX27" fmla="*/ 9433 w 10000"/>
                <a:gd name="connsiteY27" fmla="*/ 6117 h 10000"/>
                <a:gd name="connsiteX28" fmla="*/ 9433 w 10000"/>
                <a:gd name="connsiteY28" fmla="*/ 6011 h 10000"/>
                <a:gd name="connsiteX29" fmla="*/ 9691 w 10000"/>
                <a:gd name="connsiteY29" fmla="*/ 5479 h 10000"/>
                <a:gd name="connsiteX30" fmla="*/ 9691 w 10000"/>
                <a:gd name="connsiteY30" fmla="*/ 5426 h 10000"/>
                <a:gd name="connsiteX31" fmla="*/ 9691 w 10000"/>
                <a:gd name="connsiteY31" fmla="*/ 5319 h 10000"/>
                <a:gd name="connsiteX32" fmla="*/ 9742 w 10000"/>
                <a:gd name="connsiteY32" fmla="*/ 5213 h 10000"/>
                <a:gd name="connsiteX33" fmla="*/ 9588 w 10000"/>
                <a:gd name="connsiteY33" fmla="*/ 4947 h 10000"/>
                <a:gd name="connsiteX34" fmla="*/ 9639 w 10000"/>
                <a:gd name="connsiteY34" fmla="*/ 4787 h 10000"/>
                <a:gd name="connsiteX35" fmla="*/ 9639 w 10000"/>
                <a:gd name="connsiteY35" fmla="*/ 4628 h 10000"/>
                <a:gd name="connsiteX36" fmla="*/ 9588 w 10000"/>
                <a:gd name="connsiteY36" fmla="*/ 4521 h 10000"/>
                <a:gd name="connsiteX37" fmla="*/ 9588 w 10000"/>
                <a:gd name="connsiteY37" fmla="*/ 4255 h 10000"/>
                <a:gd name="connsiteX38" fmla="*/ 9639 w 10000"/>
                <a:gd name="connsiteY38" fmla="*/ 4149 h 10000"/>
                <a:gd name="connsiteX39" fmla="*/ 9639 w 10000"/>
                <a:gd name="connsiteY39" fmla="*/ 3989 h 10000"/>
                <a:gd name="connsiteX40" fmla="*/ 9536 w 10000"/>
                <a:gd name="connsiteY40" fmla="*/ 3883 h 10000"/>
                <a:gd name="connsiteX41" fmla="*/ 9639 w 10000"/>
                <a:gd name="connsiteY41" fmla="*/ 3617 h 10000"/>
                <a:gd name="connsiteX42" fmla="*/ 9639 w 10000"/>
                <a:gd name="connsiteY42" fmla="*/ 3511 h 10000"/>
                <a:gd name="connsiteX43" fmla="*/ 9639 w 10000"/>
                <a:gd name="connsiteY43" fmla="*/ 3404 h 10000"/>
                <a:gd name="connsiteX44" fmla="*/ 9639 w 10000"/>
                <a:gd name="connsiteY44" fmla="*/ 3245 h 10000"/>
                <a:gd name="connsiteX45" fmla="*/ 9845 w 10000"/>
                <a:gd name="connsiteY45" fmla="*/ 2766 h 10000"/>
                <a:gd name="connsiteX46" fmla="*/ 9845 w 10000"/>
                <a:gd name="connsiteY46" fmla="*/ 2660 h 10000"/>
                <a:gd name="connsiteX47" fmla="*/ 10000 w 10000"/>
                <a:gd name="connsiteY47" fmla="*/ 2340 h 10000"/>
                <a:gd name="connsiteX48" fmla="*/ 9768 w 10000"/>
                <a:gd name="connsiteY48" fmla="*/ 2433 h 10000"/>
                <a:gd name="connsiteX49" fmla="*/ 9536 w 10000"/>
                <a:gd name="connsiteY49" fmla="*/ 2340 h 10000"/>
                <a:gd name="connsiteX50" fmla="*/ 9369 w 10000"/>
                <a:gd name="connsiteY50" fmla="*/ 2340 h 10000"/>
                <a:gd name="connsiteX51" fmla="*/ 8995 w 10000"/>
                <a:gd name="connsiteY51" fmla="*/ 2300 h 10000"/>
                <a:gd name="connsiteX52" fmla="*/ 8724 w 10000"/>
                <a:gd name="connsiteY52" fmla="*/ 2287 h 10000"/>
                <a:gd name="connsiteX53" fmla="*/ 8273 w 10000"/>
                <a:gd name="connsiteY53" fmla="*/ 2274 h 10000"/>
                <a:gd name="connsiteX54" fmla="*/ 8028 w 10000"/>
                <a:gd name="connsiteY54" fmla="*/ 2247 h 10000"/>
                <a:gd name="connsiteX55" fmla="*/ 7577 w 10000"/>
                <a:gd name="connsiteY55" fmla="*/ 2194 h 10000"/>
                <a:gd name="connsiteX56" fmla="*/ 7371 w 10000"/>
                <a:gd name="connsiteY56" fmla="*/ 2194 h 10000"/>
                <a:gd name="connsiteX57" fmla="*/ 6868 w 10000"/>
                <a:gd name="connsiteY57" fmla="*/ 2168 h 10000"/>
                <a:gd name="connsiteX58" fmla="*/ 6637 w 10000"/>
                <a:gd name="connsiteY58" fmla="*/ 2127 h 10000"/>
                <a:gd name="connsiteX59" fmla="*/ 5979 w 10000"/>
                <a:gd name="connsiteY59" fmla="*/ 2021 h 10000"/>
                <a:gd name="connsiteX60" fmla="*/ 5567 w 10000"/>
                <a:gd name="connsiteY60" fmla="*/ 2021 h 10000"/>
                <a:gd name="connsiteX61" fmla="*/ 5464 w 10000"/>
                <a:gd name="connsiteY61" fmla="*/ 1968 h 10000"/>
                <a:gd name="connsiteX62" fmla="*/ 5000 w 10000"/>
                <a:gd name="connsiteY62" fmla="*/ 1968 h 10000"/>
                <a:gd name="connsiteX63" fmla="*/ 4897 w 10000"/>
                <a:gd name="connsiteY63" fmla="*/ 1968 h 10000"/>
                <a:gd name="connsiteX64" fmla="*/ 4175 w 10000"/>
                <a:gd name="connsiteY64" fmla="*/ 1915 h 10000"/>
                <a:gd name="connsiteX65" fmla="*/ 4175 w 10000"/>
                <a:gd name="connsiteY65" fmla="*/ 1755 h 10000"/>
                <a:gd name="connsiteX66" fmla="*/ 3711 w 10000"/>
                <a:gd name="connsiteY66" fmla="*/ 1489 h 10000"/>
                <a:gd name="connsiteX67" fmla="*/ 3402 w 10000"/>
                <a:gd name="connsiteY67" fmla="*/ 1064 h 10000"/>
                <a:gd name="connsiteX68" fmla="*/ 3402 w 10000"/>
                <a:gd name="connsiteY68" fmla="*/ 904 h 10000"/>
                <a:gd name="connsiteX69" fmla="*/ 3402 w 10000"/>
                <a:gd name="connsiteY69" fmla="*/ 798 h 10000"/>
                <a:gd name="connsiteX70" fmla="*/ 3247 w 10000"/>
                <a:gd name="connsiteY70" fmla="*/ 585 h 10000"/>
                <a:gd name="connsiteX71" fmla="*/ 3144 w 10000"/>
                <a:gd name="connsiteY71" fmla="*/ 160 h 10000"/>
                <a:gd name="connsiteX72" fmla="*/ 2990 w 10000"/>
                <a:gd name="connsiteY72" fmla="*/ 0 h 10000"/>
                <a:gd name="connsiteX73" fmla="*/ 2990 w 10000"/>
                <a:gd name="connsiteY73" fmla="*/ 266 h 10000"/>
                <a:gd name="connsiteX74" fmla="*/ 2835 w 10000"/>
                <a:gd name="connsiteY74" fmla="*/ 426 h 10000"/>
                <a:gd name="connsiteX75" fmla="*/ 2887 w 10000"/>
                <a:gd name="connsiteY75" fmla="*/ 691 h 10000"/>
                <a:gd name="connsiteX76" fmla="*/ 2887 w 10000"/>
                <a:gd name="connsiteY76" fmla="*/ 798 h 10000"/>
                <a:gd name="connsiteX77" fmla="*/ 2887 w 10000"/>
                <a:gd name="connsiteY77" fmla="*/ 904 h 10000"/>
                <a:gd name="connsiteX78" fmla="*/ 2835 w 10000"/>
                <a:gd name="connsiteY78" fmla="*/ 1011 h 10000"/>
                <a:gd name="connsiteX79" fmla="*/ 2835 w 10000"/>
                <a:gd name="connsiteY79" fmla="*/ 1117 h 10000"/>
                <a:gd name="connsiteX80" fmla="*/ 2887 w 10000"/>
                <a:gd name="connsiteY80" fmla="*/ 1277 h 10000"/>
                <a:gd name="connsiteX81" fmla="*/ 2732 w 10000"/>
                <a:gd name="connsiteY81" fmla="*/ 1330 h 10000"/>
                <a:gd name="connsiteX82" fmla="*/ 52 w 10000"/>
                <a:gd name="connsiteY82" fmla="*/ 1330 h 10000"/>
                <a:gd name="connsiteX83" fmla="*/ 103 w 10000"/>
                <a:gd name="connsiteY83" fmla="*/ 1436 h 10000"/>
                <a:gd name="connsiteX84" fmla="*/ 52 w 10000"/>
                <a:gd name="connsiteY84" fmla="*/ 1543 h 10000"/>
                <a:gd name="connsiteX85" fmla="*/ 52 w 10000"/>
                <a:gd name="connsiteY85" fmla="*/ 1702 h 10000"/>
                <a:gd name="connsiteX86" fmla="*/ 0 w 10000"/>
                <a:gd name="connsiteY86" fmla="*/ 1809 h 10000"/>
                <a:gd name="connsiteX87" fmla="*/ 103 w 10000"/>
                <a:gd name="connsiteY87" fmla="*/ 2074 h 10000"/>
                <a:gd name="connsiteX88" fmla="*/ 52 w 10000"/>
                <a:gd name="connsiteY88" fmla="*/ 2234 h 10000"/>
                <a:gd name="connsiteX89" fmla="*/ 52 w 10000"/>
                <a:gd name="connsiteY89" fmla="*/ 2340 h 10000"/>
                <a:gd name="connsiteX90" fmla="*/ 52 w 10000"/>
                <a:gd name="connsiteY90" fmla="*/ 2447 h 10000"/>
                <a:gd name="connsiteX91" fmla="*/ 0 w 10000"/>
                <a:gd name="connsiteY91" fmla="*/ 2553 h 10000"/>
                <a:gd name="connsiteX92" fmla="*/ 0 w 10000"/>
                <a:gd name="connsiteY92" fmla="*/ 2713 h 10000"/>
                <a:gd name="connsiteX93" fmla="*/ 103 w 10000"/>
                <a:gd name="connsiteY93" fmla="*/ 2872 h 10000"/>
                <a:gd name="connsiteX94" fmla="*/ 103 w 10000"/>
                <a:gd name="connsiteY94" fmla="*/ 3085 h 10000"/>
                <a:gd name="connsiteX95" fmla="*/ 103 w 10000"/>
                <a:gd name="connsiteY95" fmla="*/ 3191 h 10000"/>
                <a:gd name="connsiteX96" fmla="*/ 52 w 10000"/>
                <a:gd name="connsiteY96" fmla="*/ 3351 h 10000"/>
                <a:gd name="connsiteX97" fmla="*/ 1031 w 10000"/>
                <a:gd name="connsiteY97" fmla="*/ 3351 h 10000"/>
                <a:gd name="connsiteX98" fmla="*/ 1031 w 10000"/>
                <a:gd name="connsiteY98" fmla="*/ 3457 h 10000"/>
                <a:gd name="connsiteX99" fmla="*/ 1134 w 10000"/>
                <a:gd name="connsiteY99" fmla="*/ 3404 h 10000"/>
                <a:gd name="connsiteX100" fmla="*/ 1237 w 10000"/>
                <a:gd name="connsiteY100" fmla="*/ 3457 h 10000"/>
                <a:gd name="connsiteX101" fmla="*/ 1289 w 10000"/>
                <a:gd name="connsiteY101" fmla="*/ 3457 h 10000"/>
                <a:gd name="connsiteX102" fmla="*/ 1495 w 10000"/>
                <a:gd name="connsiteY102" fmla="*/ 3723 h 10000"/>
                <a:gd name="connsiteX103" fmla="*/ 1340 w 10000"/>
                <a:gd name="connsiteY103" fmla="*/ 3989 h 10000"/>
                <a:gd name="connsiteX104" fmla="*/ 1340 w 10000"/>
                <a:gd name="connsiteY104" fmla="*/ 4096 h 10000"/>
                <a:gd name="connsiteX105" fmla="*/ 1443 w 10000"/>
                <a:gd name="connsiteY105" fmla="*/ 4255 h 10000"/>
                <a:gd name="connsiteX106" fmla="*/ 1495 w 10000"/>
                <a:gd name="connsiteY106" fmla="*/ 4574 h 10000"/>
                <a:gd name="connsiteX107" fmla="*/ 1598 w 10000"/>
                <a:gd name="connsiteY107" fmla="*/ 4681 h 10000"/>
                <a:gd name="connsiteX108" fmla="*/ 1340 w 10000"/>
                <a:gd name="connsiteY108" fmla="*/ 4894 h 10000"/>
                <a:gd name="connsiteX109" fmla="*/ 1340 w 10000"/>
                <a:gd name="connsiteY109" fmla="*/ 5000 h 10000"/>
                <a:gd name="connsiteX110" fmla="*/ 1340 w 10000"/>
                <a:gd name="connsiteY110" fmla="*/ 5053 h 10000"/>
                <a:gd name="connsiteX111" fmla="*/ 1340 w 10000"/>
                <a:gd name="connsiteY111" fmla="*/ 5160 h 10000"/>
                <a:gd name="connsiteX112" fmla="*/ 1082 w 10000"/>
                <a:gd name="connsiteY112" fmla="*/ 5745 h 10000"/>
                <a:gd name="connsiteX113" fmla="*/ 825 w 10000"/>
                <a:gd name="connsiteY113" fmla="*/ 5851 h 10000"/>
                <a:gd name="connsiteX114" fmla="*/ 825 w 10000"/>
                <a:gd name="connsiteY114" fmla="*/ 5957 h 10000"/>
                <a:gd name="connsiteX115" fmla="*/ 1082 w 10000"/>
                <a:gd name="connsiteY115" fmla="*/ 6223 h 10000"/>
                <a:gd name="connsiteX116" fmla="*/ 979 w 10000"/>
                <a:gd name="connsiteY116" fmla="*/ 6383 h 10000"/>
                <a:gd name="connsiteX117" fmla="*/ 1186 w 10000"/>
                <a:gd name="connsiteY117" fmla="*/ 6968 h 10000"/>
                <a:gd name="connsiteX118" fmla="*/ 1186 w 10000"/>
                <a:gd name="connsiteY118" fmla="*/ 7287 h 10000"/>
                <a:gd name="connsiteX119" fmla="*/ 928 w 10000"/>
                <a:gd name="connsiteY119" fmla="*/ 7287 h 10000"/>
                <a:gd name="connsiteX120" fmla="*/ 1186 w 10000"/>
                <a:gd name="connsiteY120" fmla="*/ 7660 h 10000"/>
                <a:gd name="connsiteX121" fmla="*/ 1186 w 10000"/>
                <a:gd name="connsiteY121" fmla="*/ 7819 h 10000"/>
                <a:gd name="connsiteX122" fmla="*/ 1237 w 10000"/>
                <a:gd name="connsiteY122" fmla="*/ 8191 h 10000"/>
                <a:gd name="connsiteX123" fmla="*/ 1237 w 10000"/>
                <a:gd name="connsiteY123" fmla="*/ 8351 h 10000"/>
                <a:gd name="connsiteX124" fmla="*/ 1392 w 10000"/>
                <a:gd name="connsiteY124" fmla="*/ 8351 h 10000"/>
                <a:gd name="connsiteX125" fmla="*/ 2165 w 10000"/>
                <a:gd name="connsiteY125" fmla="*/ 8404 h 10000"/>
                <a:gd name="connsiteX126" fmla="*/ 2629 w 10000"/>
                <a:gd name="connsiteY126" fmla="*/ 8404 h 10000"/>
                <a:gd name="connsiteX127" fmla="*/ 2732 w 10000"/>
                <a:gd name="connsiteY127" fmla="*/ 8404 h 10000"/>
                <a:gd name="connsiteX128" fmla="*/ 2887 w 10000"/>
                <a:gd name="connsiteY128" fmla="*/ 8351 h 10000"/>
                <a:gd name="connsiteX129" fmla="*/ 2887 w 10000"/>
                <a:gd name="connsiteY129" fmla="*/ 8511 h 10000"/>
                <a:gd name="connsiteX130" fmla="*/ 2784 w 10000"/>
                <a:gd name="connsiteY130" fmla="*/ 8777 h 10000"/>
                <a:gd name="connsiteX131" fmla="*/ 2784 w 10000"/>
                <a:gd name="connsiteY131" fmla="*/ 8989 h 10000"/>
                <a:gd name="connsiteX132" fmla="*/ 2835 w 10000"/>
                <a:gd name="connsiteY132" fmla="*/ 9255 h 10000"/>
                <a:gd name="connsiteX133" fmla="*/ 3041 w 10000"/>
                <a:gd name="connsiteY133" fmla="*/ 9468 h 10000"/>
                <a:gd name="connsiteX134" fmla="*/ 3144 w 10000"/>
                <a:gd name="connsiteY134" fmla="*/ 9468 h 10000"/>
                <a:gd name="connsiteX135" fmla="*/ 3247 w 10000"/>
                <a:gd name="connsiteY135" fmla="*/ 9468 h 10000"/>
                <a:gd name="connsiteX136" fmla="*/ 3557 w 10000"/>
                <a:gd name="connsiteY136" fmla="*/ 9840 h 10000"/>
                <a:gd name="connsiteX137" fmla="*/ 4021 w 10000"/>
                <a:gd name="connsiteY137" fmla="*/ 9628 h 10000"/>
                <a:gd name="connsiteX138" fmla="*/ 4330 w 10000"/>
                <a:gd name="connsiteY138" fmla="*/ 9309 h 10000"/>
                <a:gd name="connsiteX139" fmla="*/ 4485 w 10000"/>
                <a:gd name="connsiteY139" fmla="*/ 9309 h 10000"/>
                <a:gd name="connsiteX140" fmla="*/ 4742 w 10000"/>
                <a:gd name="connsiteY140" fmla="*/ 9202 h 10000"/>
                <a:gd name="connsiteX141" fmla="*/ 4897 w 10000"/>
                <a:gd name="connsiteY141" fmla="*/ 9202 h 10000"/>
                <a:gd name="connsiteX142" fmla="*/ 5258 w 10000"/>
                <a:gd name="connsiteY142" fmla="*/ 9362 h 10000"/>
                <a:gd name="connsiteX143" fmla="*/ 5412 w 10000"/>
                <a:gd name="connsiteY143" fmla="*/ 9521 h 10000"/>
                <a:gd name="connsiteX144" fmla="*/ 5670 w 10000"/>
                <a:gd name="connsiteY144" fmla="*/ 9574 h 10000"/>
                <a:gd name="connsiteX145" fmla="*/ 5876 w 10000"/>
                <a:gd name="connsiteY145" fmla="*/ 9574 h 10000"/>
                <a:gd name="connsiteX146" fmla="*/ 6134 w 10000"/>
                <a:gd name="connsiteY146" fmla="*/ 9468 h 10000"/>
                <a:gd name="connsiteX147" fmla="*/ 6186 w 10000"/>
                <a:gd name="connsiteY147" fmla="*/ 9468 h 10000"/>
                <a:gd name="connsiteX148" fmla="*/ 6443 w 10000"/>
                <a:gd name="connsiteY148" fmla="*/ 9628 h 10000"/>
                <a:gd name="connsiteX149" fmla="*/ 6598 w 10000"/>
                <a:gd name="connsiteY149" fmla="*/ 9468 h 10000"/>
                <a:gd name="connsiteX150" fmla="*/ 6753 w 10000"/>
                <a:gd name="connsiteY150" fmla="*/ 94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0000" h="10000">
                  <a:moveTo>
                    <a:pt x="6753" y="9468"/>
                  </a:moveTo>
                  <a:cubicBezTo>
                    <a:pt x="6804" y="9309"/>
                    <a:pt x="6753" y="9309"/>
                    <a:pt x="7010" y="9255"/>
                  </a:cubicBezTo>
                  <a:lnTo>
                    <a:pt x="7010" y="9734"/>
                  </a:lnTo>
                  <a:cubicBezTo>
                    <a:pt x="6804" y="9787"/>
                    <a:pt x="6856" y="9734"/>
                    <a:pt x="6804" y="9894"/>
                  </a:cubicBezTo>
                  <a:lnTo>
                    <a:pt x="6959" y="9947"/>
                  </a:lnTo>
                  <a:lnTo>
                    <a:pt x="7062" y="9947"/>
                  </a:lnTo>
                  <a:lnTo>
                    <a:pt x="7216" y="9947"/>
                  </a:lnTo>
                  <a:lnTo>
                    <a:pt x="7320" y="9947"/>
                  </a:lnTo>
                  <a:lnTo>
                    <a:pt x="7474" y="10000"/>
                  </a:lnTo>
                  <a:cubicBezTo>
                    <a:pt x="7423" y="9947"/>
                    <a:pt x="7320" y="9787"/>
                    <a:pt x="7320" y="9681"/>
                  </a:cubicBezTo>
                  <a:lnTo>
                    <a:pt x="7320" y="9521"/>
                  </a:lnTo>
                  <a:lnTo>
                    <a:pt x="7320" y="9415"/>
                  </a:lnTo>
                  <a:cubicBezTo>
                    <a:pt x="7371" y="9309"/>
                    <a:pt x="7474" y="8936"/>
                    <a:pt x="7526" y="8883"/>
                  </a:cubicBezTo>
                  <a:cubicBezTo>
                    <a:pt x="7732" y="8723"/>
                    <a:pt x="7835" y="8830"/>
                    <a:pt x="7835" y="8351"/>
                  </a:cubicBezTo>
                  <a:cubicBezTo>
                    <a:pt x="8041" y="8298"/>
                    <a:pt x="7784" y="8245"/>
                    <a:pt x="8093" y="8191"/>
                  </a:cubicBezTo>
                  <a:cubicBezTo>
                    <a:pt x="8127" y="8120"/>
                    <a:pt x="8162" y="8050"/>
                    <a:pt x="8196" y="7979"/>
                  </a:cubicBezTo>
                  <a:cubicBezTo>
                    <a:pt x="8454" y="7979"/>
                    <a:pt x="8454" y="7926"/>
                    <a:pt x="8660" y="7819"/>
                  </a:cubicBezTo>
                  <a:cubicBezTo>
                    <a:pt x="8643" y="7766"/>
                    <a:pt x="8625" y="7713"/>
                    <a:pt x="8608" y="7660"/>
                  </a:cubicBezTo>
                  <a:cubicBezTo>
                    <a:pt x="8660" y="7606"/>
                    <a:pt x="8711" y="7660"/>
                    <a:pt x="8711" y="7500"/>
                  </a:cubicBezTo>
                  <a:lnTo>
                    <a:pt x="8711" y="7447"/>
                  </a:lnTo>
                  <a:lnTo>
                    <a:pt x="8711" y="7340"/>
                  </a:lnTo>
                  <a:cubicBezTo>
                    <a:pt x="8814" y="7287"/>
                    <a:pt x="8814" y="7234"/>
                    <a:pt x="9021" y="7128"/>
                  </a:cubicBezTo>
                  <a:lnTo>
                    <a:pt x="9175" y="7181"/>
                  </a:lnTo>
                  <a:cubicBezTo>
                    <a:pt x="9227" y="7021"/>
                    <a:pt x="9227" y="6915"/>
                    <a:pt x="9330" y="6755"/>
                  </a:cubicBezTo>
                  <a:lnTo>
                    <a:pt x="9330" y="6649"/>
                  </a:lnTo>
                  <a:lnTo>
                    <a:pt x="9330" y="6489"/>
                  </a:lnTo>
                  <a:cubicBezTo>
                    <a:pt x="9364" y="6400"/>
                    <a:pt x="9399" y="6312"/>
                    <a:pt x="9433" y="6223"/>
                  </a:cubicBezTo>
                  <a:lnTo>
                    <a:pt x="9433" y="6117"/>
                  </a:lnTo>
                  <a:lnTo>
                    <a:pt x="9433" y="6011"/>
                  </a:lnTo>
                  <a:cubicBezTo>
                    <a:pt x="9433" y="5957"/>
                    <a:pt x="9691" y="5585"/>
                    <a:pt x="9691" y="5479"/>
                  </a:cubicBezTo>
                  <a:lnTo>
                    <a:pt x="9691" y="5426"/>
                  </a:lnTo>
                  <a:lnTo>
                    <a:pt x="9691" y="5319"/>
                  </a:lnTo>
                  <a:cubicBezTo>
                    <a:pt x="9708" y="5284"/>
                    <a:pt x="9725" y="5248"/>
                    <a:pt x="9742" y="5213"/>
                  </a:cubicBezTo>
                  <a:cubicBezTo>
                    <a:pt x="9639" y="5106"/>
                    <a:pt x="9639" y="5106"/>
                    <a:pt x="9588" y="4947"/>
                  </a:cubicBezTo>
                  <a:cubicBezTo>
                    <a:pt x="9605" y="4894"/>
                    <a:pt x="9622" y="4840"/>
                    <a:pt x="9639" y="4787"/>
                  </a:cubicBezTo>
                  <a:lnTo>
                    <a:pt x="9639" y="4628"/>
                  </a:lnTo>
                  <a:cubicBezTo>
                    <a:pt x="9622" y="4592"/>
                    <a:pt x="9605" y="4557"/>
                    <a:pt x="9588" y="4521"/>
                  </a:cubicBezTo>
                  <a:lnTo>
                    <a:pt x="9588" y="4255"/>
                  </a:lnTo>
                  <a:cubicBezTo>
                    <a:pt x="9605" y="4220"/>
                    <a:pt x="9622" y="4184"/>
                    <a:pt x="9639" y="4149"/>
                  </a:cubicBezTo>
                  <a:cubicBezTo>
                    <a:pt x="9639" y="4096"/>
                    <a:pt x="9588" y="4096"/>
                    <a:pt x="9639" y="3989"/>
                  </a:cubicBezTo>
                  <a:cubicBezTo>
                    <a:pt x="9588" y="3989"/>
                    <a:pt x="9536" y="3989"/>
                    <a:pt x="9536" y="3883"/>
                  </a:cubicBezTo>
                  <a:cubicBezTo>
                    <a:pt x="9536" y="3830"/>
                    <a:pt x="9588" y="3723"/>
                    <a:pt x="9639" y="3617"/>
                  </a:cubicBezTo>
                  <a:lnTo>
                    <a:pt x="9639" y="3511"/>
                  </a:lnTo>
                  <a:lnTo>
                    <a:pt x="9639" y="3404"/>
                  </a:lnTo>
                  <a:lnTo>
                    <a:pt x="9639" y="3245"/>
                  </a:lnTo>
                  <a:cubicBezTo>
                    <a:pt x="9691" y="3085"/>
                    <a:pt x="9742" y="2979"/>
                    <a:pt x="9845" y="2766"/>
                  </a:cubicBezTo>
                  <a:lnTo>
                    <a:pt x="9845" y="2660"/>
                  </a:lnTo>
                  <a:cubicBezTo>
                    <a:pt x="9845" y="2606"/>
                    <a:pt x="9948" y="2447"/>
                    <a:pt x="10000" y="2340"/>
                  </a:cubicBezTo>
                  <a:lnTo>
                    <a:pt x="9768" y="2433"/>
                  </a:lnTo>
                  <a:lnTo>
                    <a:pt x="9536" y="2340"/>
                  </a:lnTo>
                  <a:lnTo>
                    <a:pt x="9369" y="2340"/>
                  </a:lnTo>
                  <a:lnTo>
                    <a:pt x="8995" y="2300"/>
                  </a:lnTo>
                  <a:cubicBezTo>
                    <a:pt x="8961" y="2282"/>
                    <a:pt x="8758" y="2305"/>
                    <a:pt x="8724" y="2287"/>
                  </a:cubicBezTo>
                  <a:lnTo>
                    <a:pt x="8273" y="2274"/>
                  </a:lnTo>
                  <a:cubicBezTo>
                    <a:pt x="8239" y="2256"/>
                    <a:pt x="8062" y="2265"/>
                    <a:pt x="8028" y="2247"/>
                  </a:cubicBezTo>
                  <a:lnTo>
                    <a:pt x="7577" y="2194"/>
                  </a:lnTo>
                  <a:cubicBezTo>
                    <a:pt x="7543" y="2176"/>
                    <a:pt x="7405" y="2212"/>
                    <a:pt x="7371" y="2194"/>
                  </a:cubicBezTo>
                  <a:lnTo>
                    <a:pt x="6868" y="2168"/>
                  </a:lnTo>
                  <a:cubicBezTo>
                    <a:pt x="6834" y="2150"/>
                    <a:pt x="6671" y="2145"/>
                    <a:pt x="6637" y="2127"/>
                  </a:cubicBezTo>
                  <a:cubicBezTo>
                    <a:pt x="6482" y="2127"/>
                    <a:pt x="5979" y="2128"/>
                    <a:pt x="5979" y="2021"/>
                  </a:cubicBezTo>
                  <a:lnTo>
                    <a:pt x="5567" y="2021"/>
                  </a:lnTo>
                  <a:cubicBezTo>
                    <a:pt x="5533" y="2003"/>
                    <a:pt x="5498" y="1986"/>
                    <a:pt x="5464" y="1968"/>
                  </a:cubicBezTo>
                  <a:lnTo>
                    <a:pt x="5000" y="1968"/>
                  </a:lnTo>
                  <a:lnTo>
                    <a:pt x="4897" y="1968"/>
                  </a:lnTo>
                  <a:cubicBezTo>
                    <a:pt x="4691" y="1915"/>
                    <a:pt x="4433" y="1915"/>
                    <a:pt x="4175" y="1915"/>
                  </a:cubicBezTo>
                  <a:lnTo>
                    <a:pt x="4175" y="1755"/>
                  </a:lnTo>
                  <a:cubicBezTo>
                    <a:pt x="3711" y="1755"/>
                    <a:pt x="4124" y="1702"/>
                    <a:pt x="3711" y="1489"/>
                  </a:cubicBezTo>
                  <a:cubicBezTo>
                    <a:pt x="3454" y="1330"/>
                    <a:pt x="3505" y="1383"/>
                    <a:pt x="3402" y="1064"/>
                  </a:cubicBezTo>
                  <a:lnTo>
                    <a:pt x="3402" y="904"/>
                  </a:lnTo>
                  <a:lnTo>
                    <a:pt x="3402" y="798"/>
                  </a:lnTo>
                  <a:cubicBezTo>
                    <a:pt x="3299" y="638"/>
                    <a:pt x="3402" y="745"/>
                    <a:pt x="3247" y="585"/>
                  </a:cubicBezTo>
                  <a:cubicBezTo>
                    <a:pt x="3247" y="319"/>
                    <a:pt x="3144" y="426"/>
                    <a:pt x="3144" y="160"/>
                  </a:cubicBezTo>
                  <a:lnTo>
                    <a:pt x="2990" y="0"/>
                  </a:lnTo>
                  <a:lnTo>
                    <a:pt x="2990" y="266"/>
                  </a:lnTo>
                  <a:cubicBezTo>
                    <a:pt x="2887" y="426"/>
                    <a:pt x="2990" y="319"/>
                    <a:pt x="2835" y="426"/>
                  </a:cubicBezTo>
                  <a:cubicBezTo>
                    <a:pt x="2852" y="514"/>
                    <a:pt x="2870" y="603"/>
                    <a:pt x="2887" y="691"/>
                  </a:cubicBezTo>
                  <a:cubicBezTo>
                    <a:pt x="2835" y="798"/>
                    <a:pt x="2887" y="638"/>
                    <a:pt x="2887" y="798"/>
                  </a:cubicBezTo>
                  <a:lnTo>
                    <a:pt x="2887" y="904"/>
                  </a:lnTo>
                  <a:cubicBezTo>
                    <a:pt x="2870" y="940"/>
                    <a:pt x="2852" y="975"/>
                    <a:pt x="2835" y="1011"/>
                  </a:cubicBezTo>
                  <a:lnTo>
                    <a:pt x="2835" y="1117"/>
                  </a:lnTo>
                  <a:cubicBezTo>
                    <a:pt x="2835" y="1223"/>
                    <a:pt x="2835" y="1223"/>
                    <a:pt x="2887" y="1277"/>
                  </a:cubicBezTo>
                  <a:cubicBezTo>
                    <a:pt x="2732" y="1383"/>
                    <a:pt x="2938" y="1330"/>
                    <a:pt x="2732" y="1330"/>
                  </a:cubicBezTo>
                  <a:lnTo>
                    <a:pt x="52" y="1330"/>
                  </a:lnTo>
                  <a:cubicBezTo>
                    <a:pt x="69" y="1365"/>
                    <a:pt x="86" y="1401"/>
                    <a:pt x="103" y="1436"/>
                  </a:cubicBezTo>
                  <a:cubicBezTo>
                    <a:pt x="86" y="1472"/>
                    <a:pt x="69" y="1507"/>
                    <a:pt x="52" y="1543"/>
                  </a:cubicBezTo>
                  <a:lnTo>
                    <a:pt x="52" y="1702"/>
                  </a:lnTo>
                  <a:cubicBezTo>
                    <a:pt x="35" y="1738"/>
                    <a:pt x="17" y="1773"/>
                    <a:pt x="0" y="1809"/>
                  </a:cubicBezTo>
                  <a:cubicBezTo>
                    <a:pt x="34" y="1897"/>
                    <a:pt x="69" y="1986"/>
                    <a:pt x="103" y="2074"/>
                  </a:cubicBezTo>
                  <a:cubicBezTo>
                    <a:pt x="86" y="2127"/>
                    <a:pt x="69" y="2181"/>
                    <a:pt x="52" y="2234"/>
                  </a:cubicBezTo>
                  <a:lnTo>
                    <a:pt x="52" y="2340"/>
                  </a:lnTo>
                  <a:lnTo>
                    <a:pt x="52" y="2447"/>
                  </a:lnTo>
                  <a:cubicBezTo>
                    <a:pt x="35" y="2482"/>
                    <a:pt x="17" y="2518"/>
                    <a:pt x="0" y="2553"/>
                  </a:cubicBezTo>
                  <a:cubicBezTo>
                    <a:pt x="52" y="2713"/>
                    <a:pt x="52" y="2606"/>
                    <a:pt x="0" y="2713"/>
                  </a:cubicBezTo>
                  <a:cubicBezTo>
                    <a:pt x="52" y="2819"/>
                    <a:pt x="103" y="2766"/>
                    <a:pt x="103" y="2872"/>
                  </a:cubicBezTo>
                  <a:lnTo>
                    <a:pt x="103" y="3085"/>
                  </a:lnTo>
                  <a:lnTo>
                    <a:pt x="103" y="3191"/>
                  </a:lnTo>
                  <a:cubicBezTo>
                    <a:pt x="86" y="3244"/>
                    <a:pt x="69" y="3298"/>
                    <a:pt x="52" y="3351"/>
                  </a:cubicBezTo>
                  <a:lnTo>
                    <a:pt x="1031" y="3351"/>
                  </a:lnTo>
                  <a:lnTo>
                    <a:pt x="1031" y="3457"/>
                  </a:lnTo>
                  <a:cubicBezTo>
                    <a:pt x="1065" y="3439"/>
                    <a:pt x="1100" y="3422"/>
                    <a:pt x="1134" y="3404"/>
                  </a:cubicBezTo>
                  <a:cubicBezTo>
                    <a:pt x="1186" y="3511"/>
                    <a:pt x="1031" y="3457"/>
                    <a:pt x="1237" y="3457"/>
                  </a:cubicBezTo>
                  <a:lnTo>
                    <a:pt x="1289" y="3457"/>
                  </a:lnTo>
                  <a:cubicBezTo>
                    <a:pt x="1443" y="3457"/>
                    <a:pt x="1392" y="3617"/>
                    <a:pt x="1495" y="3723"/>
                  </a:cubicBezTo>
                  <a:cubicBezTo>
                    <a:pt x="1392" y="3830"/>
                    <a:pt x="1392" y="3883"/>
                    <a:pt x="1340" y="3989"/>
                  </a:cubicBezTo>
                  <a:lnTo>
                    <a:pt x="1340" y="4096"/>
                  </a:lnTo>
                  <a:cubicBezTo>
                    <a:pt x="1340" y="4255"/>
                    <a:pt x="1340" y="4202"/>
                    <a:pt x="1443" y="4255"/>
                  </a:cubicBezTo>
                  <a:cubicBezTo>
                    <a:pt x="1460" y="4361"/>
                    <a:pt x="1478" y="4468"/>
                    <a:pt x="1495" y="4574"/>
                  </a:cubicBezTo>
                  <a:cubicBezTo>
                    <a:pt x="1495" y="4628"/>
                    <a:pt x="1598" y="4628"/>
                    <a:pt x="1598" y="4681"/>
                  </a:cubicBezTo>
                  <a:cubicBezTo>
                    <a:pt x="1598" y="4787"/>
                    <a:pt x="1392" y="4894"/>
                    <a:pt x="1340" y="4894"/>
                  </a:cubicBezTo>
                  <a:lnTo>
                    <a:pt x="1340" y="5000"/>
                  </a:lnTo>
                  <a:lnTo>
                    <a:pt x="1340" y="5053"/>
                  </a:lnTo>
                  <a:lnTo>
                    <a:pt x="1340" y="5160"/>
                  </a:lnTo>
                  <a:cubicBezTo>
                    <a:pt x="1237" y="5372"/>
                    <a:pt x="1082" y="5426"/>
                    <a:pt x="1082" y="5745"/>
                  </a:cubicBezTo>
                  <a:cubicBezTo>
                    <a:pt x="876" y="5798"/>
                    <a:pt x="979" y="5798"/>
                    <a:pt x="825" y="5851"/>
                  </a:cubicBezTo>
                  <a:lnTo>
                    <a:pt x="825" y="5957"/>
                  </a:lnTo>
                  <a:cubicBezTo>
                    <a:pt x="1031" y="6011"/>
                    <a:pt x="979" y="6064"/>
                    <a:pt x="1082" y="6223"/>
                  </a:cubicBezTo>
                  <a:lnTo>
                    <a:pt x="979" y="6383"/>
                  </a:lnTo>
                  <a:cubicBezTo>
                    <a:pt x="1031" y="6489"/>
                    <a:pt x="1186" y="6862"/>
                    <a:pt x="1186" y="6968"/>
                  </a:cubicBezTo>
                  <a:lnTo>
                    <a:pt x="1186" y="7287"/>
                  </a:lnTo>
                  <a:lnTo>
                    <a:pt x="928" y="7287"/>
                  </a:lnTo>
                  <a:cubicBezTo>
                    <a:pt x="1031" y="7447"/>
                    <a:pt x="1082" y="7447"/>
                    <a:pt x="1186" y="7660"/>
                  </a:cubicBezTo>
                  <a:lnTo>
                    <a:pt x="1186" y="7819"/>
                  </a:lnTo>
                  <a:lnTo>
                    <a:pt x="1237" y="8191"/>
                  </a:lnTo>
                  <a:lnTo>
                    <a:pt x="1237" y="8351"/>
                  </a:lnTo>
                  <a:lnTo>
                    <a:pt x="1392" y="8351"/>
                  </a:lnTo>
                  <a:cubicBezTo>
                    <a:pt x="1649" y="8351"/>
                    <a:pt x="1959" y="8351"/>
                    <a:pt x="2165" y="8404"/>
                  </a:cubicBezTo>
                  <a:lnTo>
                    <a:pt x="2629" y="8404"/>
                  </a:lnTo>
                  <a:lnTo>
                    <a:pt x="2732" y="8404"/>
                  </a:lnTo>
                  <a:lnTo>
                    <a:pt x="2887" y="8351"/>
                  </a:lnTo>
                  <a:lnTo>
                    <a:pt x="2887" y="8511"/>
                  </a:lnTo>
                  <a:cubicBezTo>
                    <a:pt x="2887" y="8723"/>
                    <a:pt x="2784" y="8617"/>
                    <a:pt x="2784" y="8777"/>
                  </a:cubicBezTo>
                  <a:lnTo>
                    <a:pt x="2784" y="8989"/>
                  </a:lnTo>
                  <a:cubicBezTo>
                    <a:pt x="2801" y="9078"/>
                    <a:pt x="2818" y="9166"/>
                    <a:pt x="2835" y="9255"/>
                  </a:cubicBezTo>
                  <a:lnTo>
                    <a:pt x="3041" y="9468"/>
                  </a:lnTo>
                  <a:lnTo>
                    <a:pt x="3144" y="9468"/>
                  </a:lnTo>
                  <a:lnTo>
                    <a:pt x="3247" y="9468"/>
                  </a:lnTo>
                  <a:cubicBezTo>
                    <a:pt x="3402" y="9574"/>
                    <a:pt x="3505" y="9628"/>
                    <a:pt x="3557" y="9840"/>
                  </a:cubicBezTo>
                  <a:cubicBezTo>
                    <a:pt x="3763" y="9787"/>
                    <a:pt x="3866" y="9787"/>
                    <a:pt x="4021" y="9628"/>
                  </a:cubicBezTo>
                  <a:cubicBezTo>
                    <a:pt x="4072" y="9521"/>
                    <a:pt x="4124" y="9309"/>
                    <a:pt x="4330" y="9309"/>
                  </a:cubicBezTo>
                  <a:lnTo>
                    <a:pt x="4485" y="9309"/>
                  </a:lnTo>
                  <a:cubicBezTo>
                    <a:pt x="4639" y="9309"/>
                    <a:pt x="4536" y="9202"/>
                    <a:pt x="4742" y="9202"/>
                  </a:cubicBezTo>
                  <a:lnTo>
                    <a:pt x="4897" y="9202"/>
                  </a:lnTo>
                  <a:lnTo>
                    <a:pt x="5258" y="9362"/>
                  </a:lnTo>
                  <a:lnTo>
                    <a:pt x="5412" y="9521"/>
                  </a:lnTo>
                  <a:lnTo>
                    <a:pt x="5670" y="9574"/>
                  </a:lnTo>
                  <a:lnTo>
                    <a:pt x="5876" y="9574"/>
                  </a:lnTo>
                  <a:cubicBezTo>
                    <a:pt x="6031" y="9574"/>
                    <a:pt x="5928" y="9468"/>
                    <a:pt x="6134" y="9468"/>
                  </a:cubicBezTo>
                  <a:lnTo>
                    <a:pt x="6186" y="9468"/>
                  </a:lnTo>
                  <a:cubicBezTo>
                    <a:pt x="6289" y="9468"/>
                    <a:pt x="6340" y="9574"/>
                    <a:pt x="6443" y="9628"/>
                  </a:cubicBezTo>
                  <a:cubicBezTo>
                    <a:pt x="6649" y="9521"/>
                    <a:pt x="6495" y="9681"/>
                    <a:pt x="6598" y="9468"/>
                  </a:cubicBezTo>
                  <a:lnTo>
                    <a:pt x="6753" y="9468"/>
                  </a:lnTo>
                  <a:close/>
                </a:path>
              </a:pathLst>
            </a:custGeom>
            <a:solidFill>
              <a:srgbClr val="A3C7E7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304FF0E7-2F8A-4B97-A426-687A69A2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10" y="3378606"/>
              <a:ext cx="731340" cy="667627"/>
            </a:xfrm>
            <a:custGeom>
              <a:avLst/>
              <a:gdLst>
                <a:gd name="T0" fmla="*/ 31 w 124"/>
                <a:gd name="T1" fmla="*/ 44 h 121"/>
                <a:gd name="T2" fmla="*/ 27 w 124"/>
                <a:gd name="T3" fmla="*/ 47 h 121"/>
                <a:gd name="T4" fmla="*/ 24 w 124"/>
                <a:gd name="T5" fmla="*/ 57 h 121"/>
                <a:gd name="T6" fmla="*/ 15 w 124"/>
                <a:gd name="T7" fmla="*/ 63 h 121"/>
                <a:gd name="T8" fmla="*/ 8 w 124"/>
                <a:gd name="T9" fmla="*/ 67 h 121"/>
                <a:gd name="T10" fmla="*/ 10 w 124"/>
                <a:gd name="T11" fmla="*/ 72 h 121"/>
                <a:gd name="T12" fmla="*/ 3 w 124"/>
                <a:gd name="T13" fmla="*/ 81 h 121"/>
                <a:gd name="T14" fmla="*/ 0 w 124"/>
                <a:gd name="T15" fmla="*/ 86 h 121"/>
                <a:gd name="T16" fmla="*/ 0 w 124"/>
                <a:gd name="T17" fmla="*/ 90 h 121"/>
                <a:gd name="T18" fmla="*/ 2 w 124"/>
                <a:gd name="T19" fmla="*/ 101 h 121"/>
                <a:gd name="T20" fmla="*/ 8 w 124"/>
                <a:gd name="T21" fmla="*/ 102 h 121"/>
                <a:gd name="T22" fmla="*/ 8 w 124"/>
                <a:gd name="T23" fmla="*/ 108 h 121"/>
                <a:gd name="T24" fmla="*/ 15 w 124"/>
                <a:gd name="T25" fmla="*/ 110 h 121"/>
                <a:gd name="T26" fmla="*/ 32 w 124"/>
                <a:gd name="T27" fmla="*/ 116 h 121"/>
                <a:gd name="T28" fmla="*/ 35 w 124"/>
                <a:gd name="T29" fmla="*/ 118 h 121"/>
                <a:gd name="T30" fmla="*/ 45 w 124"/>
                <a:gd name="T31" fmla="*/ 112 h 121"/>
                <a:gd name="T32" fmla="*/ 50 w 124"/>
                <a:gd name="T33" fmla="*/ 107 h 121"/>
                <a:gd name="T34" fmla="*/ 57 w 124"/>
                <a:gd name="T35" fmla="*/ 106 h 121"/>
                <a:gd name="T36" fmla="*/ 64 w 124"/>
                <a:gd name="T37" fmla="*/ 104 h 121"/>
                <a:gd name="T38" fmla="*/ 69 w 124"/>
                <a:gd name="T39" fmla="*/ 102 h 121"/>
                <a:gd name="T40" fmla="*/ 75 w 124"/>
                <a:gd name="T41" fmla="*/ 102 h 121"/>
                <a:gd name="T42" fmla="*/ 82 w 124"/>
                <a:gd name="T43" fmla="*/ 102 h 121"/>
                <a:gd name="T44" fmla="*/ 91 w 124"/>
                <a:gd name="T45" fmla="*/ 104 h 121"/>
                <a:gd name="T46" fmla="*/ 99 w 124"/>
                <a:gd name="T47" fmla="*/ 94 h 121"/>
                <a:gd name="T48" fmla="*/ 100 w 124"/>
                <a:gd name="T49" fmla="*/ 88 h 121"/>
                <a:gd name="T50" fmla="*/ 96 w 124"/>
                <a:gd name="T51" fmla="*/ 84 h 121"/>
                <a:gd name="T52" fmla="*/ 102 w 124"/>
                <a:gd name="T53" fmla="*/ 76 h 121"/>
                <a:gd name="T54" fmla="*/ 100 w 124"/>
                <a:gd name="T55" fmla="*/ 62 h 121"/>
                <a:gd name="T56" fmla="*/ 84 w 124"/>
                <a:gd name="T57" fmla="*/ 58 h 121"/>
                <a:gd name="T58" fmla="*/ 98 w 124"/>
                <a:gd name="T59" fmla="*/ 51 h 121"/>
                <a:gd name="T60" fmla="*/ 101 w 124"/>
                <a:gd name="T61" fmla="*/ 60 h 121"/>
                <a:gd name="T62" fmla="*/ 109 w 124"/>
                <a:gd name="T63" fmla="*/ 58 h 121"/>
                <a:gd name="T64" fmla="*/ 108 w 124"/>
                <a:gd name="T65" fmla="*/ 49 h 121"/>
                <a:gd name="T66" fmla="*/ 107 w 124"/>
                <a:gd name="T67" fmla="*/ 45 h 121"/>
                <a:gd name="T68" fmla="*/ 114 w 124"/>
                <a:gd name="T69" fmla="*/ 44 h 121"/>
                <a:gd name="T70" fmla="*/ 114 w 124"/>
                <a:gd name="T71" fmla="*/ 38 h 121"/>
                <a:gd name="T72" fmla="*/ 122 w 124"/>
                <a:gd name="T73" fmla="*/ 41 h 121"/>
                <a:gd name="T74" fmla="*/ 123 w 124"/>
                <a:gd name="T75" fmla="*/ 36 h 121"/>
                <a:gd name="T76" fmla="*/ 124 w 124"/>
                <a:gd name="T77" fmla="*/ 31 h 121"/>
                <a:gd name="T78" fmla="*/ 119 w 124"/>
                <a:gd name="T79" fmla="*/ 25 h 121"/>
                <a:gd name="T80" fmla="*/ 118 w 124"/>
                <a:gd name="T81" fmla="*/ 20 h 121"/>
                <a:gd name="T82" fmla="*/ 119 w 124"/>
                <a:gd name="T83" fmla="*/ 16 h 121"/>
                <a:gd name="T84" fmla="*/ 117 w 124"/>
                <a:gd name="T85" fmla="*/ 8 h 121"/>
                <a:gd name="T86" fmla="*/ 113 w 124"/>
                <a:gd name="T87" fmla="*/ 7 h 121"/>
                <a:gd name="T88" fmla="*/ 96 w 124"/>
                <a:gd name="T89" fmla="*/ 11 h 121"/>
                <a:gd name="T90" fmla="*/ 92 w 124"/>
                <a:gd name="T91" fmla="*/ 15 h 121"/>
                <a:gd name="T92" fmla="*/ 86 w 124"/>
                <a:gd name="T93" fmla="*/ 14 h 121"/>
                <a:gd name="T94" fmla="*/ 81 w 124"/>
                <a:gd name="T95" fmla="*/ 13 h 121"/>
                <a:gd name="T96" fmla="*/ 78 w 124"/>
                <a:gd name="T97" fmla="*/ 9 h 121"/>
                <a:gd name="T98" fmla="*/ 72 w 124"/>
                <a:gd name="T99" fmla="*/ 7 h 121"/>
                <a:gd name="T100" fmla="*/ 66 w 124"/>
                <a:gd name="T101" fmla="*/ 13 h 121"/>
                <a:gd name="T102" fmla="*/ 49 w 124"/>
                <a:gd name="T103" fmla="*/ 6 h 121"/>
                <a:gd name="T104" fmla="*/ 45 w 124"/>
                <a:gd name="T105" fmla="*/ 9 h 121"/>
                <a:gd name="T106" fmla="*/ 45 w 124"/>
                <a:gd name="T107" fmla="*/ 13 h 121"/>
                <a:gd name="T108" fmla="*/ 41 w 124"/>
                <a:gd name="T109" fmla="*/ 24 h 121"/>
                <a:gd name="T110" fmla="*/ 39 w 124"/>
                <a:gd name="T111" fmla="*/ 28 h 121"/>
                <a:gd name="T112" fmla="*/ 34 w 124"/>
                <a:gd name="T113" fmla="*/ 43 h 121"/>
                <a:gd name="connsiteX0" fmla="*/ 2742 w 10000"/>
                <a:gd name="connsiteY0" fmla="*/ 3554 h 10000"/>
                <a:gd name="connsiteX1" fmla="*/ 2500 w 10000"/>
                <a:gd name="connsiteY1" fmla="*/ 3636 h 10000"/>
                <a:gd name="connsiteX2" fmla="*/ 2339 w 10000"/>
                <a:gd name="connsiteY2" fmla="*/ 3636 h 10000"/>
                <a:gd name="connsiteX3" fmla="*/ 2177 w 10000"/>
                <a:gd name="connsiteY3" fmla="*/ 3884 h 10000"/>
                <a:gd name="connsiteX4" fmla="*/ 1935 w 10000"/>
                <a:gd name="connsiteY4" fmla="*/ 4545 h 10000"/>
                <a:gd name="connsiteX5" fmla="*/ 1935 w 10000"/>
                <a:gd name="connsiteY5" fmla="*/ 4711 h 10000"/>
                <a:gd name="connsiteX6" fmla="*/ 1371 w 10000"/>
                <a:gd name="connsiteY6" fmla="*/ 4876 h 10000"/>
                <a:gd name="connsiteX7" fmla="*/ 1210 w 10000"/>
                <a:gd name="connsiteY7" fmla="*/ 5207 h 10000"/>
                <a:gd name="connsiteX8" fmla="*/ 968 w 10000"/>
                <a:gd name="connsiteY8" fmla="*/ 5455 h 10000"/>
                <a:gd name="connsiteX9" fmla="*/ 645 w 10000"/>
                <a:gd name="connsiteY9" fmla="*/ 5537 h 10000"/>
                <a:gd name="connsiteX10" fmla="*/ 806 w 10000"/>
                <a:gd name="connsiteY10" fmla="*/ 5620 h 10000"/>
                <a:gd name="connsiteX11" fmla="*/ 806 w 10000"/>
                <a:gd name="connsiteY11" fmla="*/ 5950 h 10000"/>
                <a:gd name="connsiteX12" fmla="*/ 242 w 10000"/>
                <a:gd name="connsiteY12" fmla="*/ 6364 h 10000"/>
                <a:gd name="connsiteX13" fmla="*/ 242 w 10000"/>
                <a:gd name="connsiteY13" fmla="*/ 6694 h 10000"/>
                <a:gd name="connsiteX14" fmla="*/ 81 w 10000"/>
                <a:gd name="connsiteY14" fmla="*/ 6694 h 10000"/>
                <a:gd name="connsiteX15" fmla="*/ 0 w 10000"/>
                <a:gd name="connsiteY15" fmla="*/ 7107 h 10000"/>
                <a:gd name="connsiteX16" fmla="*/ 0 w 10000"/>
                <a:gd name="connsiteY16" fmla="*/ 7273 h 10000"/>
                <a:gd name="connsiteX17" fmla="*/ 0 w 10000"/>
                <a:gd name="connsiteY17" fmla="*/ 7438 h 10000"/>
                <a:gd name="connsiteX18" fmla="*/ 161 w 10000"/>
                <a:gd name="connsiteY18" fmla="*/ 7934 h 10000"/>
                <a:gd name="connsiteX19" fmla="*/ 161 w 10000"/>
                <a:gd name="connsiteY19" fmla="*/ 8347 h 10000"/>
                <a:gd name="connsiteX20" fmla="*/ 403 w 10000"/>
                <a:gd name="connsiteY20" fmla="*/ 8347 h 10000"/>
                <a:gd name="connsiteX21" fmla="*/ 645 w 10000"/>
                <a:gd name="connsiteY21" fmla="*/ 8430 h 10000"/>
                <a:gd name="connsiteX22" fmla="*/ 403 w 10000"/>
                <a:gd name="connsiteY22" fmla="*/ 8843 h 10000"/>
                <a:gd name="connsiteX23" fmla="*/ 645 w 10000"/>
                <a:gd name="connsiteY23" fmla="*/ 8926 h 10000"/>
                <a:gd name="connsiteX24" fmla="*/ 887 w 10000"/>
                <a:gd name="connsiteY24" fmla="*/ 8843 h 10000"/>
                <a:gd name="connsiteX25" fmla="*/ 1210 w 10000"/>
                <a:gd name="connsiteY25" fmla="*/ 9091 h 10000"/>
                <a:gd name="connsiteX26" fmla="*/ 1452 w 10000"/>
                <a:gd name="connsiteY26" fmla="*/ 9091 h 10000"/>
                <a:gd name="connsiteX27" fmla="*/ 2581 w 10000"/>
                <a:gd name="connsiteY27" fmla="*/ 9587 h 10000"/>
                <a:gd name="connsiteX28" fmla="*/ 2661 w 10000"/>
                <a:gd name="connsiteY28" fmla="*/ 9752 h 10000"/>
                <a:gd name="connsiteX29" fmla="*/ 2823 w 10000"/>
                <a:gd name="connsiteY29" fmla="*/ 9752 h 10000"/>
                <a:gd name="connsiteX30" fmla="*/ 3145 w 10000"/>
                <a:gd name="connsiteY30" fmla="*/ 10000 h 10000"/>
                <a:gd name="connsiteX31" fmla="*/ 3629 w 10000"/>
                <a:gd name="connsiteY31" fmla="*/ 9256 h 10000"/>
                <a:gd name="connsiteX32" fmla="*/ 3952 w 10000"/>
                <a:gd name="connsiteY32" fmla="*/ 9008 h 10000"/>
                <a:gd name="connsiteX33" fmla="*/ 4032 w 10000"/>
                <a:gd name="connsiteY33" fmla="*/ 8843 h 10000"/>
                <a:gd name="connsiteX34" fmla="*/ 4435 w 10000"/>
                <a:gd name="connsiteY34" fmla="*/ 8760 h 10000"/>
                <a:gd name="connsiteX35" fmla="*/ 4597 w 10000"/>
                <a:gd name="connsiteY35" fmla="*/ 8760 h 10000"/>
                <a:gd name="connsiteX36" fmla="*/ 4758 w 10000"/>
                <a:gd name="connsiteY36" fmla="*/ 8760 h 10000"/>
                <a:gd name="connsiteX37" fmla="*/ 5161 w 10000"/>
                <a:gd name="connsiteY37" fmla="*/ 8595 h 10000"/>
                <a:gd name="connsiteX38" fmla="*/ 5161 w 10000"/>
                <a:gd name="connsiteY38" fmla="*/ 8760 h 10000"/>
                <a:gd name="connsiteX39" fmla="*/ 5565 w 10000"/>
                <a:gd name="connsiteY39" fmla="*/ 8430 h 10000"/>
                <a:gd name="connsiteX40" fmla="*/ 5887 w 10000"/>
                <a:gd name="connsiteY40" fmla="*/ 8347 h 10000"/>
                <a:gd name="connsiteX41" fmla="*/ 6048 w 10000"/>
                <a:gd name="connsiteY41" fmla="*/ 8430 h 10000"/>
                <a:gd name="connsiteX42" fmla="*/ 6290 w 10000"/>
                <a:gd name="connsiteY42" fmla="*/ 8347 h 10000"/>
                <a:gd name="connsiteX43" fmla="*/ 6613 w 10000"/>
                <a:gd name="connsiteY43" fmla="*/ 8430 h 10000"/>
                <a:gd name="connsiteX44" fmla="*/ 6774 w 10000"/>
                <a:gd name="connsiteY44" fmla="*/ 8430 h 10000"/>
                <a:gd name="connsiteX45" fmla="*/ 7339 w 10000"/>
                <a:gd name="connsiteY45" fmla="*/ 8595 h 10000"/>
                <a:gd name="connsiteX46" fmla="*/ 8065 w 10000"/>
                <a:gd name="connsiteY46" fmla="*/ 7934 h 10000"/>
                <a:gd name="connsiteX47" fmla="*/ 7984 w 10000"/>
                <a:gd name="connsiteY47" fmla="*/ 7769 h 10000"/>
                <a:gd name="connsiteX48" fmla="*/ 8065 w 10000"/>
                <a:gd name="connsiteY48" fmla="*/ 7355 h 10000"/>
                <a:gd name="connsiteX49" fmla="*/ 8065 w 10000"/>
                <a:gd name="connsiteY49" fmla="*/ 7273 h 10000"/>
                <a:gd name="connsiteX50" fmla="*/ 7823 w 10000"/>
                <a:gd name="connsiteY50" fmla="*/ 7355 h 10000"/>
                <a:gd name="connsiteX51" fmla="*/ 7742 w 10000"/>
                <a:gd name="connsiteY51" fmla="*/ 6942 h 10000"/>
                <a:gd name="connsiteX52" fmla="*/ 8226 w 10000"/>
                <a:gd name="connsiteY52" fmla="*/ 6364 h 10000"/>
                <a:gd name="connsiteX53" fmla="*/ 8226 w 10000"/>
                <a:gd name="connsiteY53" fmla="*/ 6281 h 10000"/>
                <a:gd name="connsiteX54" fmla="*/ 7903 w 10000"/>
                <a:gd name="connsiteY54" fmla="*/ 5950 h 10000"/>
                <a:gd name="connsiteX55" fmla="*/ 8065 w 10000"/>
                <a:gd name="connsiteY55" fmla="*/ 5124 h 10000"/>
                <a:gd name="connsiteX56" fmla="*/ 6774 w 10000"/>
                <a:gd name="connsiteY56" fmla="*/ 5124 h 10000"/>
                <a:gd name="connsiteX57" fmla="*/ 6774 w 10000"/>
                <a:gd name="connsiteY57" fmla="*/ 4793 h 10000"/>
                <a:gd name="connsiteX58" fmla="*/ 6855 w 10000"/>
                <a:gd name="connsiteY58" fmla="*/ 4215 h 10000"/>
                <a:gd name="connsiteX59" fmla="*/ 7903 w 10000"/>
                <a:gd name="connsiteY59" fmla="*/ 4215 h 10000"/>
                <a:gd name="connsiteX60" fmla="*/ 8226 w 10000"/>
                <a:gd name="connsiteY60" fmla="*/ 4463 h 10000"/>
                <a:gd name="connsiteX61" fmla="*/ 8145 w 10000"/>
                <a:gd name="connsiteY61" fmla="*/ 4959 h 10000"/>
                <a:gd name="connsiteX62" fmla="*/ 8629 w 10000"/>
                <a:gd name="connsiteY62" fmla="*/ 4876 h 10000"/>
                <a:gd name="connsiteX63" fmla="*/ 8790 w 10000"/>
                <a:gd name="connsiteY63" fmla="*/ 4793 h 10000"/>
                <a:gd name="connsiteX64" fmla="*/ 8629 w 10000"/>
                <a:gd name="connsiteY64" fmla="*/ 4298 h 10000"/>
                <a:gd name="connsiteX65" fmla="*/ 8710 w 10000"/>
                <a:gd name="connsiteY65" fmla="*/ 4050 h 10000"/>
                <a:gd name="connsiteX66" fmla="*/ 8548 w 10000"/>
                <a:gd name="connsiteY66" fmla="*/ 3884 h 10000"/>
                <a:gd name="connsiteX67" fmla="*/ 8629 w 10000"/>
                <a:gd name="connsiteY67" fmla="*/ 3719 h 10000"/>
                <a:gd name="connsiteX68" fmla="*/ 8710 w 10000"/>
                <a:gd name="connsiteY68" fmla="*/ 3471 h 10000"/>
                <a:gd name="connsiteX69" fmla="*/ 9194 w 10000"/>
                <a:gd name="connsiteY69" fmla="*/ 3636 h 10000"/>
                <a:gd name="connsiteX70" fmla="*/ 9113 w 10000"/>
                <a:gd name="connsiteY70" fmla="*/ 3140 h 10000"/>
                <a:gd name="connsiteX71" fmla="*/ 9194 w 10000"/>
                <a:gd name="connsiteY71" fmla="*/ 3140 h 10000"/>
                <a:gd name="connsiteX72" fmla="*/ 9597 w 10000"/>
                <a:gd name="connsiteY72" fmla="*/ 3388 h 10000"/>
                <a:gd name="connsiteX73" fmla="*/ 9839 w 10000"/>
                <a:gd name="connsiteY73" fmla="*/ 3388 h 10000"/>
                <a:gd name="connsiteX74" fmla="*/ 9839 w 10000"/>
                <a:gd name="connsiteY74" fmla="*/ 3223 h 10000"/>
                <a:gd name="connsiteX75" fmla="*/ 9919 w 10000"/>
                <a:gd name="connsiteY75" fmla="*/ 2975 h 10000"/>
                <a:gd name="connsiteX76" fmla="*/ 9839 w 10000"/>
                <a:gd name="connsiteY76" fmla="*/ 2810 h 10000"/>
                <a:gd name="connsiteX77" fmla="*/ 10000 w 10000"/>
                <a:gd name="connsiteY77" fmla="*/ 2562 h 10000"/>
                <a:gd name="connsiteX78" fmla="*/ 9516 w 10000"/>
                <a:gd name="connsiteY78" fmla="*/ 2231 h 10000"/>
                <a:gd name="connsiteX79" fmla="*/ 9597 w 10000"/>
                <a:gd name="connsiteY79" fmla="*/ 2066 h 10000"/>
                <a:gd name="connsiteX80" fmla="*/ 9516 w 10000"/>
                <a:gd name="connsiteY80" fmla="*/ 1901 h 10000"/>
                <a:gd name="connsiteX81" fmla="*/ 9516 w 10000"/>
                <a:gd name="connsiteY81" fmla="*/ 1653 h 10000"/>
                <a:gd name="connsiteX82" fmla="*/ 9597 w 10000"/>
                <a:gd name="connsiteY82" fmla="*/ 1488 h 10000"/>
                <a:gd name="connsiteX83" fmla="*/ 9597 w 10000"/>
                <a:gd name="connsiteY83" fmla="*/ 1322 h 10000"/>
                <a:gd name="connsiteX84" fmla="*/ 9435 w 10000"/>
                <a:gd name="connsiteY84" fmla="*/ 992 h 10000"/>
                <a:gd name="connsiteX85" fmla="*/ 9435 w 10000"/>
                <a:gd name="connsiteY85" fmla="*/ 661 h 10000"/>
                <a:gd name="connsiteX86" fmla="*/ 9274 w 10000"/>
                <a:gd name="connsiteY86" fmla="*/ 579 h 10000"/>
                <a:gd name="connsiteX87" fmla="*/ 9113 w 10000"/>
                <a:gd name="connsiteY87" fmla="*/ 579 h 10000"/>
                <a:gd name="connsiteX88" fmla="*/ 7984 w 10000"/>
                <a:gd name="connsiteY88" fmla="*/ 1074 h 10000"/>
                <a:gd name="connsiteX89" fmla="*/ 7742 w 10000"/>
                <a:gd name="connsiteY89" fmla="*/ 909 h 10000"/>
                <a:gd name="connsiteX90" fmla="*/ 7661 w 10000"/>
                <a:gd name="connsiteY90" fmla="*/ 1322 h 10000"/>
                <a:gd name="connsiteX91" fmla="*/ 7419 w 10000"/>
                <a:gd name="connsiteY91" fmla="*/ 1240 h 10000"/>
                <a:gd name="connsiteX92" fmla="*/ 7177 w 10000"/>
                <a:gd name="connsiteY92" fmla="*/ 1157 h 10000"/>
                <a:gd name="connsiteX93" fmla="*/ 6935 w 10000"/>
                <a:gd name="connsiteY93" fmla="*/ 1157 h 10000"/>
                <a:gd name="connsiteX94" fmla="*/ 6935 w 10000"/>
                <a:gd name="connsiteY94" fmla="*/ 992 h 10000"/>
                <a:gd name="connsiteX95" fmla="*/ 6532 w 10000"/>
                <a:gd name="connsiteY95" fmla="*/ 1074 h 10000"/>
                <a:gd name="connsiteX96" fmla="*/ 6371 w 10000"/>
                <a:gd name="connsiteY96" fmla="*/ 992 h 10000"/>
                <a:gd name="connsiteX97" fmla="*/ 6290 w 10000"/>
                <a:gd name="connsiteY97" fmla="*/ 744 h 10000"/>
                <a:gd name="connsiteX98" fmla="*/ 6129 w 10000"/>
                <a:gd name="connsiteY98" fmla="*/ 496 h 10000"/>
                <a:gd name="connsiteX99" fmla="*/ 5806 w 10000"/>
                <a:gd name="connsiteY99" fmla="*/ 579 h 10000"/>
                <a:gd name="connsiteX100" fmla="*/ 5565 w 10000"/>
                <a:gd name="connsiteY100" fmla="*/ 413 h 10000"/>
                <a:gd name="connsiteX101" fmla="*/ 5323 w 10000"/>
                <a:gd name="connsiteY101" fmla="*/ 1074 h 10000"/>
                <a:gd name="connsiteX102" fmla="*/ 4839 w 10000"/>
                <a:gd name="connsiteY102" fmla="*/ 744 h 10000"/>
                <a:gd name="connsiteX103" fmla="*/ 3952 w 10000"/>
                <a:gd name="connsiteY103" fmla="*/ 496 h 10000"/>
                <a:gd name="connsiteX104" fmla="*/ 3952 w 10000"/>
                <a:gd name="connsiteY104" fmla="*/ 0 h 10000"/>
                <a:gd name="connsiteX105" fmla="*/ 3629 w 10000"/>
                <a:gd name="connsiteY105" fmla="*/ 744 h 10000"/>
                <a:gd name="connsiteX106" fmla="*/ 3629 w 10000"/>
                <a:gd name="connsiteY106" fmla="*/ 909 h 10000"/>
                <a:gd name="connsiteX107" fmla="*/ 3669 w 10000"/>
                <a:gd name="connsiteY107" fmla="*/ 1157 h 10000"/>
                <a:gd name="connsiteX108" fmla="*/ 3387 w 10000"/>
                <a:gd name="connsiteY108" fmla="*/ 1405 h 10000"/>
                <a:gd name="connsiteX109" fmla="*/ 3306 w 10000"/>
                <a:gd name="connsiteY109" fmla="*/ 1983 h 10000"/>
                <a:gd name="connsiteX110" fmla="*/ 3306 w 10000"/>
                <a:gd name="connsiteY110" fmla="*/ 2314 h 10000"/>
                <a:gd name="connsiteX111" fmla="*/ 3145 w 10000"/>
                <a:gd name="connsiteY111" fmla="*/ 2314 h 10000"/>
                <a:gd name="connsiteX112" fmla="*/ 3145 w 10000"/>
                <a:gd name="connsiteY112" fmla="*/ 2562 h 10000"/>
                <a:gd name="connsiteX113" fmla="*/ 2742 w 10000"/>
                <a:gd name="connsiteY113" fmla="*/ 3554 h 10000"/>
                <a:gd name="connsiteX0" fmla="*/ 2742 w 10000"/>
                <a:gd name="connsiteY0" fmla="*/ 3554 h 10000"/>
                <a:gd name="connsiteX1" fmla="*/ 2500 w 10000"/>
                <a:gd name="connsiteY1" fmla="*/ 3636 h 10000"/>
                <a:gd name="connsiteX2" fmla="*/ 2339 w 10000"/>
                <a:gd name="connsiteY2" fmla="*/ 3636 h 10000"/>
                <a:gd name="connsiteX3" fmla="*/ 2177 w 10000"/>
                <a:gd name="connsiteY3" fmla="*/ 3884 h 10000"/>
                <a:gd name="connsiteX4" fmla="*/ 1935 w 10000"/>
                <a:gd name="connsiteY4" fmla="*/ 4545 h 10000"/>
                <a:gd name="connsiteX5" fmla="*/ 1935 w 10000"/>
                <a:gd name="connsiteY5" fmla="*/ 4711 h 10000"/>
                <a:gd name="connsiteX6" fmla="*/ 1371 w 10000"/>
                <a:gd name="connsiteY6" fmla="*/ 4876 h 10000"/>
                <a:gd name="connsiteX7" fmla="*/ 1210 w 10000"/>
                <a:gd name="connsiteY7" fmla="*/ 5207 h 10000"/>
                <a:gd name="connsiteX8" fmla="*/ 968 w 10000"/>
                <a:gd name="connsiteY8" fmla="*/ 5455 h 10000"/>
                <a:gd name="connsiteX9" fmla="*/ 645 w 10000"/>
                <a:gd name="connsiteY9" fmla="*/ 5537 h 10000"/>
                <a:gd name="connsiteX10" fmla="*/ 806 w 10000"/>
                <a:gd name="connsiteY10" fmla="*/ 5620 h 10000"/>
                <a:gd name="connsiteX11" fmla="*/ 806 w 10000"/>
                <a:gd name="connsiteY11" fmla="*/ 5950 h 10000"/>
                <a:gd name="connsiteX12" fmla="*/ 242 w 10000"/>
                <a:gd name="connsiteY12" fmla="*/ 6364 h 10000"/>
                <a:gd name="connsiteX13" fmla="*/ 242 w 10000"/>
                <a:gd name="connsiteY13" fmla="*/ 6694 h 10000"/>
                <a:gd name="connsiteX14" fmla="*/ 81 w 10000"/>
                <a:gd name="connsiteY14" fmla="*/ 6694 h 10000"/>
                <a:gd name="connsiteX15" fmla="*/ 0 w 10000"/>
                <a:gd name="connsiteY15" fmla="*/ 7107 h 10000"/>
                <a:gd name="connsiteX16" fmla="*/ 0 w 10000"/>
                <a:gd name="connsiteY16" fmla="*/ 7273 h 10000"/>
                <a:gd name="connsiteX17" fmla="*/ 0 w 10000"/>
                <a:gd name="connsiteY17" fmla="*/ 7438 h 10000"/>
                <a:gd name="connsiteX18" fmla="*/ 161 w 10000"/>
                <a:gd name="connsiteY18" fmla="*/ 7934 h 10000"/>
                <a:gd name="connsiteX19" fmla="*/ 161 w 10000"/>
                <a:gd name="connsiteY19" fmla="*/ 8347 h 10000"/>
                <a:gd name="connsiteX20" fmla="*/ 403 w 10000"/>
                <a:gd name="connsiteY20" fmla="*/ 8347 h 10000"/>
                <a:gd name="connsiteX21" fmla="*/ 645 w 10000"/>
                <a:gd name="connsiteY21" fmla="*/ 8430 h 10000"/>
                <a:gd name="connsiteX22" fmla="*/ 403 w 10000"/>
                <a:gd name="connsiteY22" fmla="*/ 8843 h 10000"/>
                <a:gd name="connsiteX23" fmla="*/ 645 w 10000"/>
                <a:gd name="connsiteY23" fmla="*/ 8926 h 10000"/>
                <a:gd name="connsiteX24" fmla="*/ 887 w 10000"/>
                <a:gd name="connsiteY24" fmla="*/ 8843 h 10000"/>
                <a:gd name="connsiteX25" fmla="*/ 1210 w 10000"/>
                <a:gd name="connsiteY25" fmla="*/ 9091 h 10000"/>
                <a:gd name="connsiteX26" fmla="*/ 1452 w 10000"/>
                <a:gd name="connsiteY26" fmla="*/ 9091 h 10000"/>
                <a:gd name="connsiteX27" fmla="*/ 2581 w 10000"/>
                <a:gd name="connsiteY27" fmla="*/ 9587 h 10000"/>
                <a:gd name="connsiteX28" fmla="*/ 2661 w 10000"/>
                <a:gd name="connsiteY28" fmla="*/ 9752 h 10000"/>
                <a:gd name="connsiteX29" fmla="*/ 2823 w 10000"/>
                <a:gd name="connsiteY29" fmla="*/ 9752 h 10000"/>
                <a:gd name="connsiteX30" fmla="*/ 3145 w 10000"/>
                <a:gd name="connsiteY30" fmla="*/ 10000 h 10000"/>
                <a:gd name="connsiteX31" fmla="*/ 3629 w 10000"/>
                <a:gd name="connsiteY31" fmla="*/ 9256 h 10000"/>
                <a:gd name="connsiteX32" fmla="*/ 3952 w 10000"/>
                <a:gd name="connsiteY32" fmla="*/ 9008 h 10000"/>
                <a:gd name="connsiteX33" fmla="*/ 4032 w 10000"/>
                <a:gd name="connsiteY33" fmla="*/ 8843 h 10000"/>
                <a:gd name="connsiteX34" fmla="*/ 4435 w 10000"/>
                <a:gd name="connsiteY34" fmla="*/ 8760 h 10000"/>
                <a:gd name="connsiteX35" fmla="*/ 4597 w 10000"/>
                <a:gd name="connsiteY35" fmla="*/ 8760 h 10000"/>
                <a:gd name="connsiteX36" fmla="*/ 4758 w 10000"/>
                <a:gd name="connsiteY36" fmla="*/ 8760 h 10000"/>
                <a:gd name="connsiteX37" fmla="*/ 5161 w 10000"/>
                <a:gd name="connsiteY37" fmla="*/ 8595 h 10000"/>
                <a:gd name="connsiteX38" fmla="*/ 5161 w 10000"/>
                <a:gd name="connsiteY38" fmla="*/ 8760 h 10000"/>
                <a:gd name="connsiteX39" fmla="*/ 5565 w 10000"/>
                <a:gd name="connsiteY39" fmla="*/ 8430 h 10000"/>
                <a:gd name="connsiteX40" fmla="*/ 5887 w 10000"/>
                <a:gd name="connsiteY40" fmla="*/ 8347 h 10000"/>
                <a:gd name="connsiteX41" fmla="*/ 6048 w 10000"/>
                <a:gd name="connsiteY41" fmla="*/ 8430 h 10000"/>
                <a:gd name="connsiteX42" fmla="*/ 6290 w 10000"/>
                <a:gd name="connsiteY42" fmla="*/ 8347 h 10000"/>
                <a:gd name="connsiteX43" fmla="*/ 6613 w 10000"/>
                <a:gd name="connsiteY43" fmla="*/ 8430 h 10000"/>
                <a:gd name="connsiteX44" fmla="*/ 6774 w 10000"/>
                <a:gd name="connsiteY44" fmla="*/ 8430 h 10000"/>
                <a:gd name="connsiteX45" fmla="*/ 7339 w 10000"/>
                <a:gd name="connsiteY45" fmla="*/ 8595 h 10000"/>
                <a:gd name="connsiteX46" fmla="*/ 8065 w 10000"/>
                <a:gd name="connsiteY46" fmla="*/ 7934 h 10000"/>
                <a:gd name="connsiteX47" fmla="*/ 7984 w 10000"/>
                <a:gd name="connsiteY47" fmla="*/ 7769 h 10000"/>
                <a:gd name="connsiteX48" fmla="*/ 8065 w 10000"/>
                <a:gd name="connsiteY48" fmla="*/ 7355 h 10000"/>
                <a:gd name="connsiteX49" fmla="*/ 8065 w 10000"/>
                <a:gd name="connsiteY49" fmla="*/ 7273 h 10000"/>
                <a:gd name="connsiteX50" fmla="*/ 7823 w 10000"/>
                <a:gd name="connsiteY50" fmla="*/ 7355 h 10000"/>
                <a:gd name="connsiteX51" fmla="*/ 7742 w 10000"/>
                <a:gd name="connsiteY51" fmla="*/ 6942 h 10000"/>
                <a:gd name="connsiteX52" fmla="*/ 8226 w 10000"/>
                <a:gd name="connsiteY52" fmla="*/ 6364 h 10000"/>
                <a:gd name="connsiteX53" fmla="*/ 8226 w 10000"/>
                <a:gd name="connsiteY53" fmla="*/ 6281 h 10000"/>
                <a:gd name="connsiteX54" fmla="*/ 7903 w 10000"/>
                <a:gd name="connsiteY54" fmla="*/ 5950 h 10000"/>
                <a:gd name="connsiteX55" fmla="*/ 8065 w 10000"/>
                <a:gd name="connsiteY55" fmla="*/ 5124 h 10000"/>
                <a:gd name="connsiteX56" fmla="*/ 6774 w 10000"/>
                <a:gd name="connsiteY56" fmla="*/ 5124 h 10000"/>
                <a:gd name="connsiteX57" fmla="*/ 6774 w 10000"/>
                <a:gd name="connsiteY57" fmla="*/ 4793 h 10000"/>
                <a:gd name="connsiteX58" fmla="*/ 6855 w 10000"/>
                <a:gd name="connsiteY58" fmla="*/ 4215 h 10000"/>
                <a:gd name="connsiteX59" fmla="*/ 7903 w 10000"/>
                <a:gd name="connsiteY59" fmla="*/ 4215 h 10000"/>
                <a:gd name="connsiteX60" fmla="*/ 8226 w 10000"/>
                <a:gd name="connsiteY60" fmla="*/ 4463 h 10000"/>
                <a:gd name="connsiteX61" fmla="*/ 8145 w 10000"/>
                <a:gd name="connsiteY61" fmla="*/ 4959 h 10000"/>
                <a:gd name="connsiteX62" fmla="*/ 8629 w 10000"/>
                <a:gd name="connsiteY62" fmla="*/ 4876 h 10000"/>
                <a:gd name="connsiteX63" fmla="*/ 8790 w 10000"/>
                <a:gd name="connsiteY63" fmla="*/ 4793 h 10000"/>
                <a:gd name="connsiteX64" fmla="*/ 8629 w 10000"/>
                <a:gd name="connsiteY64" fmla="*/ 4298 h 10000"/>
                <a:gd name="connsiteX65" fmla="*/ 8710 w 10000"/>
                <a:gd name="connsiteY65" fmla="*/ 4050 h 10000"/>
                <a:gd name="connsiteX66" fmla="*/ 8548 w 10000"/>
                <a:gd name="connsiteY66" fmla="*/ 3884 h 10000"/>
                <a:gd name="connsiteX67" fmla="*/ 8629 w 10000"/>
                <a:gd name="connsiteY67" fmla="*/ 3719 h 10000"/>
                <a:gd name="connsiteX68" fmla="*/ 8710 w 10000"/>
                <a:gd name="connsiteY68" fmla="*/ 3471 h 10000"/>
                <a:gd name="connsiteX69" fmla="*/ 9194 w 10000"/>
                <a:gd name="connsiteY69" fmla="*/ 3636 h 10000"/>
                <a:gd name="connsiteX70" fmla="*/ 9113 w 10000"/>
                <a:gd name="connsiteY70" fmla="*/ 3140 h 10000"/>
                <a:gd name="connsiteX71" fmla="*/ 9194 w 10000"/>
                <a:gd name="connsiteY71" fmla="*/ 3140 h 10000"/>
                <a:gd name="connsiteX72" fmla="*/ 9597 w 10000"/>
                <a:gd name="connsiteY72" fmla="*/ 3388 h 10000"/>
                <a:gd name="connsiteX73" fmla="*/ 9839 w 10000"/>
                <a:gd name="connsiteY73" fmla="*/ 3388 h 10000"/>
                <a:gd name="connsiteX74" fmla="*/ 9839 w 10000"/>
                <a:gd name="connsiteY74" fmla="*/ 3223 h 10000"/>
                <a:gd name="connsiteX75" fmla="*/ 9919 w 10000"/>
                <a:gd name="connsiteY75" fmla="*/ 2975 h 10000"/>
                <a:gd name="connsiteX76" fmla="*/ 9839 w 10000"/>
                <a:gd name="connsiteY76" fmla="*/ 2810 h 10000"/>
                <a:gd name="connsiteX77" fmla="*/ 10000 w 10000"/>
                <a:gd name="connsiteY77" fmla="*/ 2562 h 10000"/>
                <a:gd name="connsiteX78" fmla="*/ 9516 w 10000"/>
                <a:gd name="connsiteY78" fmla="*/ 2231 h 10000"/>
                <a:gd name="connsiteX79" fmla="*/ 9597 w 10000"/>
                <a:gd name="connsiteY79" fmla="*/ 2066 h 10000"/>
                <a:gd name="connsiteX80" fmla="*/ 9516 w 10000"/>
                <a:gd name="connsiteY80" fmla="*/ 1901 h 10000"/>
                <a:gd name="connsiteX81" fmla="*/ 9516 w 10000"/>
                <a:gd name="connsiteY81" fmla="*/ 1653 h 10000"/>
                <a:gd name="connsiteX82" fmla="*/ 9597 w 10000"/>
                <a:gd name="connsiteY82" fmla="*/ 1488 h 10000"/>
                <a:gd name="connsiteX83" fmla="*/ 9597 w 10000"/>
                <a:gd name="connsiteY83" fmla="*/ 1322 h 10000"/>
                <a:gd name="connsiteX84" fmla="*/ 9435 w 10000"/>
                <a:gd name="connsiteY84" fmla="*/ 992 h 10000"/>
                <a:gd name="connsiteX85" fmla="*/ 9435 w 10000"/>
                <a:gd name="connsiteY85" fmla="*/ 661 h 10000"/>
                <a:gd name="connsiteX86" fmla="*/ 9274 w 10000"/>
                <a:gd name="connsiteY86" fmla="*/ 579 h 10000"/>
                <a:gd name="connsiteX87" fmla="*/ 9113 w 10000"/>
                <a:gd name="connsiteY87" fmla="*/ 579 h 10000"/>
                <a:gd name="connsiteX88" fmla="*/ 7984 w 10000"/>
                <a:gd name="connsiteY88" fmla="*/ 1074 h 10000"/>
                <a:gd name="connsiteX89" fmla="*/ 7742 w 10000"/>
                <a:gd name="connsiteY89" fmla="*/ 909 h 10000"/>
                <a:gd name="connsiteX90" fmla="*/ 7661 w 10000"/>
                <a:gd name="connsiteY90" fmla="*/ 1322 h 10000"/>
                <a:gd name="connsiteX91" fmla="*/ 7419 w 10000"/>
                <a:gd name="connsiteY91" fmla="*/ 1240 h 10000"/>
                <a:gd name="connsiteX92" fmla="*/ 7177 w 10000"/>
                <a:gd name="connsiteY92" fmla="*/ 1157 h 10000"/>
                <a:gd name="connsiteX93" fmla="*/ 6935 w 10000"/>
                <a:gd name="connsiteY93" fmla="*/ 1157 h 10000"/>
                <a:gd name="connsiteX94" fmla="*/ 6935 w 10000"/>
                <a:gd name="connsiteY94" fmla="*/ 992 h 10000"/>
                <a:gd name="connsiteX95" fmla="*/ 6532 w 10000"/>
                <a:gd name="connsiteY95" fmla="*/ 1074 h 10000"/>
                <a:gd name="connsiteX96" fmla="*/ 6371 w 10000"/>
                <a:gd name="connsiteY96" fmla="*/ 992 h 10000"/>
                <a:gd name="connsiteX97" fmla="*/ 6290 w 10000"/>
                <a:gd name="connsiteY97" fmla="*/ 744 h 10000"/>
                <a:gd name="connsiteX98" fmla="*/ 6129 w 10000"/>
                <a:gd name="connsiteY98" fmla="*/ 496 h 10000"/>
                <a:gd name="connsiteX99" fmla="*/ 5806 w 10000"/>
                <a:gd name="connsiteY99" fmla="*/ 579 h 10000"/>
                <a:gd name="connsiteX100" fmla="*/ 5565 w 10000"/>
                <a:gd name="connsiteY100" fmla="*/ 413 h 10000"/>
                <a:gd name="connsiteX101" fmla="*/ 5323 w 10000"/>
                <a:gd name="connsiteY101" fmla="*/ 1074 h 10000"/>
                <a:gd name="connsiteX102" fmla="*/ 4839 w 10000"/>
                <a:gd name="connsiteY102" fmla="*/ 744 h 10000"/>
                <a:gd name="connsiteX103" fmla="*/ 3952 w 10000"/>
                <a:gd name="connsiteY103" fmla="*/ 496 h 10000"/>
                <a:gd name="connsiteX104" fmla="*/ 3952 w 10000"/>
                <a:gd name="connsiteY104" fmla="*/ 0 h 10000"/>
                <a:gd name="connsiteX105" fmla="*/ 3629 w 10000"/>
                <a:gd name="connsiteY105" fmla="*/ 744 h 10000"/>
                <a:gd name="connsiteX106" fmla="*/ 3710 w 10000"/>
                <a:gd name="connsiteY106" fmla="*/ 930 h 10000"/>
                <a:gd name="connsiteX107" fmla="*/ 3669 w 10000"/>
                <a:gd name="connsiteY107" fmla="*/ 1157 h 10000"/>
                <a:gd name="connsiteX108" fmla="*/ 3387 w 10000"/>
                <a:gd name="connsiteY108" fmla="*/ 1405 h 10000"/>
                <a:gd name="connsiteX109" fmla="*/ 3306 w 10000"/>
                <a:gd name="connsiteY109" fmla="*/ 1983 h 10000"/>
                <a:gd name="connsiteX110" fmla="*/ 3306 w 10000"/>
                <a:gd name="connsiteY110" fmla="*/ 2314 h 10000"/>
                <a:gd name="connsiteX111" fmla="*/ 3145 w 10000"/>
                <a:gd name="connsiteY111" fmla="*/ 2314 h 10000"/>
                <a:gd name="connsiteX112" fmla="*/ 3145 w 10000"/>
                <a:gd name="connsiteY112" fmla="*/ 2562 h 10000"/>
                <a:gd name="connsiteX113" fmla="*/ 2742 w 10000"/>
                <a:gd name="connsiteY113" fmla="*/ 3554 h 10000"/>
                <a:gd name="connsiteX0" fmla="*/ 2742 w 10000"/>
                <a:gd name="connsiteY0" fmla="*/ 3554 h 10000"/>
                <a:gd name="connsiteX1" fmla="*/ 2500 w 10000"/>
                <a:gd name="connsiteY1" fmla="*/ 3636 h 10000"/>
                <a:gd name="connsiteX2" fmla="*/ 2339 w 10000"/>
                <a:gd name="connsiteY2" fmla="*/ 3636 h 10000"/>
                <a:gd name="connsiteX3" fmla="*/ 2177 w 10000"/>
                <a:gd name="connsiteY3" fmla="*/ 3884 h 10000"/>
                <a:gd name="connsiteX4" fmla="*/ 1935 w 10000"/>
                <a:gd name="connsiteY4" fmla="*/ 4545 h 10000"/>
                <a:gd name="connsiteX5" fmla="*/ 1935 w 10000"/>
                <a:gd name="connsiteY5" fmla="*/ 4711 h 10000"/>
                <a:gd name="connsiteX6" fmla="*/ 1371 w 10000"/>
                <a:gd name="connsiteY6" fmla="*/ 4876 h 10000"/>
                <a:gd name="connsiteX7" fmla="*/ 1210 w 10000"/>
                <a:gd name="connsiteY7" fmla="*/ 5207 h 10000"/>
                <a:gd name="connsiteX8" fmla="*/ 968 w 10000"/>
                <a:gd name="connsiteY8" fmla="*/ 5455 h 10000"/>
                <a:gd name="connsiteX9" fmla="*/ 645 w 10000"/>
                <a:gd name="connsiteY9" fmla="*/ 5537 h 10000"/>
                <a:gd name="connsiteX10" fmla="*/ 806 w 10000"/>
                <a:gd name="connsiteY10" fmla="*/ 5620 h 10000"/>
                <a:gd name="connsiteX11" fmla="*/ 806 w 10000"/>
                <a:gd name="connsiteY11" fmla="*/ 5950 h 10000"/>
                <a:gd name="connsiteX12" fmla="*/ 242 w 10000"/>
                <a:gd name="connsiteY12" fmla="*/ 6364 h 10000"/>
                <a:gd name="connsiteX13" fmla="*/ 242 w 10000"/>
                <a:gd name="connsiteY13" fmla="*/ 6694 h 10000"/>
                <a:gd name="connsiteX14" fmla="*/ 81 w 10000"/>
                <a:gd name="connsiteY14" fmla="*/ 6694 h 10000"/>
                <a:gd name="connsiteX15" fmla="*/ 0 w 10000"/>
                <a:gd name="connsiteY15" fmla="*/ 7107 h 10000"/>
                <a:gd name="connsiteX16" fmla="*/ 0 w 10000"/>
                <a:gd name="connsiteY16" fmla="*/ 7273 h 10000"/>
                <a:gd name="connsiteX17" fmla="*/ 0 w 10000"/>
                <a:gd name="connsiteY17" fmla="*/ 7438 h 10000"/>
                <a:gd name="connsiteX18" fmla="*/ 161 w 10000"/>
                <a:gd name="connsiteY18" fmla="*/ 7934 h 10000"/>
                <a:gd name="connsiteX19" fmla="*/ 161 w 10000"/>
                <a:gd name="connsiteY19" fmla="*/ 8347 h 10000"/>
                <a:gd name="connsiteX20" fmla="*/ 403 w 10000"/>
                <a:gd name="connsiteY20" fmla="*/ 8347 h 10000"/>
                <a:gd name="connsiteX21" fmla="*/ 645 w 10000"/>
                <a:gd name="connsiteY21" fmla="*/ 8430 h 10000"/>
                <a:gd name="connsiteX22" fmla="*/ 403 w 10000"/>
                <a:gd name="connsiteY22" fmla="*/ 8843 h 10000"/>
                <a:gd name="connsiteX23" fmla="*/ 645 w 10000"/>
                <a:gd name="connsiteY23" fmla="*/ 8926 h 10000"/>
                <a:gd name="connsiteX24" fmla="*/ 887 w 10000"/>
                <a:gd name="connsiteY24" fmla="*/ 8843 h 10000"/>
                <a:gd name="connsiteX25" fmla="*/ 1210 w 10000"/>
                <a:gd name="connsiteY25" fmla="*/ 9091 h 10000"/>
                <a:gd name="connsiteX26" fmla="*/ 1452 w 10000"/>
                <a:gd name="connsiteY26" fmla="*/ 9091 h 10000"/>
                <a:gd name="connsiteX27" fmla="*/ 2581 w 10000"/>
                <a:gd name="connsiteY27" fmla="*/ 9587 h 10000"/>
                <a:gd name="connsiteX28" fmla="*/ 2661 w 10000"/>
                <a:gd name="connsiteY28" fmla="*/ 9752 h 10000"/>
                <a:gd name="connsiteX29" fmla="*/ 2823 w 10000"/>
                <a:gd name="connsiteY29" fmla="*/ 9752 h 10000"/>
                <a:gd name="connsiteX30" fmla="*/ 3145 w 10000"/>
                <a:gd name="connsiteY30" fmla="*/ 10000 h 10000"/>
                <a:gd name="connsiteX31" fmla="*/ 3629 w 10000"/>
                <a:gd name="connsiteY31" fmla="*/ 9256 h 10000"/>
                <a:gd name="connsiteX32" fmla="*/ 3952 w 10000"/>
                <a:gd name="connsiteY32" fmla="*/ 9008 h 10000"/>
                <a:gd name="connsiteX33" fmla="*/ 4032 w 10000"/>
                <a:gd name="connsiteY33" fmla="*/ 8843 h 10000"/>
                <a:gd name="connsiteX34" fmla="*/ 4435 w 10000"/>
                <a:gd name="connsiteY34" fmla="*/ 8760 h 10000"/>
                <a:gd name="connsiteX35" fmla="*/ 4597 w 10000"/>
                <a:gd name="connsiteY35" fmla="*/ 8760 h 10000"/>
                <a:gd name="connsiteX36" fmla="*/ 4758 w 10000"/>
                <a:gd name="connsiteY36" fmla="*/ 8760 h 10000"/>
                <a:gd name="connsiteX37" fmla="*/ 5161 w 10000"/>
                <a:gd name="connsiteY37" fmla="*/ 8595 h 10000"/>
                <a:gd name="connsiteX38" fmla="*/ 5161 w 10000"/>
                <a:gd name="connsiteY38" fmla="*/ 8760 h 10000"/>
                <a:gd name="connsiteX39" fmla="*/ 5565 w 10000"/>
                <a:gd name="connsiteY39" fmla="*/ 8430 h 10000"/>
                <a:gd name="connsiteX40" fmla="*/ 5887 w 10000"/>
                <a:gd name="connsiteY40" fmla="*/ 8347 h 10000"/>
                <a:gd name="connsiteX41" fmla="*/ 6048 w 10000"/>
                <a:gd name="connsiteY41" fmla="*/ 8430 h 10000"/>
                <a:gd name="connsiteX42" fmla="*/ 6290 w 10000"/>
                <a:gd name="connsiteY42" fmla="*/ 8347 h 10000"/>
                <a:gd name="connsiteX43" fmla="*/ 6613 w 10000"/>
                <a:gd name="connsiteY43" fmla="*/ 8430 h 10000"/>
                <a:gd name="connsiteX44" fmla="*/ 6774 w 10000"/>
                <a:gd name="connsiteY44" fmla="*/ 8430 h 10000"/>
                <a:gd name="connsiteX45" fmla="*/ 7339 w 10000"/>
                <a:gd name="connsiteY45" fmla="*/ 8595 h 10000"/>
                <a:gd name="connsiteX46" fmla="*/ 8065 w 10000"/>
                <a:gd name="connsiteY46" fmla="*/ 7934 h 10000"/>
                <a:gd name="connsiteX47" fmla="*/ 7984 w 10000"/>
                <a:gd name="connsiteY47" fmla="*/ 7769 h 10000"/>
                <a:gd name="connsiteX48" fmla="*/ 8065 w 10000"/>
                <a:gd name="connsiteY48" fmla="*/ 7355 h 10000"/>
                <a:gd name="connsiteX49" fmla="*/ 8065 w 10000"/>
                <a:gd name="connsiteY49" fmla="*/ 7273 h 10000"/>
                <a:gd name="connsiteX50" fmla="*/ 7823 w 10000"/>
                <a:gd name="connsiteY50" fmla="*/ 7355 h 10000"/>
                <a:gd name="connsiteX51" fmla="*/ 7742 w 10000"/>
                <a:gd name="connsiteY51" fmla="*/ 6942 h 10000"/>
                <a:gd name="connsiteX52" fmla="*/ 8226 w 10000"/>
                <a:gd name="connsiteY52" fmla="*/ 6364 h 10000"/>
                <a:gd name="connsiteX53" fmla="*/ 8226 w 10000"/>
                <a:gd name="connsiteY53" fmla="*/ 6281 h 10000"/>
                <a:gd name="connsiteX54" fmla="*/ 7903 w 10000"/>
                <a:gd name="connsiteY54" fmla="*/ 5950 h 10000"/>
                <a:gd name="connsiteX55" fmla="*/ 8065 w 10000"/>
                <a:gd name="connsiteY55" fmla="*/ 5124 h 10000"/>
                <a:gd name="connsiteX56" fmla="*/ 6774 w 10000"/>
                <a:gd name="connsiteY56" fmla="*/ 5124 h 10000"/>
                <a:gd name="connsiteX57" fmla="*/ 6774 w 10000"/>
                <a:gd name="connsiteY57" fmla="*/ 4793 h 10000"/>
                <a:gd name="connsiteX58" fmla="*/ 6855 w 10000"/>
                <a:gd name="connsiteY58" fmla="*/ 4215 h 10000"/>
                <a:gd name="connsiteX59" fmla="*/ 7903 w 10000"/>
                <a:gd name="connsiteY59" fmla="*/ 4215 h 10000"/>
                <a:gd name="connsiteX60" fmla="*/ 8226 w 10000"/>
                <a:gd name="connsiteY60" fmla="*/ 4463 h 10000"/>
                <a:gd name="connsiteX61" fmla="*/ 8145 w 10000"/>
                <a:gd name="connsiteY61" fmla="*/ 4959 h 10000"/>
                <a:gd name="connsiteX62" fmla="*/ 8629 w 10000"/>
                <a:gd name="connsiteY62" fmla="*/ 4876 h 10000"/>
                <a:gd name="connsiteX63" fmla="*/ 8790 w 10000"/>
                <a:gd name="connsiteY63" fmla="*/ 4793 h 10000"/>
                <a:gd name="connsiteX64" fmla="*/ 8629 w 10000"/>
                <a:gd name="connsiteY64" fmla="*/ 4298 h 10000"/>
                <a:gd name="connsiteX65" fmla="*/ 8710 w 10000"/>
                <a:gd name="connsiteY65" fmla="*/ 4050 h 10000"/>
                <a:gd name="connsiteX66" fmla="*/ 8548 w 10000"/>
                <a:gd name="connsiteY66" fmla="*/ 3884 h 10000"/>
                <a:gd name="connsiteX67" fmla="*/ 8629 w 10000"/>
                <a:gd name="connsiteY67" fmla="*/ 3719 h 10000"/>
                <a:gd name="connsiteX68" fmla="*/ 8710 w 10000"/>
                <a:gd name="connsiteY68" fmla="*/ 3471 h 10000"/>
                <a:gd name="connsiteX69" fmla="*/ 9194 w 10000"/>
                <a:gd name="connsiteY69" fmla="*/ 3636 h 10000"/>
                <a:gd name="connsiteX70" fmla="*/ 9113 w 10000"/>
                <a:gd name="connsiteY70" fmla="*/ 3140 h 10000"/>
                <a:gd name="connsiteX71" fmla="*/ 9194 w 10000"/>
                <a:gd name="connsiteY71" fmla="*/ 3140 h 10000"/>
                <a:gd name="connsiteX72" fmla="*/ 9597 w 10000"/>
                <a:gd name="connsiteY72" fmla="*/ 3388 h 10000"/>
                <a:gd name="connsiteX73" fmla="*/ 9839 w 10000"/>
                <a:gd name="connsiteY73" fmla="*/ 3388 h 10000"/>
                <a:gd name="connsiteX74" fmla="*/ 9839 w 10000"/>
                <a:gd name="connsiteY74" fmla="*/ 3223 h 10000"/>
                <a:gd name="connsiteX75" fmla="*/ 9919 w 10000"/>
                <a:gd name="connsiteY75" fmla="*/ 2975 h 10000"/>
                <a:gd name="connsiteX76" fmla="*/ 9839 w 10000"/>
                <a:gd name="connsiteY76" fmla="*/ 2810 h 10000"/>
                <a:gd name="connsiteX77" fmla="*/ 10000 w 10000"/>
                <a:gd name="connsiteY77" fmla="*/ 2562 h 10000"/>
                <a:gd name="connsiteX78" fmla="*/ 9516 w 10000"/>
                <a:gd name="connsiteY78" fmla="*/ 2231 h 10000"/>
                <a:gd name="connsiteX79" fmla="*/ 9597 w 10000"/>
                <a:gd name="connsiteY79" fmla="*/ 2066 h 10000"/>
                <a:gd name="connsiteX80" fmla="*/ 9516 w 10000"/>
                <a:gd name="connsiteY80" fmla="*/ 1901 h 10000"/>
                <a:gd name="connsiteX81" fmla="*/ 9516 w 10000"/>
                <a:gd name="connsiteY81" fmla="*/ 1653 h 10000"/>
                <a:gd name="connsiteX82" fmla="*/ 9597 w 10000"/>
                <a:gd name="connsiteY82" fmla="*/ 1488 h 10000"/>
                <a:gd name="connsiteX83" fmla="*/ 9597 w 10000"/>
                <a:gd name="connsiteY83" fmla="*/ 1322 h 10000"/>
                <a:gd name="connsiteX84" fmla="*/ 9435 w 10000"/>
                <a:gd name="connsiteY84" fmla="*/ 992 h 10000"/>
                <a:gd name="connsiteX85" fmla="*/ 9435 w 10000"/>
                <a:gd name="connsiteY85" fmla="*/ 661 h 10000"/>
                <a:gd name="connsiteX86" fmla="*/ 9274 w 10000"/>
                <a:gd name="connsiteY86" fmla="*/ 579 h 10000"/>
                <a:gd name="connsiteX87" fmla="*/ 9113 w 10000"/>
                <a:gd name="connsiteY87" fmla="*/ 579 h 10000"/>
                <a:gd name="connsiteX88" fmla="*/ 7984 w 10000"/>
                <a:gd name="connsiteY88" fmla="*/ 1074 h 10000"/>
                <a:gd name="connsiteX89" fmla="*/ 7742 w 10000"/>
                <a:gd name="connsiteY89" fmla="*/ 909 h 10000"/>
                <a:gd name="connsiteX90" fmla="*/ 7661 w 10000"/>
                <a:gd name="connsiteY90" fmla="*/ 1322 h 10000"/>
                <a:gd name="connsiteX91" fmla="*/ 7419 w 10000"/>
                <a:gd name="connsiteY91" fmla="*/ 1240 h 10000"/>
                <a:gd name="connsiteX92" fmla="*/ 7177 w 10000"/>
                <a:gd name="connsiteY92" fmla="*/ 1157 h 10000"/>
                <a:gd name="connsiteX93" fmla="*/ 6935 w 10000"/>
                <a:gd name="connsiteY93" fmla="*/ 1157 h 10000"/>
                <a:gd name="connsiteX94" fmla="*/ 6935 w 10000"/>
                <a:gd name="connsiteY94" fmla="*/ 992 h 10000"/>
                <a:gd name="connsiteX95" fmla="*/ 6532 w 10000"/>
                <a:gd name="connsiteY95" fmla="*/ 1074 h 10000"/>
                <a:gd name="connsiteX96" fmla="*/ 6371 w 10000"/>
                <a:gd name="connsiteY96" fmla="*/ 992 h 10000"/>
                <a:gd name="connsiteX97" fmla="*/ 6290 w 10000"/>
                <a:gd name="connsiteY97" fmla="*/ 744 h 10000"/>
                <a:gd name="connsiteX98" fmla="*/ 6129 w 10000"/>
                <a:gd name="connsiteY98" fmla="*/ 496 h 10000"/>
                <a:gd name="connsiteX99" fmla="*/ 5806 w 10000"/>
                <a:gd name="connsiteY99" fmla="*/ 579 h 10000"/>
                <a:gd name="connsiteX100" fmla="*/ 5565 w 10000"/>
                <a:gd name="connsiteY100" fmla="*/ 413 h 10000"/>
                <a:gd name="connsiteX101" fmla="*/ 5323 w 10000"/>
                <a:gd name="connsiteY101" fmla="*/ 1074 h 10000"/>
                <a:gd name="connsiteX102" fmla="*/ 4839 w 10000"/>
                <a:gd name="connsiteY102" fmla="*/ 744 h 10000"/>
                <a:gd name="connsiteX103" fmla="*/ 3952 w 10000"/>
                <a:gd name="connsiteY103" fmla="*/ 496 h 10000"/>
                <a:gd name="connsiteX104" fmla="*/ 3952 w 10000"/>
                <a:gd name="connsiteY104" fmla="*/ 0 h 10000"/>
                <a:gd name="connsiteX105" fmla="*/ 3770 w 10000"/>
                <a:gd name="connsiteY105" fmla="*/ 682 h 10000"/>
                <a:gd name="connsiteX106" fmla="*/ 3710 w 10000"/>
                <a:gd name="connsiteY106" fmla="*/ 930 h 10000"/>
                <a:gd name="connsiteX107" fmla="*/ 3669 w 10000"/>
                <a:gd name="connsiteY107" fmla="*/ 1157 h 10000"/>
                <a:gd name="connsiteX108" fmla="*/ 3387 w 10000"/>
                <a:gd name="connsiteY108" fmla="*/ 1405 h 10000"/>
                <a:gd name="connsiteX109" fmla="*/ 3306 w 10000"/>
                <a:gd name="connsiteY109" fmla="*/ 1983 h 10000"/>
                <a:gd name="connsiteX110" fmla="*/ 3306 w 10000"/>
                <a:gd name="connsiteY110" fmla="*/ 2314 h 10000"/>
                <a:gd name="connsiteX111" fmla="*/ 3145 w 10000"/>
                <a:gd name="connsiteY111" fmla="*/ 2314 h 10000"/>
                <a:gd name="connsiteX112" fmla="*/ 3145 w 10000"/>
                <a:gd name="connsiteY112" fmla="*/ 2562 h 10000"/>
                <a:gd name="connsiteX113" fmla="*/ 2742 w 10000"/>
                <a:gd name="connsiteY113" fmla="*/ 355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0000" h="10000">
                  <a:moveTo>
                    <a:pt x="2742" y="3554"/>
                  </a:moveTo>
                  <a:cubicBezTo>
                    <a:pt x="2661" y="3636"/>
                    <a:pt x="2823" y="3636"/>
                    <a:pt x="2500" y="3636"/>
                  </a:cubicBezTo>
                  <a:lnTo>
                    <a:pt x="2339" y="3636"/>
                  </a:lnTo>
                  <a:lnTo>
                    <a:pt x="2177" y="3884"/>
                  </a:lnTo>
                  <a:cubicBezTo>
                    <a:pt x="2177" y="4215"/>
                    <a:pt x="2097" y="4380"/>
                    <a:pt x="1935" y="4545"/>
                  </a:cubicBezTo>
                  <a:lnTo>
                    <a:pt x="1935" y="4711"/>
                  </a:lnTo>
                  <a:cubicBezTo>
                    <a:pt x="1694" y="4876"/>
                    <a:pt x="1694" y="4876"/>
                    <a:pt x="1371" y="4876"/>
                  </a:cubicBezTo>
                  <a:cubicBezTo>
                    <a:pt x="1210" y="5124"/>
                    <a:pt x="1210" y="4959"/>
                    <a:pt x="1210" y="5207"/>
                  </a:cubicBezTo>
                  <a:cubicBezTo>
                    <a:pt x="968" y="5289"/>
                    <a:pt x="968" y="5207"/>
                    <a:pt x="968" y="5455"/>
                  </a:cubicBezTo>
                  <a:lnTo>
                    <a:pt x="645" y="5537"/>
                  </a:lnTo>
                  <a:lnTo>
                    <a:pt x="806" y="5620"/>
                  </a:lnTo>
                  <a:lnTo>
                    <a:pt x="806" y="5950"/>
                  </a:lnTo>
                  <a:cubicBezTo>
                    <a:pt x="565" y="6116"/>
                    <a:pt x="484" y="6281"/>
                    <a:pt x="242" y="6364"/>
                  </a:cubicBezTo>
                  <a:lnTo>
                    <a:pt x="242" y="6694"/>
                  </a:lnTo>
                  <a:lnTo>
                    <a:pt x="81" y="6694"/>
                  </a:lnTo>
                  <a:cubicBezTo>
                    <a:pt x="54" y="6832"/>
                    <a:pt x="27" y="6969"/>
                    <a:pt x="0" y="7107"/>
                  </a:cubicBezTo>
                  <a:lnTo>
                    <a:pt x="0" y="7273"/>
                  </a:lnTo>
                  <a:lnTo>
                    <a:pt x="0" y="7438"/>
                  </a:lnTo>
                  <a:cubicBezTo>
                    <a:pt x="54" y="7603"/>
                    <a:pt x="107" y="7769"/>
                    <a:pt x="161" y="7934"/>
                  </a:cubicBezTo>
                  <a:lnTo>
                    <a:pt x="161" y="8347"/>
                  </a:lnTo>
                  <a:lnTo>
                    <a:pt x="403" y="8347"/>
                  </a:lnTo>
                  <a:cubicBezTo>
                    <a:pt x="645" y="8347"/>
                    <a:pt x="403" y="8347"/>
                    <a:pt x="645" y="8430"/>
                  </a:cubicBezTo>
                  <a:cubicBezTo>
                    <a:pt x="484" y="8678"/>
                    <a:pt x="484" y="8595"/>
                    <a:pt x="403" y="8843"/>
                  </a:cubicBezTo>
                  <a:cubicBezTo>
                    <a:pt x="484" y="8926"/>
                    <a:pt x="565" y="8926"/>
                    <a:pt x="645" y="8926"/>
                  </a:cubicBezTo>
                  <a:cubicBezTo>
                    <a:pt x="887" y="8926"/>
                    <a:pt x="645" y="9008"/>
                    <a:pt x="887" y="8843"/>
                  </a:cubicBezTo>
                  <a:cubicBezTo>
                    <a:pt x="1129" y="9008"/>
                    <a:pt x="968" y="8843"/>
                    <a:pt x="1210" y="9091"/>
                  </a:cubicBezTo>
                  <a:lnTo>
                    <a:pt x="1452" y="9091"/>
                  </a:lnTo>
                  <a:cubicBezTo>
                    <a:pt x="1613" y="9339"/>
                    <a:pt x="2097" y="9587"/>
                    <a:pt x="2581" y="9587"/>
                  </a:cubicBezTo>
                  <a:cubicBezTo>
                    <a:pt x="2608" y="9642"/>
                    <a:pt x="2634" y="9697"/>
                    <a:pt x="2661" y="9752"/>
                  </a:cubicBezTo>
                  <a:lnTo>
                    <a:pt x="2823" y="9752"/>
                  </a:lnTo>
                  <a:lnTo>
                    <a:pt x="3145" y="10000"/>
                  </a:lnTo>
                  <a:cubicBezTo>
                    <a:pt x="3387" y="9504"/>
                    <a:pt x="3548" y="9669"/>
                    <a:pt x="3629" y="9256"/>
                  </a:cubicBezTo>
                  <a:lnTo>
                    <a:pt x="3952" y="9008"/>
                  </a:lnTo>
                  <a:cubicBezTo>
                    <a:pt x="3979" y="8953"/>
                    <a:pt x="4005" y="8898"/>
                    <a:pt x="4032" y="8843"/>
                  </a:cubicBezTo>
                  <a:lnTo>
                    <a:pt x="4435" y="8760"/>
                  </a:lnTo>
                  <a:lnTo>
                    <a:pt x="4597" y="8760"/>
                  </a:lnTo>
                  <a:lnTo>
                    <a:pt x="4758" y="8760"/>
                  </a:lnTo>
                  <a:lnTo>
                    <a:pt x="5161" y="8595"/>
                  </a:lnTo>
                  <a:lnTo>
                    <a:pt x="5161" y="8760"/>
                  </a:lnTo>
                  <a:cubicBezTo>
                    <a:pt x="5403" y="8678"/>
                    <a:pt x="5403" y="8678"/>
                    <a:pt x="5565" y="8430"/>
                  </a:cubicBezTo>
                  <a:lnTo>
                    <a:pt x="5887" y="8347"/>
                  </a:lnTo>
                  <a:lnTo>
                    <a:pt x="6048" y="8430"/>
                  </a:lnTo>
                  <a:lnTo>
                    <a:pt x="6290" y="8347"/>
                  </a:lnTo>
                  <a:lnTo>
                    <a:pt x="6613" y="8430"/>
                  </a:lnTo>
                  <a:lnTo>
                    <a:pt x="6774" y="8430"/>
                  </a:lnTo>
                  <a:lnTo>
                    <a:pt x="7339" y="8595"/>
                  </a:lnTo>
                  <a:cubicBezTo>
                    <a:pt x="7500" y="8347"/>
                    <a:pt x="7823" y="8264"/>
                    <a:pt x="8065" y="7934"/>
                  </a:cubicBezTo>
                  <a:lnTo>
                    <a:pt x="7984" y="7769"/>
                  </a:lnTo>
                  <a:cubicBezTo>
                    <a:pt x="7984" y="7686"/>
                    <a:pt x="8065" y="7521"/>
                    <a:pt x="8065" y="7355"/>
                  </a:cubicBezTo>
                  <a:lnTo>
                    <a:pt x="8065" y="7273"/>
                  </a:lnTo>
                  <a:lnTo>
                    <a:pt x="7823" y="7355"/>
                  </a:lnTo>
                  <a:cubicBezTo>
                    <a:pt x="7796" y="7217"/>
                    <a:pt x="7769" y="7080"/>
                    <a:pt x="7742" y="6942"/>
                  </a:cubicBezTo>
                  <a:cubicBezTo>
                    <a:pt x="7903" y="6860"/>
                    <a:pt x="8226" y="6612"/>
                    <a:pt x="8226" y="6364"/>
                  </a:cubicBezTo>
                  <a:lnTo>
                    <a:pt x="8226" y="6281"/>
                  </a:lnTo>
                  <a:cubicBezTo>
                    <a:pt x="8226" y="6033"/>
                    <a:pt x="8065" y="6033"/>
                    <a:pt x="7903" y="5950"/>
                  </a:cubicBezTo>
                  <a:cubicBezTo>
                    <a:pt x="7903" y="5620"/>
                    <a:pt x="7903" y="5372"/>
                    <a:pt x="8065" y="5124"/>
                  </a:cubicBezTo>
                  <a:lnTo>
                    <a:pt x="6774" y="5124"/>
                  </a:lnTo>
                  <a:lnTo>
                    <a:pt x="6774" y="4793"/>
                  </a:lnTo>
                  <a:cubicBezTo>
                    <a:pt x="6774" y="4545"/>
                    <a:pt x="6774" y="4463"/>
                    <a:pt x="6855" y="4215"/>
                  </a:cubicBezTo>
                  <a:lnTo>
                    <a:pt x="7903" y="4215"/>
                  </a:lnTo>
                  <a:cubicBezTo>
                    <a:pt x="7984" y="4215"/>
                    <a:pt x="8226" y="4380"/>
                    <a:pt x="8226" y="4463"/>
                  </a:cubicBezTo>
                  <a:cubicBezTo>
                    <a:pt x="8226" y="4793"/>
                    <a:pt x="8145" y="4628"/>
                    <a:pt x="8145" y="4959"/>
                  </a:cubicBezTo>
                  <a:lnTo>
                    <a:pt x="8629" y="4876"/>
                  </a:lnTo>
                  <a:lnTo>
                    <a:pt x="8790" y="4793"/>
                  </a:lnTo>
                  <a:cubicBezTo>
                    <a:pt x="8710" y="4628"/>
                    <a:pt x="8629" y="4463"/>
                    <a:pt x="8629" y="4298"/>
                  </a:cubicBezTo>
                  <a:cubicBezTo>
                    <a:pt x="8629" y="4132"/>
                    <a:pt x="8629" y="4215"/>
                    <a:pt x="8710" y="4050"/>
                  </a:cubicBezTo>
                  <a:lnTo>
                    <a:pt x="8548" y="3884"/>
                  </a:lnTo>
                  <a:lnTo>
                    <a:pt x="8629" y="3719"/>
                  </a:lnTo>
                  <a:cubicBezTo>
                    <a:pt x="8629" y="3554"/>
                    <a:pt x="8629" y="3636"/>
                    <a:pt x="8710" y="3471"/>
                  </a:cubicBezTo>
                  <a:lnTo>
                    <a:pt x="9194" y="3636"/>
                  </a:lnTo>
                  <a:cubicBezTo>
                    <a:pt x="9167" y="3471"/>
                    <a:pt x="9140" y="3305"/>
                    <a:pt x="9113" y="3140"/>
                  </a:cubicBezTo>
                  <a:lnTo>
                    <a:pt x="9194" y="3140"/>
                  </a:lnTo>
                  <a:cubicBezTo>
                    <a:pt x="9435" y="3140"/>
                    <a:pt x="9516" y="3140"/>
                    <a:pt x="9597" y="3388"/>
                  </a:cubicBezTo>
                  <a:lnTo>
                    <a:pt x="9839" y="3388"/>
                  </a:lnTo>
                  <a:lnTo>
                    <a:pt x="9839" y="3223"/>
                  </a:lnTo>
                  <a:cubicBezTo>
                    <a:pt x="9758" y="2810"/>
                    <a:pt x="9919" y="3388"/>
                    <a:pt x="9919" y="2975"/>
                  </a:cubicBezTo>
                  <a:cubicBezTo>
                    <a:pt x="9892" y="2920"/>
                    <a:pt x="9866" y="2865"/>
                    <a:pt x="9839" y="2810"/>
                  </a:cubicBezTo>
                  <a:lnTo>
                    <a:pt x="10000" y="2562"/>
                  </a:lnTo>
                  <a:cubicBezTo>
                    <a:pt x="9677" y="2479"/>
                    <a:pt x="9677" y="2397"/>
                    <a:pt x="9516" y="2231"/>
                  </a:cubicBezTo>
                  <a:lnTo>
                    <a:pt x="9597" y="2066"/>
                  </a:lnTo>
                  <a:cubicBezTo>
                    <a:pt x="9435" y="1983"/>
                    <a:pt x="9516" y="2231"/>
                    <a:pt x="9516" y="1901"/>
                  </a:cubicBezTo>
                  <a:lnTo>
                    <a:pt x="9516" y="1653"/>
                  </a:lnTo>
                  <a:lnTo>
                    <a:pt x="9597" y="1488"/>
                  </a:lnTo>
                  <a:lnTo>
                    <a:pt x="9597" y="1322"/>
                  </a:lnTo>
                  <a:cubicBezTo>
                    <a:pt x="9597" y="1157"/>
                    <a:pt x="9516" y="1157"/>
                    <a:pt x="9435" y="992"/>
                  </a:cubicBezTo>
                  <a:lnTo>
                    <a:pt x="9435" y="661"/>
                  </a:lnTo>
                  <a:cubicBezTo>
                    <a:pt x="9274" y="579"/>
                    <a:pt x="9516" y="579"/>
                    <a:pt x="9274" y="579"/>
                  </a:cubicBezTo>
                  <a:lnTo>
                    <a:pt x="9113" y="579"/>
                  </a:lnTo>
                  <a:cubicBezTo>
                    <a:pt x="8871" y="579"/>
                    <a:pt x="8468" y="1074"/>
                    <a:pt x="7984" y="1074"/>
                  </a:cubicBezTo>
                  <a:cubicBezTo>
                    <a:pt x="7903" y="1074"/>
                    <a:pt x="7742" y="992"/>
                    <a:pt x="7742" y="909"/>
                  </a:cubicBezTo>
                  <a:cubicBezTo>
                    <a:pt x="7715" y="1047"/>
                    <a:pt x="7688" y="1184"/>
                    <a:pt x="7661" y="1322"/>
                  </a:cubicBezTo>
                  <a:lnTo>
                    <a:pt x="7419" y="1240"/>
                  </a:lnTo>
                  <a:lnTo>
                    <a:pt x="7177" y="1157"/>
                  </a:lnTo>
                  <a:lnTo>
                    <a:pt x="6935" y="1157"/>
                  </a:lnTo>
                  <a:lnTo>
                    <a:pt x="6935" y="992"/>
                  </a:lnTo>
                  <a:cubicBezTo>
                    <a:pt x="6694" y="1074"/>
                    <a:pt x="6694" y="1074"/>
                    <a:pt x="6532" y="1074"/>
                  </a:cubicBezTo>
                  <a:lnTo>
                    <a:pt x="6371" y="992"/>
                  </a:lnTo>
                  <a:cubicBezTo>
                    <a:pt x="6344" y="909"/>
                    <a:pt x="6317" y="827"/>
                    <a:pt x="6290" y="744"/>
                  </a:cubicBezTo>
                  <a:cubicBezTo>
                    <a:pt x="6048" y="661"/>
                    <a:pt x="6129" y="744"/>
                    <a:pt x="6129" y="496"/>
                  </a:cubicBezTo>
                  <a:lnTo>
                    <a:pt x="5806" y="579"/>
                  </a:lnTo>
                  <a:lnTo>
                    <a:pt x="5565" y="413"/>
                  </a:lnTo>
                  <a:cubicBezTo>
                    <a:pt x="5403" y="744"/>
                    <a:pt x="5403" y="909"/>
                    <a:pt x="5323" y="1074"/>
                  </a:cubicBezTo>
                  <a:cubicBezTo>
                    <a:pt x="5081" y="992"/>
                    <a:pt x="5000" y="992"/>
                    <a:pt x="4839" y="744"/>
                  </a:cubicBezTo>
                  <a:cubicBezTo>
                    <a:pt x="4435" y="661"/>
                    <a:pt x="4355" y="579"/>
                    <a:pt x="3952" y="496"/>
                  </a:cubicBezTo>
                  <a:lnTo>
                    <a:pt x="3952" y="0"/>
                  </a:lnTo>
                  <a:cubicBezTo>
                    <a:pt x="3790" y="165"/>
                    <a:pt x="3851" y="434"/>
                    <a:pt x="3770" y="682"/>
                  </a:cubicBezTo>
                  <a:cubicBezTo>
                    <a:pt x="3750" y="765"/>
                    <a:pt x="3730" y="847"/>
                    <a:pt x="3710" y="930"/>
                  </a:cubicBezTo>
                  <a:cubicBezTo>
                    <a:pt x="3710" y="985"/>
                    <a:pt x="3669" y="1102"/>
                    <a:pt x="3669" y="1157"/>
                  </a:cubicBezTo>
                  <a:cubicBezTo>
                    <a:pt x="3508" y="1488"/>
                    <a:pt x="3629" y="1240"/>
                    <a:pt x="3387" y="1405"/>
                  </a:cubicBezTo>
                  <a:cubicBezTo>
                    <a:pt x="3306" y="1653"/>
                    <a:pt x="3306" y="1736"/>
                    <a:pt x="3306" y="1983"/>
                  </a:cubicBezTo>
                  <a:lnTo>
                    <a:pt x="3306" y="2314"/>
                  </a:lnTo>
                  <a:lnTo>
                    <a:pt x="3145" y="2314"/>
                  </a:lnTo>
                  <a:lnTo>
                    <a:pt x="3145" y="2562"/>
                  </a:lnTo>
                  <a:cubicBezTo>
                    <a:pt x="3145" y="2975"/>
                    <a:pt x="2984" y="3471"/>
                    <a:pt x="2742" y="355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374D398F-E941-4E88-B8A3-98A366E0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186" y="3904615"/>
              <a:ext cx="224120" cy="320020"/>
            </a:xfrm>
            <a:custGeom>
              <a:avLst/>
              <a:gdLst>
                <a:gd name="T0" fmla="*/ 33 w 38"/>
                <a:gd name="T1" fmla="*/ 4 h 58"/>
                <a:gd name="T2" fmla="*/ 26 w 38"/>
                <a:gd name="T3" fmla="*/ 1 h 58"/>
                <a:gd name="T4" fmla="*/ 24 w 38"/>
                <a:gd name="T5" fmla="*/ 1 h 58"/>
                <a:gd name="T6" fmla="*/ 22 w 38"/>
                <a:gd name="T7" fmla="*/ 1 h 58"/>
                <a:gd name="T8" fmla="*/ 19 w 38"/>
                <a:gd name="T9" fmla="*/ 3 h 58"/>
                <a:gd name="T10" fmla="*/ 13 w 38"/>
                <a:gd name="T11" fmla="*/ 9 h 58"/>
                <a:gd name="T12" fmla="*/ 15 w 38"/>
                <a:gd name="T13" fmla="*/ 9 h 58"/>
                <a:gd name="T14" fmla="*/ 15 w 38"/>
                <a:gd name="T15" fmla="*/ 15 h 58"/>
                <a:gd name="T16" fmla="*/ 15 w 38"/>
                <a:gd name="T17" fmla="*/ 19 h 58"/>
                <a:gd name="T18" fmla="*/ 17 w 38"/>
                <a:gd name="T19" fmla="*/ 23 h 58"/>
                <a:gd name="T20" fmla="*/ 17 w 38"/>
                <a:gd name="T21" fmla="*/ 25 h 58"/>
                <a:gd name="T22" fmla="*/ 12 w 38"/>
                <a:gd name="T23" fmla="*/ 31 h 58"/>
                <a:gd name="T24" fmla="*/ 12 w 38"/>
                <a:gd name="T25" fmla="*/ 33 h 58"/>
                <a:gd name="T26" fmla="*/ 12 w 38"/>
                <a:gd name="T27" fmla="*/ 36 h 58"/>
                <a:gd name="T28" fmla="*/ 10 w 38"/>
                <a:gd name="T29" fmla="*/ 36 h 58"/>
                <a:gd name="T30" fmla="*/ 10 w 38"/>
                <a:gd name="T31" fmla="*/ 39 h 58"/>
                <a:gd name="T32" fmla="*/ 8 w 38"/>
                <a:gd name="T33" fmla="*/ 41 h 58"/>
                <a:gd name="T34" fmla="*/ 6 w 38"/>
                <a:gd name="T35" fmla="*/ 41 h 58"/>
                <a:gd name="T36" fmla="*/ 4 w 38"/>
                <a:gd name="T37" fmla="*/ 41 h 58"/>
                <a:gd name="T38" fmla="*/ 1 w 38"/>
                <a:gd name="T39" fmla="*/ 44 h 58"/>
                <a:gd name="T40" fmla="*/ 1 w 38"/>
                <a:gd name="T41" fmla="*/ 48 h 58"/>
                <a:gd name="T42" fmla="*/ 3 w 38"/>
                <a:gd name="T43" fmla="*/ 53 h 58"/>
                <a:gd name="T44" fmla="*/ 3 w 38"/>
                <a:gd name="T45" fmla="*/ 56 h 58"/>
                <a:gd name="T46" fmla="*/ 16 w 38"/>
                <a:gd name="T47" fmla="*/ 58 h 58"/>
                <a:gd name="T48" fmla="*/ 19 w 38"/>
                <a:gd name="T49" fmla="*/ 51 h 58"/>
                <a:gd name="T50" fmla="*/ 22 w 38"/>
                <a:gd name="T51" fmla="*/ 50 h 58"/>
                <a:gd name="T52" fmla="*/ 25 w 38"/>
                <a:gd name="T53" fmla="*/ 47 h 58"/>
                <a:gd name="T54" fmla="*/ 27 w 38"/>
                <a:gd name="T55" fmla="*/ 41 h 58"/>
                <a:gd name="T56" fmla="*/ 28 w 38"/>
                <a:gd name="T57" fmla="*/ 41 h 58"/>
                <a:gd name="T58" fmla="*/ 35 w 38"/>
                <a:gd name="T59" fmla="*/ 30 h 58"/>
                <a:gd name="T60" fmla="*/ 38 w 38"/>
                <a:gd name="T61" fmla="*/ 24 h 58"/>
                <a:gd name="T62" fmla="*/ 37 w 38"/>
                <a:gd name="T63" fmla="*/ 21 h 58"/>
                <a:gd name="T64" fmla="*/ 36 w 38"/>
                <a:gd name="T65" fmla="*/ 17 h 58"/>
                <a:gd name="T66" fmla="*/ 36 w 38"/>
                <a:gd name="T67" fmla="*/ 10 h 58"/>
                <a:gd name="T68" fmla="*/ 37 w 38"/>
                <a:gd name="T69" fmla="*/ 7 h 58"/>
                <a:gd name="T70" fmla="*/ 33 w 38"/>
                <a:gd name="T71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8">
                  <a:moveTo>
                    <a:pt x="33" y="4"/>
                  </a:moveTo>
                  <a:cubicBezTo>
                    <a:pt x="29" y="3"/>
                    <a:pt x="29" y="1"/>
                    <a:pt x="26" y="1"/>
                  </a:cubicBezTo>
                  <a:lnTo>
                    <a:pt x="24" y="1"/>
                  </a:lnTo>
                  <a:lnTo>
                    <a:pt x="22" y="1"/>
                  </a:lnTo>
                  <a:cubicBezTo>
                    <a:pt x="18" y="4"/>
                    <a:pt x="20" y="0"/>
                    <a:pt x="19" y="3"/>
                  </a:cubicBezTo>
                  <a:cubicBezTo>
                    <a:pt x="14" y="4"/>
                    <a:pt x="14" y="5"/>
                    <a:pt x="13" y="9"/>
                  </a:cubicBezTo>
                  <a:lnTo>
                    <a:pt x="15" y="9"/>
                  </a:lnTo>
                  <a:cubicBezTo>
                    <a:pt x="16" y="13"/>
                    <a:pt x="14" y="13"/>
                    <a:pt x="15" y="15"/>
                  </a:cubicBezTo>
                  <a:cubicBezTo>
                    <a:pt x="14" y="16"/>
                    <a:pt x="15" y="16"/>
                    <a:pt x="15" y="19"/>
                  </a:cubicBezTo>
                  <a:cubicBezTo>
                    <a:pt x="15" y="21"/>
                    <a:pt x="17" y="20"/>
                    <a:pt x="17" y="23"/>
                  </a:cubicBezTo>
                  <a:lnTo>
                    <a:pt x="17" y="25"/>
                  </a:lnTo>
                  <a:cubicBezTo>
                    <a:pt x="16" y="29"/>
                    <a:pt x="16" y="29"/>
                    <a:pt x="12" y="31"/>
                  </a:cubicBezTo>
                  <a:lnTo>
                    <a:pt x="12" y="33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4" y="41"/>
                  </a:lnTo>
                  <a:cubicBezTo>
                    <a:pt x="2" y="41"/>
                    <a:pt x="1" y="42"/>
                    <a:pt x="1" y="44"/>
                  </a:cubicBezTo>
                  <a:lnTo>
                    <a:pt x="1" y="48"/>
                  </a:lnTo>
                  <a:cubicBezTo>
                    <a:pt x="0" y="52"/>
                    <a:pt x="1" y="51"/>
                    <a:pt x="3" y="53"/>
                  </a:cubicBezTo>
                  <a:lnTo>
                    <a:pt x="3" y="56"/>
                  </a:lnTo>
                  <a:cubicBezTo>
                    <a:pt x="9" y="57"/>
                    <a:pt x="10" y="58"/>
                    <a:pt x="16" y="58"/>
                  </a:cubicBezTo>
                  <a:lnTo>
                    <a:pt x="19" y="51"/>
                  </a:lnTo>
                  <a:lnTo>
                    <a:pt x="22" y="50"/>
                  </a:lnTo>
                  <a:cubicBezTo>
                    <a:pt x="23" y="47"/>
                    <a:pt x="22" y="48"/>
                    <a:pt x="25" y="47"/>
                  </a:cubicBezTo>
                  <a:lnTo>
                    <a:pt x="27" y="41"/>
                  </a:lnTo>
                  <a:lnTo>
                    <a:pt x="28" y="41"/>
                  </a:lnTo>
                  <a:cubicBezTo>
                    <a:pt x="29" y="36"/>
                    <a:pt x="31" y="31"/>
                    <a:pt x="35" y="30"/>
                  </a:cubicBezTo>
                  <a:lnTo>
                    <a:pt x="38" y="24"/>
                  </a:lnTo>
                  <a:lnTo>
                    <a:pt x="37" y="21"/>
                  </a:lnTo>
                  <a:lnTo>
                    <a:pt x="36" y="17"/>
                  </a:lnTo>
                  <a:lnTo>
                    <a:pt x="36" y="10"/>
                  </a:lnTo>
                  <a:cubicBezTo>
                    <a:pt x="36" y="8"/>
                    <a:pt x="37" y="8"/>
                    <a:pt x="37" y="7"/>
                  </a:cubicBezTo>
                  <a:cubicBezTo>
                    <a:pt x="34" y="5"/>
                    <a:pt x="36" y="7"/>
                    <a:pt x="33" y="4"/>
                  </a:cubicBezTo>
                  <a:close/>
                </a:path>
              </a:pathLst>
            </a:custGeom>
            <a:solidFill>
              <a:srgbClr val="82B2D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61494C25-32F7-4974-AE1A-B9909EFC3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131" y="3549651"/>
              <a:ext cx="1114703" cy="833155"/>
            </a:xfrm>
            <a:custGeom>
              <a:avLst/>
              <a:gdLst>
                <a:gd name="T0" fmla="*/ 65 w 189"/>
                <a:gd name="T1" fmla="*/ 41 h 151"/>
                <a:gd name="T2" fmla="*/ 64 w 189"/>
                <a:gd name="T3" fmla="*/ 57 h 151"/>
                <a:gd name="T4" fmla="*/ 64 w 189"/>
                <a:gd name="T5" fmla="*/ 66 h 151"/>
                <a:gd name="T6" fmla="*/ 46 w 189"/>
                <a:gd name="T7" fmla="*/ 73 h 151"/>
                <a:gd name="T8" fmla="*/ 35 w 189"/>
                <a:gd name="T9" fmla="*/ 72 h 151"/>
                <a:gd name="T10" fmla="*/ 25 w 189"/>
                <a:gd name="T11" fmla="*/ 76 h 151"/>
                <a:gd name="T12" fmla="*/ 17 w 189"/>
                <a:gd name="T13" fmla="*/ 77 h 151"/>
                <a:gd name="T14" fmla="*/ 11 w 189"/>
                <a:gd name="T15" fmla="*/ 80 h 151"/>
                <a:gd name="T16" fmla="*/ 5 w 189"/>
                <a:gd name="T17" fmla="*/ 86 h 151"/>
                <a:gd name="T18" fmla="*/ 0 w 189"/>
                <a:gd name="T19" fmla="*/ 97 h 151"/>
                <a:gd name="T20" fmla="*/ 9 w 189"/>
                <a:gd name="T21" fmla="*/ 96 h 151"/>
                <a:gd name="T22" fmla="*/ 19 w 189"/>
                <a:gd name="T23" fmla="*/ 99 h 151"/>
                <a:gd name="T24" fmla="*/ 26 w 189"/>
                <a:gd name="T25" fmla="*/ 100 h 151"/>
                <a:gd name="T26" fmla="*/ 32 w 189"/>
                <a:gd name="T27" fmla="*/ 105 h 151"/>
                <a:gd name="T28" fmla="*/ 41 w 189"/>
                <a:gd name="T29" fmla="*/ 102 h 151"/>
                <a:gd name="T30" fmla="*/ 47 w 189"/>
                <a:gd name="T31" fmla="*/ 101 h 151"/>
                <a:gd name="T32" fmla="*/ 56 w 189"/>
                <a:gd name="T33" fmla="*/ 100 h 151"/>
                <a:gd name="T34" fmla="*/ 62 w 189"/>
                <a:gd name="T35" fmla="*/ 102 h 151"/>
                <a:gd name="T36" fmla="*/ 67 w 189"/>
                <a:gd name="T37" fmla="*/ 112 h 151"/>
                <a:gd name="T38" fmla="*/ 69 w 189"/>
                <a:gd name="T39" fmla="*/ 125 h 151"/>
                <a:gd name="T40" fmla="*/ 78 w 189"/>
                <a:gd name="T41" fmla="*/ 127 h 151"/>
                <a:gd name="T42" fmla="*/ 76 w 189"/>
                <a:gd name="T43" fmla="*/ 139 h 151"/>
                <a:gd name="T44" fmla="*/ 80 w 189"/>
                <a:gd name="T45" fmla="*/ 148 h 151"/>
                <a:gd name="T46" fmla="*/ 84 w 189"/>
                <a:gd name="T47" fmla="*/ 151 h 151"/>
                <a:gd name="T48" fmla="*/ 94 w 189"/>
                <a:gd name="T49" fmla="*/ 146 h 151"/>
                <a:gd name="T50" fmla="*/ 114 w 189"/>
                <a:gd name="T51" fmla="*/ 140 h 151"/>
                <a:gd name="T52" fmla="*/ 122 w 189"/>
                <a:gd name="T53" fmla="*/ 137 h 151"/>
                <a:gd name="T54" fmla="*/ 130 w 189"/>
                <a:gd name="T55" fmla="*/ 137 h 151"/>
                <a:gd name="T56" fmla="*/ 136 w 189"/>
                <a:gd name="T57" fmla="*/ 136 h 151"/>
                <a:gd name="T58" fmla="*/ 151 w 189"/>
                <a:gd name="T59" fmla="*/ 117 h 151"/>
                <a:gd name="T60" fmla="*/ 158 w 189"/>
                <a:gd name="T61" fmla="*/ 104 h 151"/>
                <a:gd name="T62" fmla="*/ 163 w 189"/>
                <a:gd name="T63" fmla="*/ 104 h 151"/>
                <a:gd name="T64" fmla="*/ 167 w 189"/>
                <a:gd name="T65" fmla="*/ 94 h 151"/>
                <a:gd name="T66" fmla="*/ 169 w 189"/>
                <a:gd name="T67" fmla="*/ 82 h 151"/>
                <a:gd name="T68" fmla="*/ 170 w 189"/>
                <a:gd name="T69" fmla="*/ 78 h 151"/>
                <a:gd name="T70" fmla="*/ 174 w 189"/>
                <a:gd name="T71" fmla="*/ 65 h 151"/>
                <a:gd name="T72" fmla="*/ 178 w 189"/>
                <a:gd name="T73" fmla="*/ 55 h 151"/>
                <a:gd name="T74" fmla="*/ 177 w 189"/>
                <a:gd name="T75" fmla="*/ 49 h 151"/>
                <a:gd name="T76" fmla="*/ 183 w 189"/>
                <a:gd name="T77" fmla="*/ 40 h 151"/>
                <a:gd name="T78" fmla="*/ 182 w 189"/>
                <a:gd name="T79" fmla="*/ 28 h 151"/>
                <a:gd name="T80" fmla="*/ 171 w 189"/>
                <a:gd name="T81" fmla="*/ 25 h 151"/>
                <a:gd name="T82" fmla="*/ 164 w 189"/>
                <a:gd name="T83" fmla="*/ 21 h 151"/>
                <a:gd name="T84" fmla="*/ 146 w 189"/>
                <a:gd name="T85" fmla="*/ 14 h 151"/>
                <a:gd name="T86" fmla="*/ 129 w 189"/>
                <a:gd name="T87" fmla="*/ 10 h 151"/>
                <a:gd name="T88" fmla="*/ 121 w 189"/>
                <a:gd name="T89" fmla="*/ 1 h 151"/>
                <a:gd name="T90" fmla="*/ 114 w 189"/>
                <a:gd name="T91" fmla="*/ 0 h 151"/>
                <a:gd name="T92" fmla="*/ 99 w 189"/>
                <a:gd name="T93" fmla="*/ 8 h 151"/>
                <a:gd name="T94" fmla="*/ 90 w 189"/>
                <a:gd name="T95" fmla="*/ 15 h 151"/>
                <a:gd name="T96" fmla="*/ 85 w 189"/>
                <a:gd name="T97" fmla="*/ 11 h 151"/>
                <a:gd name="T98" fmla="*/ 77 w 189"/>
                <a:gd name="T99" fmla="*/ 14 h 151"/>
                <a:gd name="T100" fmla="*/ 72 w 189"/>
                <a:gd name="T101" fmla="*/ 18 h 151"/>
                <a:gd name="T102" fmla="*/ 72 w 189"/>
                <a:gd name="T103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" h="151">
                  <a:moveTo>
                    <a:pt x="69" y="28"/>
                  </a:moveTo>
                  <a:cubicBezTo>
                    <a:pt x="65" y="31"/>
                    <a:pt x="61" y="33"/>
                    <a:pt x="62" y="38"/>
                  </a:cubicBezTo>
                  <a:cubicBezTo>
                    <a:pt x="62" y="40"/>
                    <a:pt x="64" y="41"/>
                    <a:pt x="65" y="41"/>
                  </a:cubicBezTo>
                  <a:cubicBezTo>
                    <a:pt x="64" y="46"/>
                    <a:pt x="62" y="44"/>
                    <a:pt x="65" y="49"/>
                  </a:cubicBezTo>
                  <a:cubicBezTo>
                    <a:pt x="61" y="50"/>
                    <a:pt x="62" y="53"/>
                    <a:pt x="60" y="56"/>
                  </a:cubicBezTo>
                  <a:lnTo>
                    <a:pt x="64" y="57"/>
                  </a:lnTo>
                  <a:lnTo>
                    <a:pt x="64" y="59"/>
                  </a:lnTo>
                  <a:cubicBezTo>
                    <a:pt x="64" y="61"/>
                    <a:pt x="63" y="61"/>
                    <a:pt x="63" y="62"/>
                  </a:cubicBezTo>
                  <a:cubicBezTo>
                    <a:pt x="63" y="64"/>
                    <a:pt x="64" y="64"/>
                    <a:pt x="64" y="66"/>
                  </a:cubicBezTo>
                  <a:cubicBezTo>
                    <a:pt x="64" y="68"/>
                    <a:pt x="54" y="74"/>
                    <a:pt x="52" y="75"/>
                  </a:cubicBezTo>
                  <a:cubicBezTo>
                    <a:pt x="50" y="74"/>
                    <a:pt x="49" y="73"/>
                    <a:pt x="47" y="72"/>
                  </a:cubicBezTo>
                  <a:lnTo>
                    <a:pt x="46" y="73"/>
                  </a:lnTo>
                  <a:cubicBezTo>
                    <a:pt x="44" y="72"/>
                    <a:pt x="47" y="72"/>
                    <a:pt x="43" y="72"/>
                  </a:cubicBezTo>
                  <a:lnTo>
                    <a:pt x="38" y="72"/>
                  </a:lnTo>
                  <a:lnTo>
                    <a:pt x="35" y="72"/>
                  </a:lnTo>
                  <a:lnTo>
                    <a:pt x="31" y="73"/>
                  </a:lnTo>
                  <a:lnTo>
                    <a:pt x="27" y="77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20" y="77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9" y="81"/>
                  </a:lnTo>
                  <a:lnTo>
                    <a:pt x="8" y="86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3" y="92"/>
                  </a:lnTo>
                  <a:cubicBezTo>
                    <a:pt x="0" y="93"/>
                    <a:pt x="0" y="93"/>
                    <a:pt x="0" y="97"/>
                  </a:cubicBezTo>
                  <a:lnTo>
                    <a:pt x="0" y="100"/>
                  </a:lnTo>
                  <a:lnTo>
                    <a:pt x="5" y="99"/>
                  </a:lnTo>
                  <a:cubicBezTo>
                    <a:pt x="6" y="98"/>
                    <a:pt x="6" y="96"/>
                    <a:pt x="9" y="96"/>
                  </a:cubicBezTo>
                  <a:cubicBezTo>
                    <a:pt x="11" y="96"/>
                    <a:pt x="9" y="98"/>
                    <a:pt x="13" y="98"/>
                  </a:cubicBezTo>
                  <a:lnTo>
                    <a:pt x="17" y="98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6" y="100"/>
                  </a:lnTo>
                  <a:lnTo>
                    <a:pt x="30" y="99"/>
                  </a:lnTo>
                  <a:lnTo>
                    <a:pt x="30" y="105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6" y="104"/>
                  </a:lnTo>
                  <a:lnTo>
                    <a:pt x="41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cubicBezTo>
                    <a:pt x="49" y="103"/>
                    <a:pt x="46" y="102"/>
                    <a:pt x="50" y="102"/>
                  </a:cubicBezTo>
                  <a:cubicBezTo>
                    <a:pt x="50" y="102"/>
                    <a:pt x="53" y="100"/>
                    <a:pt x="54" y="100"/>
                  </a:cubicBezTo>
                  <a:lnTo>
                    <a:pt x="56" y="100"/>
                  </a:lnTo>
                  <a:lnTo>
                    <a:pt x="58" y="100"/>
                  </a:lnTo>
                  <a:lnTo>
                    <a:pt x="60" y="99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4" y="107"/>
                  </a:lnTo>
                  <a:cubicBezTo>
                    <a:pt x="65" y="109"/>
                    <a:pt x="67" y="110"/>
                    <a:pt x="67" y="112"/>
                  </a:cubicBezTo>
                  <a:cubicBezTo>
                    <a:pt x="67" y="116"/>
                    <a:pt x="65" y="114"/>
                    <a:pt x="65" y="116"/>
                  </a:cubicBezTo>
                  <a:cubicBezTo>
                    <a:pt x="65" y="118"/>
                    <a:pt x="66" y="118"/>
                    <a:pt x="67" y="118"/>
                  </a:cubicBezTo>
                  <a:cubicBezTo>
                    <a:pt x="67" y="122"/>
                    <a:pt x="68" y="121"/>
                    <a:pt x="69" y="125"/>
                  </a:cubicBezTo>
                  <a:cubicBezTo>
                    <a:pt x="71" y="124"/>
                    <a:pt x="68" y="124"/>
                    <a:pt x="72" y="124"/>
                  </a:cubicBezTo>
                  <a:lnTo>
                    <a:pt x="74" y="124"/>
                  </a:lnTo>
                  <a:cubicBezTo>
                    <a:pt x="75" y="125"/>
                    <a:pt x="78" y="126"/>
                    <a:pt x="78" y="127"/>
                  </a:cubicBezTo>
                  <a:cubicBezTo>
                    <a:pt x="78" y="130"/>
                    <a:pt x="76" y="132"/>
                    <a:pt x="75" y="133"/>
                  </a:cubicBezTo>
                  <a:lnTo>
                    <a:pt x="75" y="136"/>
                  </a:lnTo>
                  <a:cubicBezTo>
                    <a:pt x="74" y="139"/>
                    <a:pt x="74" y="137"/>
                    <a:pt x="76" y="139"/>
                  </a:cubicBezTo>
                  <a:lnTo>
                    <a:pt x="73" y="142"/>
                  </a:lnTo>
                  <a:cubicBezTo>
                    <a:pt x="76" y="144"/>
                    <a:pt x="75" y="145"/>
                    <a:pt x="79" y="147"/>
                  </a:cubicBezTo>
                  <a:lnTo>
                    <a:pt x="80" y="148"/>
                  </a:lnTo>
                  <a:lnTo>
                    <a:pt x="80" y="151"/>
                  </a:lnTo>
                  <a:lnTo>
                    <a:pt x="83" y="151"/>
                  </a:lnTo>
                  <a:lnTo>
                    <a:pt x="84" y="151"/>
                  </a:lnTo>
                  <a:lnTo>
                    <a:pt x="87" y="150"/>
                  </a:lnTo>
                  <a:lnTo>
                    <a:pt x="89" y="146"/>
                  </a:lnTo>
                  <a:lnTo>
                    <a:pt x="94" y="146"/>
                  </a:lnTo>
                  <a:cubicBezTo>
                    <a:pt x="95" y="146"/>
                    <a:pt x="95" y="146"/>
                    <a:pt x="97" y="147"/>
                  </a:cubicBezTo>
                  <a:cubicBezTo>
                    <a:pt x="98" y="146"/>
                    <a:pt x="99" y="145"/>
                    <a:pt x="100" y="144"/>
                  </a:cubicBezTo>
                  <a:cubicBezTo>
                    <a:pt x="106" y="144"/>
                    <a:pt x="109" y="140"/>
                    <a:pt x="114" y="140"/>
                  </a:cubicBezTo>
                  <a:lnTo>
                    <a:pt x="117" y="140"/>
                  </a:lnTo>
                  <a:lnTo>
                    <a:pt x="117" y="138"/>
                  </a:lnTo>
                  <a:lnTo>
                    <a:pt x="122" y="137"/>
                  </a:lnTo>
                  <a:lnTo>
                    <a:pt x="125" y="137"/>
                  </a:lnTo>
                  <a:lnTo>
                    <a:pt x="126" y="136"/>
                  </a:lnTo>
                  <a:lnTo>
                    <a:pt x="130" y="137"/>
                  </a:lnTo>
                  <a:lnTo>
                    <a:pt x="131" y="135"/>
                  </a:lnTo>
                  <a:lnTo>
                    <a:pt x="134" y="136"/>
                  </a:lnTo>
                  <a:lnTo>
                    <a:pt x="136" y="136"/>
                  </a:lnTo>
                  <a:cubicBezTo>
                    <a:pt x="137" y="136"/>
                    <a:pt x="141" y="134"/>
                    <a:pt x="142" y="133"/>
                  </a:cubicBezTo>
                  <a:cubicBezTo>
                    <a:pt x="146" y="131"/>
                    <a:pt x="150" y="132"/>
                    <a:pt x="148" y="128"/>
                  </a:cubicBezTo>
                  <a:cubicBezTo>
                    <a:pt x="150" y="126"/>
                    <a:pt x="150" y="122"/>
                    <a:pt x="151" y="117"/>
                  </a:cubicBezTo>
                  <a:cubicBezTo>
                    <a:pt x="156" y="118"/>
                    <a:pt x="156" y="116"/>
                    <a:pt x="156" y="110"/>
                  </a:cubicBezTo>
                  <a:lnTo>
                    <a:pt x="156" y="107"/>
                  </a:lnTo>
                  <a:lnTo>
                    <a:pt x="158" y="104"/>
                  </a:lnTo>
                  <a:lnTo>
                    <a:pt x="159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5" y="100"/>
                  </a:lnTo>
                  <a:lnTo>
                    <a:pt x="167" y="98"/>
                  </a:lnTo>
                  <a:lnTo>
                    <a:pt x="167" y="94"/>
                  </a:lnTo>
                  <a:cubicBezTo>
                    <a:pt x="169" y="93"/>
                    <a:pt x="171" y="90"/>
                    <a:pt x="171" y="88"/>
                  </a:cubicBezTo>
                  <a:cubicBezTo>
                    <a:pt x="171" y="85"/>
                    <a:pt x="171" y="86"/>
                    <a:pt x="169" y="85"/>
                  </a:cubicBezTo>
                  <a:lnTo>
                    <a:pt x="169" y="82"/>
                  </a:lnTo>
                  <a:cubicBezTo>
                    <a:pt x="165" y="80"/>
                    <a:pt x="169" y="83"/>
                    <a:pt x="168" y="80"/>
                  </a:cubicBezTo>
                  <a:lnTo>
                    <a:pt x="171" y="79"/>
                  </a:lnTo>
                  <a:lnTo>
                    <a:pt x="170" y="78"/>
                  </a:lnTo>
                  <a:lnTo>
                    <a:pt x="169" y="74"/>
                  </a:lnTo>
                  <a:lnTo>
                    <a:pt x="167" y="74"/>
                  </a:lnTo>
                  <a:cubicBezTo>
                    <a:pt x="168" y="65"/>
                    <a:pt x="172" y="71"/>
                    <a:pt x="174" y="65"/>
                  </a:cubicBezTo>
                  <a:lnTo>
                    <a:pt x="179" y="64"/>
                  </a:lnTo>
                  <a:lnTo>
                    <a:pt x="184" y="63"/>
                  </a:lnTo>
                  <a:lnTo>
                    <a:pt x="178" y="55"/>
                  </a:lnTo>
                  <a:cubicBezTo>
                    <a:pt x="179" y="53"/>
                    <a:pt x="177" y="56"/>
                    <a:pt x="177" y="52"/>
                  </a:cubicBezTo>
                  <a:lnTo>
                    <a:pt x="177" y="51"/>
                  </a:lnTo>
                  <a:lnTo>
                    <a:pt x="177" y="49"/>
                  </a:lnTo>
                  <a:cubicBezTo>
                    <a:pt x="179" y="46"/>
                    <a:pt x="178" y="46"/>
                    <a:pt x="182" y="45"/>
                  </a:cubicBezTo>
                  <a:lnTo>
                    <a:pt x="181" y="43"/>
                  </a:lnTo>
                  <a:lnTo>
                    <a:pt x="183" y="40"/>
                  </a:lnTo>
                  <a:cubicBezTo>
                    <a:pt x="186" y="38"/>
                    <a:pt x="188" y="36"/>
                    <a:pt x="189" y="31"/>
                  </a:cubicBezTo>
                  <a:cubicBezTo>
                    <a:pt x="187" y="31"/>
                    <a:pt x="185" y="29"/>
                    <a:pt x="183" y="27"/>
                  </a:cubicBezTo>
                  <a:lnTo>
                    <a:pt x="182" y="28"/>
                  </a:lnTo>
                  <a:cubicBezTo>
                    <a:pt x="180" y="27"/>
                    <a:pt x="182" y="27"/>
                    <a:pt x="177" y="27"/>
                  </a:cubicBezTo>
                  <a:cubicBezTo>
                    <a:pt x="176" y="26"/>
                    <a:pt x="177" y="25"/>
                    <a:pt x="174" y="25"/>
                  </a:cubicBezTo>
                  <a:lnTo>
                    <a:pt x="171" y="25"/>
                  </a:lnTo>
                  <a:lnTo>
                    <a:pt x="165" y="27"/>
                  </a:lnTo>
                  <a:lnTo>
                    <a:pt x="164" y="23"/>
                  </a:lnTo>
                  <a:lnTo>
                    <a:pt x="164" y="21"/>
                  </a:lnTo>
                  <a:lnTo>
                    <a:pt x="158" y="15"/>
                  </a:lnTo>
                  <a:cubicBezTo>
                    <a:pt x="155" y="16"/>
                    <a:pt x="156" y="16"/>
                    <a:pt x="154" y="16"/>
                  </a:cubicBezTo>
                  <a:cubicBezTo>
                    <a:pt x="151" y="16"/>
                    <a:pt x="149" y="15"/>
                    <a:pt x="146" y="14"/>
                  </a:cubicBezTo>
                  <a:cubicBezTo>
                    <a:pt x="145" y="13"/>
                    <a:pt x="136" y="7"/>
                    <a:pt x="135" y="7"/>
                  </a:cubicBezTo>
                  <a:lnTo>
                    <a:pt x="133" y="7"/>
                  </a:lnTo>
                  <a:cubicBezTo>
                    <a:pt x="130" y="7"/>
                    <a:pt x="130" y="9"/>
                    <a:pt x="129" y="10"/>
                  </a:cubicBezTo>
                  <a:lnTo>
                    <a:pt x="126" y="9"/>
                  </a:lnTo>
                  <a:lnTo>
                    <a:pt x="121" y="7"/>
                  </a:lnTo>
                  <a:lnTo>
                    <a:pt x="121" y="1"/>
                  </a:lnTo>
                  <a:cubicBezTo>
                    <a:pt x="119" y="0"/>
                    <a:pt x="122" y="0"/>
                    <a:pt x="119" y="0"/>
                  </a:cubicBezTo>
                  <a:lnTo>
                    <a:pt x="117" y="0"/>
                  </a:lnTo>
                  <a:lnTo>
                    <a:pt x="114" y="0"/>
                  </a:lnTo>
                  <a:lnTo>
                    <a:pt x="110" y="2"/>
                  </a:lnTo>
                  <a:cubicBezTo>
                    <a:pt x="106" y="5"/>
                    <a:pt x="107" y="1"/>
                    <a:pt x="106" y="6"/>
                  </a:cubicBezTo>
                  <a:cubicBezTo>
                    <a:pt x="102" y="7"/>
                    <a:pt x="103" y="8"/>
                    <a:pt x="99" y="8"/>
                  </a:cubicBezTo>
                  <a:cubicBezTo>
                    <a:pt x="97" y="12"/>
                    <a:pt x="98" y="8"/>
                    <a:pt x="96" y="12"/>
                  </a:cubicBezTo>
                  <a:lnTo>
                    <a:pt x="93" y="12"/>
                  </a:lnTo>
                  <a:lnTo>
                    <a:pt x="90" y="15"/>
                  </a:lnTo>
                  <a:lnTo>
                    <a:pt x="87" y="15"/>
                  </a:lnTo>
                  <a:cubicBezTo>
                    <a:pt x="84" y="18"/>
                    <a:pt x="87" y="17"/>
                    <a:pt x="83" y="17"/>
                  </a:cubicBezTo>
                  <a:cubicBezTo>
                    <a:pt x="83" y="12"/>
                    <a:pt x="83" y="16"/>
                    <a:pt x="85" y="11"/>
                  </a:cubicBezTo>
                  <a:lnTo>
                    <a:pt x="82" y="12"/>
                  </a:lnTo>
                  <a:cubicBezTo>
                    <a:pt x="78" y="10"/>
                    <a:pt x="80" y="10"/>
                    <a:pt x="77" y="8"/>
                  </a:cubicBezTo>
                  <a:lnTo>
                    <a:pt x="77" y="14"/>
                  </a:lnTo>
                  <a:lnTo>
                    <a:pt x="71" y="13"/>
                  </a:lnTo>
                  <a:lnTo>
                    <a:pt x="70" y="16"/>
                  </a:lnTo>
                  <a:cubicBezTo>
                    <a:pt x="70" y="17"/>
                    <a:pt x="72" y="17"/>
                    <a:pt x="72" y="18"/>
                  </a:cubicBezTo>
                  <a:cubicBezTo>
                    <a:pt x="72" y="20"/>
                    <a:pt x="70" y="19"/>
                    <a:pt x="70" y="21"/>
                  </a:cubicBezTo>
                  <a:cubicBezTo>
                    <a:pt x="70" y="23"/>
                    <a:pt x="72" y="22"/>
                    <a:pt x="72" y="25"/>
                  </a:cubicBezTo>
                  <a:lnTo>
                    <a:pt x="72" y="28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3176B5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5A0CE213-479D-4509-867B-7F68F946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602" y="4090374"/>
              <a:ext cx="884685" cy="524170"/>
            </a:xfrm>
            <a:custGeom>
              <a:avLst/>
              <a:gdLst>
                <a:gd name="T0" fmla="*/ 15 w 150"/>
                <a:gd name="T1" fmla="*/ 30 h 95"/>
                <a:gd name="T2" fmla="*/ 8 w 150"/>
                <a:gd name="T3" fmla="*/ 42 h 95"/>
                <a:gd name="T4" fmla="*/ 4 w 150"/>
                <a:gd name="T5" fmla="*/ 49 h 95"/>
                <a:gd name="T6" fmla="*/ 13 w 150"/>
                <a:gd name="T7" fmla="*/ 49 h 95"/>
                <a:gd name="T8" fmla="*/ 17 w 150"/>
                <a:gd name="T9" fmla="*/ 47 h 95"/>
                <a:gd name="T10" fmla="*/ 22 w 150"/>
                <a:gd name="T11" fmla="*/ 49 h 95"/>
                <a:gd name="T12" fmla="*/ 28 w 150"/>
                <a:gd name="T13" fmla="*/ 49 h 95"/>
                <a:gd name="T14" fmla="*/ 36 w 150"/>
                <a:gd name="T15" fmla="*/ 53 h 95"/>
                <a:gd name="T16" fmla="*/ 50 w 150"/>
                <a:gd name="T17" fmla="*/ 54 h 95"/>
                <a:gd name="T18" fmla="*/ 57 w 150"/>
                <a:gd name="T19" fmla="*/ 66 h 95"/>
                <a:gd name="T20" fmla="*/ 59 w 150"/>
                <a:gd name="T21" fmla="*/ 70 h 95"/>
                <a:gd name="T22" fmla="*/ 63 w 150"/>
                <a:gd name="T23" fmla="*/ 85 h 95"/>
                <a:gd name="T24" fmla="*/ 70 w 150"/>
                <a:gd name="T25" fmla="*/ 85 h 95"/>
                <a:gd name="T26" fmla="*/ 77 w 150"/>
                <a:gd name="T27" fmla="*/ 86 h 95"/>
                <a:gd name="T28" fmla="*/ 79 w 150"/>
                <a:gd name="T29" fmla="*/ 91 h 95"/>
                <a:gd name="T30" fmla="*/ 83 w 150"/>
                <a:gd name="T31" fmla="*/ 95 h 95"/>
                <a:gd name="T32" fmla="*/ 98 w 150"/>
                <a:gd name="T33" fmla="*/ 83 h 95"/>
                <a:gd name="T34" fmla="*/ 113 w 150"/>
                <a:gd name="T35" fmla="*/ 72 h 95"/>
                <a:gd name="T36" fmla="*/ 120 w 150"/>
                <a:gd name="T37" fmla="*/ 69 h 95"/>
                <a:gd name="T38" fmla="*/ 124 w 150"/>
                <a:gd name="T39" fmla="*/ 69 h 95"/>
                <a:gd name="T40" fmla="*/ 128 w 150"/>
                <a:gd name="T41" fmla="*/ 70 h 95"/>
                <a:gd name="T42" fmla="*/ 139 w 150"/>
                <a:gd name="T43" fmla="*/ 55 h 95"/>
                <a:gd name="T44" fmla="*/ 146 w 150"/>
                <a:gd name="T45" fmla="*/ 53 h 95"/>
                <a:gd name="T46" fmla="*/ 150 w 150"/>
                <a:gd name="T47" fmla="*/ 50 h 95"/>
                <a:gd name="T48" fmla="*/ 140 w 150"/>
                <a:gd name="T49" fmla="*/ 46 h 95"/>
                <a:gd name="T50" fmla="*/ 131 w 150"/>
                <a:gd name="T51" fmla="*/ 50 h 95"/>
                <a:gd name="T52" fmla="*/ 119 w 150"/>
                <a:gd name="T53" fmla="*/ 55 h 95"/>
                <a:gd name="T54" fmla="*/ 113 w 150"/>
                <a:gd name="T55" fmla="*/ 52 h 95"/>
                <a:gd name="T56" fmla="*/ 111 w 150"/>
                <a:gd name="T57" fmla="*/ 48 h 95"/>
                <a:gd name="T58" fmla="*/ 107 w 150"/>
                <a:gd name="T59" fmla="*/ 41 h 95"/>
                <a:gd name="T60" fmla="*/ 108 w 150"/>
                <a:gd name="T61" fmla="*/ 38 h 95"/>
                <a:gd name="T62" fmla="*/ 110 w 150"/>
                <a:gd name="T63" fmla="*/ 29 h 95"/>
                <a:gd name="T64" fmla="*/ 102 w 150"/>
                <a:gd name="T65" fmla="*/ 29 h 95"/>
                <a:gd name="T66" fmla="*/ 100 w 150"/>
                <a:gd name="T67" fmla="*/ 15 h 95"/>
                <a:gd name="T68" fmla="*/ 97 w 150"/>
                <a:gd name="T69" fmla="*/ 5 h 95"/>
                <a:gd name="T70" fmla="*/ 92 w 150"/>
                <a:gd name="T71" fmla="*/ 4 h 95"/>
                <a:gd name="T72" fmla="*/ 88 w 150"/>
                <a:gd name="T73" fmla="*/ 5 h 95"/>
                <a:gd name="T74" fmla="*/ 71 w 150"/>
                <a:gd name="T75" fmla="*/ 6 h 95"/>
                <a:gd name="T76" fmla="*/ 68 w 150"/>
                <a:gd name="T77" fmla="*/ 6 h 95"/>
                <a:gd name="T78" fmla="*/ 66 w 150"/>
                <a:gd name="T79" fmla="*/ 9 h 95"/>
                <a:gd name="T80" fmla="*/ 58 w 150"/>
                <a:gd name="T81" fmla="*/ 2 h 95"/>
                <a:gd name="T82" fmla="*/ 50 w 150"/>
                <a:gd name="T83" fmla="*/ 2 h 95"/>
                <a:gd name="T84" fmla="*/ 45 w 150"/>
                <a:gd name="T85" fmla="*/ 1 h 95"/>
                <a:gd name="T86" fmla="*/ 39 w 150"/>
                <a:gd name="T87" fmla="*/ 2 h 95"/>
                <a:gd name="T88" fmla="*/ 23 w 150"/>
                <a:gd name="T89" fmla="*/ 15 h 95"/>
                <a:gd name="T90" fmla="*/ 23 w 150"/>
                <a:gd name="T91" fmla="*/ 18 h 95"/>
                <a:gd name="T92" fmla="*/ 19 w 150"/>
                <a:gd name="T93" fmla="*/ 23 h 95"/>
                <a:gd name="T94" fmla="*/ 19 w 150"/>
                <a:gd name="T95" fmla="*/ 26 h 95"/>
                <a:gd name="T96" fmla="*/ 17 w 150"/>
                <a:gd name="T9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95">
                  <a:moveTo>
                    <a:pt x="17" y="29"/>
                  </a:moveTo>
                  <a:lnTo>
                    <a:pt x="15" y="30"/>
                  </a:lnTo>
                  <a:lnTo>
                    <a:pt x="16" y="33"/>
                  </a:lnTo>
                  <a:cubicBezTo>
                    <a:pt x="13" y="35"/>
                    <a:pt x="11" y="39"/>
                    <a:pt x="8" y="42"/>
                  </a:cubicBezTo>
                  <a:cubicBezTo>
                    <a:pt x="6" y="44"/>
                    <a:pt x="3" y="46"/>
                    <a:pt x="0" y="48"/>
                  </a:cubicBezTo>
                  <a:lnTo>
                    <a:pt x="4" y="49"/>
                  </a:lnTo>
                  <a:lnTo>
                    <a:pt x="7" y="48"/>
                  </a:lnTo>
                  <a:lnTo>
                    <a:pt x="13" y="49"/>
                  </a:lnTo>
                  <a:lnTo>
                    <a:pt x="13" y="47"/>
                  </a:lnTo>
                  <a:lnTo>
                    <a:pt x="17" y="47"/>
                  </a:lnTo>
                  <a:lnTo>
                    <a:pt x="18" y="49"/>
                  </a:lnTo>
                  <a:lnTo>
                    <a:pt x="22" y="49"/>
                  </a:lnTo>
                  <a:lnTo>
                    <a:pt x="24" y="50"/>
                  </a:lnTo>
                  <a:cubicBezTo>
                    <a:pt x="25" y="49"/>
                    <a:pt x="25" y="49"/>
                    <a:pt x="28" y="49"/>
                  </a:cubicBezTo>
                  <a:cubicBezTo>
                    <a:pt x="29" y="49"/>
                    <a:pt x="29" y="50"/>
                    <a:pt x="30" y="51"/>
                  </a:cubicBezTo>
                  <a:lnTo>
                    <a:pt x="36" y="53"/>
                  </a:lnTo>
                  <a:cubicBezTo>
                    <a:pt x="38" y="54"/>
                    <a:pt x="35" y="54"/>
                    <a:pt x="39" y="54"/>
                  </a:cubicBezTo>
                  <a:lnTo>
                    <a:pt x="50" y="54"/>
                  </a:lnTo>
                  <a:cubicBezTo>
                    <a:pt x="54" y="54"/>
                    <a:pt x="57" y="60"/>
                    <a:pt x="59" y="63"/>
                  </a:cubicBezTo>
                  <a:lnTo>
                    <a:pt x="57" y="66"/>
                  </a:lnTo>
                  <a:lnTo>
                    <a:pt x="59" y="68"/>
                  </a:lnTo>
                  <a:lnTo>
                    <a:pt x="59" y="70"/>
                  </a:lnTo>
                  <a:cubicBezTo>
                    <a:pt x="59" y="72"/>
                    <a:pt x="63" y="78"/>
                    <a:pt x="65" y="80"/>
                  </a:cubicBezTo>
                  <a:lnTo>
                    <a:pt x="63" y="85"/>
                  </a:lnTo>
                  <a:lnTo>
                    <a:pt x="67" y="85"/>
                  </a:lnTo>
                  <a:cubicBezTo>
                    <a:pt x="69" y="86"/>
                    <a:pt x="66" y="85"/>
                    <a:pt x="70" y="85"/>
                  </a:cubicBezTo>
                  <a:lnTo>
                    <a:pt x="74" y="85"/>
                  </a:lnTo>
                  <a:cubicBezTo>
                    <a:pt x="76" y="85"/>
                    <a:pt x="75" y="85"/>
                    <a:pt x="77" y="86"/>
                  </a:cubicBezTo>
                  <a:lnTo>
                    <a:pt x="75" y="92"/>
                  </a:lnTo>
                  <a:cubicBezTo>
                    <a:pt x="78" y="91"/>
                    <a:pt x="75" y="91"/>
                    <a:pt x="79" y="91"/>
                  </a:cubicBezTo>
                  <a:lnTo>
                    <a:pt x="82" y="91"/>
                  </a:lnTo>
                  <a:lnTo>
                    <a:pt x="83" y="95"/>
                  </a:lnTo>
                  <a:cubicBezTo>
                    <a:pt x="86" y="94"/>
                    <a:pt x="87" y="91"/>
                    <a:pt x="90" y="88"/>
                  </a:cubicBezTo>
                  <a:cubicBezTo>
                    <a:pt x="92" y="86"/>
                    <a:pt x="95" y="85"/>
                    <a:pt x="98" y="83"/>
                  </a:cubicBezTo>
                  <a:cubicBezTo>
                    <a:pt x="100" y="81"/>
                    <a:pt x="102" y="79"/>
                    <a:pt x="105" y="77"/>
                  </a:cubicBezTo>
                  <a:cubicBezTo>
                    <a:pt x="108" y="75"/>
                    <a:pt x="110" y="75"/>
                    <a:pt x="113" y="72"/>
                  </a:cubicBezTo>
                  <a:lnTo>
                    <a:pt x="115" y="73"/>
                  </a:lnTo>
                  <a:cubicBezTo>
                    <a:pt x="117" y="69"/>
                    <a:pt x="116" y="71"/>
                    <a:pt x="120" y="69"/>
                  </a:cubicBezTo>
                  <a:lnTo>
                    <a:pt x="122" y="69"/>
                  </a:lnTo>
                  <a:lnTo>
                    <a:pt x="124" y="69"/>
                  </a:lnTo>
                  <a:lnTo>
                    <a:pt x="126" y="69"/>
                  </a:lnTo>
                  <a:lnTo>
                    <a:pt x="128" y="70"/>
                  </a:lnTo>
                  <a:cubicBezTo>
                    <a:pt x="129" y="66"/>
                    <a:pt x="134" y="63"/>
                    <a:pt x="138" y="62"/>
                  </a:cubicBezTo>
                  <a:lnTo>
                    <a:pt x="139" y="55"/>
                  </a:lnTo>
                  <a:lnTo>
                    <a:pt x="144" y="53"/>
                  </a:lnTo>
                  <a:lnTo>
                    <a:pt x="146" y="53"/>
                  </a:lnTo>
                  <a:lnTo>
                    <a:pt x="148" y="53"/>
                  </a:lnTo>
                  <a:lnTo>
                    <a:pt x="150" y="50"/>
                  </a:lnTo>
                  <a:lnTo>
                    <a:pt x="142" y="50"/>
                  </a:lnTo>
                  <a:lnTo>
                    <a:pt x="140" y="46"/>
                  </a:lnTo>
                  <a:lnTo>
                    <a:pt x="135" y="47"/>
                  </a:lnTo>
                  <a:cubicBezTo>
                    <a:pt x="133" y="49"/>
                    <a:pt x="133" y="50"/>
                    <a:pt x="131" y="50"/>
                  </a:cubicBezTo>
                  <a:lnTo>
                    <a:pt x="125" y="50"/>
                  </a:lnTo>
                  <a:cubicBezTo>
                    <a:pt x="124" y="56"/>
                    <a:pt x="123" y="53"/>
                    <a:pt x="119" y="55"/>
                  </a:cubicBezTo>
                  <a:lnTo>
                    <a:pt x="115" y="55"/>
                  </a:lnTo>
                  <a:cubicBezTo>
                    <a:pt x="111" y="55"/>
                    <a:pt x="112" y="54"/>
                    <a:pt x="113" y="52"/>
                  </a:cubicBezTo>
                  <a:lnTo>
                    <a:pt x="111" y="51"/>
                  </a:lnTo>
                  <a:lnTo>
                    <a:pt x="111" y="48"/>
                  </a:lnTo>
                  <a:cubicBezTo>
                    <a:pt x="108" y="47"/>
                    <a:pt x="107" y="46"/>
                    <a:pt x="106" y="44"/>
                  </a:cubicBezTo>
                  <a:cubicBezTo>
                    <a:pt x="107" y="42"/>
                    <a:pt x="107" y="45"/>
                    <a:pt x="107" y="41"/>
                  </a:cubicBezTo>
                  <a:lnTo>
                    <a:pt x="107" y="40"/>
                  </a:lnTo>
                  <a:cubicBezTo>
                    <a:pt x="107" y="37"/>
                    <a:pt x="106" y="39"/>
                    <a:pt x="108" y="38"/>
                  </a:cubicBezTo>
                  <a:lnTo>
                    <a:pt x="106" y="35"/>
                  </a:lnTo>
                  <a:cubicBezTo>
                    <a:pt x="108" y="33"/>
                    <a:pt x="109" y="32"/>
                    <a:pt x="110" y="29"/>
                  </a:cubicBezTo>
                  <a:lnTo>
                    <a:pt x="107" y="28"/>
                  </a:lnTo>
                  <a:lnTo>
                    <a:pt x="102" y="29"/>
                  </a:lnTo>
                  <a:cubicBezTo>
                    <a:pt x="102" y="26"/>
                    <a:pt x="98" y="21"/>
                    <a:pt x="98" y="15"/>
                  </a:cubicBezTo>
                  <a:lnTo>
                    <a:pt x="100" y="15"/>
                  </a:lnTo>
                  <a:cubicBezTo>
                    <a:pt x="98" y="11"/>
                    <a:pt x="99" y="13"/>
                    <a:pt x="96" y="11"/>
                  </a:cubicBezTo>
                  <a:lnTo>
                    <a:pt x="97" y="5"/>
                  </a:lnTo>
                  <a:cubicBezTo>
                    <a:pt x="94" y="4"/>
                    <a:pt x="95" y="5"/>
                    <a:pt x="94" y="3"/>
                  </a:cubicBezTo>
                  <a:lnTo>
                    <a:pt x="92" y="4"/>
                  </a:lnTo>
                  <a:lnTo>
                    <a:pt x="88" y="3"/>
                  </a:lnTo>
                  <a:lnTo>
                    <a:pt x="88" y="5"/>
                  </a:lnTo>
                  <a:cubicBezTo>
                    <a:pt x="84" y="5"/>
                    <a:pt x="84" y="6"/>
                    <a:pt x="81" y="6"/>
                  </a:cubicBezTo>
                  <a:lnTo>
                    <a:pt x="71" y="6"/>
                  </a:lnTo>
                  <a:lnTo>
                    <a:pt x="70" y="9"/>
                  </a:lnTo>
                  <a:cubicBezTo>
                    <a:pt x="66" y="8"/>
                    <a:pt x="68" y="11"/>
                    <a:pt x="68" y="6"/>
                  </a:cubicBezTo>
                  <a:lnTo>
                    <a:pt x="66" y="7"/>
                  </a:lnTo>
                  <a:lnTo>
                    <a:pt x="66" y="9"/>
                  </a:lnTo>
                  <a:cubicBezTo>
                    <a:pt x="62" y="8"/>
                    <a:pt x="62" y="7"/>
                    <a:pt x="62" y="3"/>
                  </a:cubicBezTo>
                  <a:lnTo>
                    <a:pt x="58" y="2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9" y="2"/>
                  </a:lnTo>
                  <a:cubicBezTo>
                    <a:pt x="35" y="3"/>
                    <a:pt x="34" y="4"/>
                    <a:pt x="33" y="8"/>
                  </a:cubicBezTo>
                  <a:cubicBezTo>
                    <a:pt x="24" y="10"/>
                    <a:pt x="29" y="11"/>
                    <a:pt x="23" y="15"/>
                  </a:cubicBezTo>
                  <a:lnTo>
                    <a:pt x="23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1D4569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722D7FC4-551A-4DE0-9EC3-4996D44D0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121" y="4189690"/>
              <a:ext cx="377466" cy="215186"/>
            </a:xfrm>
            <a:custGeom>
              <a:avLst/>
              <a:gdLst>
                <a:gd name="T0" fmla="*/ 23 w 64"/>
                <a:gd name="T1" fmla="*/ 21 h 39"/>
                <a:gd name="T2" fmla="*/ 17 w 64"/>
                <a:gd name="T3" fmla="*/ 23 h 39"/>
                <a:gd name="T4" fmla="*/ 16 w 64"/>
                <a:gd name="T5" fmla="*/ 22 h 39"/>
                <a:gd name="T6" fmla="*/ 8 w 64"/>
                <a:gd name="T7" fmla="*/ 26 h 39"/>
                <a:gd name="T8" fmla="*/ 5 w 64"/>
                <a:gd name="T9" fmla="*/ 26 h 39"/>
                <a:gd name="T10" fmla="*/ 1 w 64"/>
                <a:gd name="T11" fmla="*/ 29 h 39"/>
                <a:gd name="T12" fmla="*/ 4 w 64"/>
                <a:gd name="T13" fmla="*/ 30 h 39"/>
                <a:gd name="T14" fmla="*/ 8 w 64"/>
                <a:gd name="T15" fmla="*/ 30 h 39"/>
                <a:gd name="T16" fmla="*/ 11 w 64"/>
                <a:gd name="T17" fmla="*/ 31 h 39"/>
                <a:gd name="T18" fmla="*/ 8 w 64"/>
                <a:gd name="T19" fmla="*/ 37 h 39"/>
                <a:gd name="T20" fmla="*/ 13 w 64"/>
                <a:gd name="T21" fmla="*/ 36 h 39"/>
                <a:gd name="T22" fmla="*/ 16 w 64"/>
                <a:gd name="T23" fmla="*/ 36 h 39"/>
                <a:gd name="T24" fmla="*/ 21 w 64"/>
                <a:gd name="T25" fmla="*/ 38 h 39"/>
                <a:gd name="T26" fmla="*/ 25 w 64"/>
                <a:gd name="T27" fmla="*/ 37 h 39"/>
                <a:gd name="T28" fmla="*/ 24 w 64"/>
                <a:gd name="T29" fmla="*/ 34 h 39"/>
                <a:gd name="T30" fmla="*/ 26 w 64"/>
                <a:gd name="T31" fmla="*/ 32 h 39"/>
                <a:gd name="T32" fmla="*/ 28 w 64"/>
                <a:gd name="T33" fmla="*/ 32 h 39"/>
                <a:gd name="T34" fmla="*/ 29 w 64"/>
                <a:gd name="T35" fmla="*/ 33 h 39"/>
                <a:gd name="T36" fmla="*/ 28 w 64"/>
                <a:gd name="T37" fmla="*/ 37 h 39"/>
                <a:gd name="T38" fmla="*/ 36 w 64"/>
                <a:gd name="T39" fmla="*/ 37 h 39"/>
                <a:gd name="T40" fmla="*/ 41 w 64"/>
                <a:gd name="T41" fmla="*/ 36 h 39"/>
                <a:gd name="T42" fmla="*/ 47 w 64"/>
                <a:gd name="T43" fmla="*/ 34 h 39"/>
                <a:gd name="T44" fmla="*/ 47 w 64"/>
                <a:gd name="T45" fmla="*/ 32 h 39"/>
                <a:gd name="T46" fmla="*/ 63 w 64"/>
                <a:gd name="T47" fmla="*/ 18 h 39"/>
                <a:gd name="T48" fmla="*/ 63 w 64"/>
                <a:gd name="T49" fmla="*/ 17 h 39"/>
                <a:gd name="T50" fmla="*/ 63 w 64"/>
                <a:gd name="T51" fmla="*/ 14 h 39"/>
                <a:gd name="T52" fmla="*/ 62 w 64"/>
                <a:gd name="T53" fmla="*/ 12 h 39"/>
                <a:gd name="T54" fmla="*/ 62 w 64"/>
                <a:gd name="T55" fmla="*/ 7 h 39"/>
                <a:gd name="T56" fmla="*/ 61 w 64"/>
                <a:gd name="T57" fmla="*/ 8 h 39"/>
                <a:gd name="T58" fmla="*/ 59 w 64"/>
                <a:gd name="T59" fmla="*/ 7 h 39"/>
                <a:gd name="T60" fmla="*/ 55 w 64"/>
                <a:gd name="T61" fmla="*/ 7 h 39"/>
                <a:gd name="T62" fmla="*/ 50 w 64"/>
                <a:gd name="T63" fmla="*/ 3 h 39"/>
                <a:gd name="T64" fmla="*/ 50 w 64"/>
                <a:gd name="T65" fmla="*/ 0 h 39"/>
                <a:gd name="T66" fmla="*/ 46 w 64"/>
                <a:gd name="T67" fmla="*/ 2 h 39"/>
                <a:gd name="T68" fmla="*/ 43 w 64"/>
                <a:gd name="T69" fmla="*/ 11 h 39"/>
                <a:gd name="T70" fmla="*/ 42 w 64"/>
                <a:gd name="T71" fmla="*/ 14 h 39"/>
                <a:gd name="T72" fmla="*/ 35 w 64"/>
                <a:gd name="T73" fmla="*/ 19 h 39"/>
                <a:gd name="T74" fmla="*/ 28 w 64"/>
                <a:gd name="T75" fmla="*/ 23 h 39"/>
                <a:gd name="T76" fmla="*/ 25 w 64"/>
                <a:gd name="T77" fmla="*/ 21 h 39"/>
                <a:gd name="T78" fmla="*/ 23 w 64"/>
                <a:gd name="T79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39">
                  <a:moveTo>
                    <a:pt x="23" y="21"/>
                  </a:moveTo>
                  <a:lnTo>
                    <a:pt x="17" y="23"/>
                  </a:lnTo>
                  <a:lnTo>
                    <a:pt x="16" y="22"/>
                  </a:lnTo>
                  <a:cubicBezTo>
                    <a:pt x="13" y="24"/>
                    <a:pt x="11" y="25"/>
                    <a:pt x="8" y="26"/>
                  </a:cubicBezTo>
                  <a:lnTo>
                    <a:pt x="5" y="26"/>
                  </a:lnTo>
                  <a:cubicBezTo>
                    <a:pt x="1" y="28"/>
                    <a:pt x="3" y="26"/>
                    <a:pt x="1" y="29"/>
                  </a:cubicBezTo>
                  <a:cubicBezTo>
                    <a:pt x="3" y="30"/>
                    <a:pt x="0" y="30"/>
                    <a:pt x="4" y="30"/>
                  </a:cubicBezTo>
                  <a:lnTo>
                    <a:pt x="8" y="30"/>
                  </a:lnTo>
                  <a:cubicBezTo>
                    <a:pt x="9" y="30"/>
                    <a:pt x="9" y="30"/>
                    <a:pt x="11" y="31"/>
                  </a:cubicBezTo>
                  <a:lnTo>
                    <a:pt x="8" y="37"/>
                  </a:lnTo>
                  <a:lnTo>
                    <a:pt x="13" y="36"/>
                  </a:lnTo>
                  <a:lnTo>
                    <a:pt x="16" y="36"/>
                  </a:lnTo>
                  <a:cubicBezTo>
                    <a:pt x="17" y="36"/>
                    <a:pt x="19" y="37"/>
                    <a:pt x="21" y="38"/>
                  </a:cubicBezTo>
                  <a:lnTo>
                    <a:pt x="25" y="37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28" y="37"/>
                  </a:lnTo>
                  <a:lnTo>
                    <a:pt x="36" y="37"/>
                  </a:lnTo>
                  <a:lnTo>
                    <a:pt x="41" y="36"/>
                  </a:lnTo>
                  <a:cubicBezTo>
                    <a:pt x="43" y="36"/>
                    <a:pt x="47" y="39"/>
                    <a:pt x="47" y="34"/>
                  </a:cubicBezTo>
                  <a:lnTo>
                    <a:pt x="47" y="32"/>
                  </a:lnTo>
                  <a:cubicBezTo>
                    <a:pt x="47" y="24"/>
                    <a:pt x="63" y="24"/>
                    <a:pt x="63" y="18"/>
                  </a:cubicBezTo>
                  <a:lnTo>
                    <a:pt x="63" y="17"/>
                  </a:lnTo>
                  <a:lnTo>
                    <a:pt x="63" y="14"/>
                  </a:lnTo>
                  <a:lnTo>
                    <a:pt x="62" y="12"/>
                  </a:lnTo>
                  <a:cubicBezTo>
                    <a:pt x="63" y="9"/>
                    <a:pt x="64" y="10"/>
                    <a:pt x="62" y="7"/>
                  </a:cubicBezTo>
                  <a:lnTo>
                    <a:pt x="61" y="8"/>
                  </a:lnTo>
                  <a:lnTo>
                    <a:pt x="59" y="7"/>
                  </a:lnTo>
                  <a:lnTo>
                    <a:pt x="55" y="7"/>
                  </a:lnTo>
                  <a:cubicBezTo>
                    <a:pt x="53" y="6"/>
                    <a:pt x="50" y="7"/>
                    <a:pt x="50" y="3"/>
                  </a:cubicBezTo>
                  <a:lnTo>
                    <a:pt x="50" y="0"/>
                  </a:lnTo>
                  <a:cubicBezTo>
                    <a:pt x="47" y="1"/>
                    <a:pt x="49" y="1"/>
                    <a:pt x="46" y="2"/>
                  </a:cubicBezTo>
                  <a:cubicBezTo>
                    <a:pt x="45" y="6"/>
                    <a:pt x="44" y="8"/>
                    <a:pt x="43" y="11"/>
                  </a:cubicBezTo>
                  <a:lnTo>
                    <a:pt x="42" y="14"/>
                  </a:lnTo>
                  <a:cubicBezTo>
                    <a:pt x="39" y="16"/>
                    <a:pt x="38" y="17"/>
                    <a:pt x="35" y="19"/>
                  </a:cubicBezTo>
                  <a:cubicBezTo>
                    <a:pt x="34" y="20"/>
                    <a:pt x="28" y="23"/>
                    <a:pt x="28" y="23"/>
                  </a:cubicBezTo>
                  <a:cubicBezTo>
                    <a:pt x="27" y="23"/>
                    <a:pt x="25" y="22"/>
                    <a:pt x="25" y="21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A8420CA7-7F68-437B-BB98-87F1F729D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587" y="3836565"/>
              <a:ext cx="719544" cy="662110"/>
            </a:xfrm>
            <a:custGeom>
              <a:avLst/>
              <a:gdLst>
                <a:gd name="T0" fmla="*/ 85 w 122"/>
                <a:gd name="T1" fmla="*/ 93 h 120"/>
                <a:gd name="T2" fmla="*/ 102 w 122"/>
                <a:gd name="T3" fmla="*/ 75 h 120"/>
                <a:gd name="T4" fmla="*/ 106 w 122"/>
                <a:gd name="T5" fmla="*/ 72 h 120"/>
                <a:gd name="T6" fmla="*/ 106 w 122"/>
                <a:gd name="T7" fmla="*/ 68 h 120"/>
                <a:gd name="T8" fmla="*/ 110 w 122"/>
                <a:gd name="T9" fmla="*/ 63 h 120"/>
                <a:gd name="T10" fmla="*/ 110 w 122"/>
                <a:gd name="T11" fmla="*/ 60 h 120"/>
                <a:gd name="T12" fmla="*/ 121 w 122"/>
                <a:gd name="T13" fmla="*/ 49 h 120"/>
                <a:gd name="T14" fmla="*/ 119 w 122"/>
                <a:gd name="T15" fmla="*/ 43 h 120"/>
                <a:gd name="T16" fmla="*/ 120 w 122"/>
                <a:gd name="T17" fmla="*/ 37 h 120"/>
                <a:gd name="T18" fmla="*/ 110 w 122"/>
                <a:gd name="T19" fmla="*/ 34 h 120"/>
                <a:gd name="T20" fmla="*/ 101 w 122"/>
                <a:gd name="T21" fmla="*/ 29 h 120"/>
                <a:gd name="T22" fmla="*/ 94 w 122"/>
                <a:gd name="T23" fmla="*/ 26 h 120"/>
                <a:gd name="T24" fmla="*/ 87 w 122"/>
                <a:gd name="T25" fmla="*/ 23 h 120"/>
                <a:gd name="T26" fmla="*/ 85 w 122"/>
                <a:gd name="T27" fmla="*/ 20 h 120"/>
                <a:gd name="T28" fmla="*/ 74 w 122"/>
                <a:gd name="T29" fmla="*/ 14 h 120"/>
                <a:gd name="T30" fmla="*/ 75 w 122"/>
                <a:gd name="T31" fmla="*/ 6 h 120"/>
                <a:gd name="T32" fmla="*/ 75 w 122"/>
                <a:gd name="T33" fmla="*/ 1 h 120"/>
                <a:gd name="T34" fmla="*/ 73 w 122"/>
                <a:gd name="T35" fmla="*/ 3 h 120"/>
                <a:gd name="T36" fmla="*/ 63 w 122"/>
                <a:gd name="T37" fmla="*/ 8 h 120"/>
                <a:gd name="T38" fmla="*/ 53 w 122"/>
                <a:gd name="T39" fmla="*/ 8 h 120"/>
                <a:gd name="T40" fmla="*/ 43 w 122"/>
                <a:gd name="T41" fmla="*/ 5 h 120"/>
                <a:gd name="T42" fmla="*/ 28 w 122"/>
                <a:gd name="T43" fmla="*/ 2 h 120"/>
                <a:gd name="T44" fmla="*/ 18 w 122"/>
                <a:gd name="T45" fmla="*/ 9 h 120"/>
                <a:gd name="T46" fmla="*/ 7 w 122"/>
                <a:gd name="T47" fmla="*/ 10 h 120"/>
                <a:gd name="T48" fmla="*/ 11 w 122"/>
                <a:gd name="T49" fmla="*/ 18 h 120"/>
                <a:gd name="T50" fmla="*/ 6 w 122"/>
                <a:gd name="T51" fmla="*/ 29 h 120"/>
                <a:gd name="T52" fmla="*/ 4 w 122"/>
                <a:gd name="T53" fmla="*/ 33 h 120"/>
                <a:gd name="T54" fmla="*/ 4 w 122"/>
                <a:gd name="T55" fmla="*/ 49 h 120"/>
                <a:gd name="T56" fmla="*/ 0 w 122"/>
                <a:gd name="T57" fmla="*/ 53 h 120"/>
                <a:gd name="T58" fmla="*/ 2 w 122"/>
                <a:gd name="T59" fmla="*/ 60 h 120"/>
                <a:gd name="T60" fmla="*/ 4 w 122"/>
                <a:gd name="T61" fmla="*/ 66 h 120"/>
                <a:gd name="T62" fmla="*/ 4 w 122"/>
                <a:gd name="T63" fmla="*/ 70 h 120"/>
                <a:gd name="T64" fmla="*/ 3 w 122"/>
                <a:gd name="T65" fmla="*/ 74 h 120"/>
                <a:gd name="T66" fmla="*/ 3 w 122"/>
                <a:gd name="T67" fmla="*/ 82 h 120"/>
                <a:gd name="T68" fmla="*/ 3 w 122"/>
                <a:gd name="T69" fmla="*/ 86 h 120"/>
                <a:gd name="T70" fmla="*/ 11 w 122"/>
                <a:gd name="T71" fmla="*/ 87 h 120"/>
                <a:gd name="T72" fmla="*/ 18 w 122"/>
                <a:gd name="T73" fmla="*/ 88 h 120"/>
                <a:gd name="T74" fmla="*/ 22 w 122"/>
                <a:gd name="T75" fmla="*/ 88 h 120"/>
                <a:gd name="T76" fmla="*/ 33 w 122"/>
                <a:gd name="T77" fmla="*/ 88 h 120"/>
                <a:gd name="T78" fmla="*/ 41 w 122"/>
                <a:gd name="T79" fmla="*/ 91 h 120"/>
                <a:gd name="T80" fmla="*/ 43 w 122"/>
                <a:gd name="T81" fmla="*/ 96 h 120"/>
                <a:gd name="T82" fmla="*/ 44 w 122"/>
                <a:gd name="T83" fmla="*/ 105 h 120"/>
                <a:gd name="T84" fmla="*/ 44 w 122"/>
                <a:gd name="T85" fmla="*/ 109 h 120"/>
                <a:gd name="T86" fmla="*/ 46 w 122"/>
                <a:gd name="T87" fmla="*/ 119 h 120"/>
                <a:gd name="T88" fmla="*/ 66 w 122"/>
                <a:gd name="T89" fmla="*/ 120 h 120"/>
                <a:gd name="T90" fmla="*/ 69 w 122"/>
                <a:gd name="T91" fmla="*/ 110 h 120"/>
                <a:gd name="T92" fmla="*/ 81 w 122"/>
                <a:gd name="T93" fmla="*/ 9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20">
                  <a:moveTo>
                    <a:pt x="81" y="98"/>
                  </a:moveTo>
                  <a:cubicBezTo>
                    <a:pt x="84" y="94"/>
                    <a:pt x="83" y="98"/>
                    <a:pt x="85" y="93"/>
                  </a:cubicBezTo>
                  <a:cubicBezTo>
                    <a:pt x="87" y="93"/>
                    <a:pt x="94" y="88"/>
                    <a:pt x="96" y="86"/>
                  </a:cubicBezTo>
                  <a:cubicBezTo>
                    <a:pt x="99" y="84"/>
                    <a:pt x="102" y="80"/>
                    <a:pt x="102" y="75"/>
                  </a:cubicBezTo>
                  <a:lnTo>
                    <a:pt x="105" y="75"/>
                  </a:lnTo>
                  <a:lnTo>
                    <a:pt x="106" y="72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9" y="65"/>
                  </a:lnTo>
                  <a:lnTo>
                    <a:pt x="110" y="63"/>
                  </a:lnTo>
                  <a:lnTo>
                    <a:pt x="110" y="62"/>
                  </a:lnTo>
                  <a:lnTo>
                    <a:pt x="110" y="60"/>
                  </a:lnTo>
                  <a:cubicBezTo>
                    <a:pt x="116" y="56"/>
                    <a:pt x="111" y="55"/>
                    <a:pt x="120" y="53"/>
                  </a:cubicBezTo>
                  <a:cubicBezTo>
                    <a:pt x="120" y="50"/>
                    <a:pt x="121" y="52"/>
                    <a:pt x="121" y="49"/>
                  </a:cubicBezTo>
                  <a:lnTo>
                    <a:pt x="121" y="47"/>
                  </a:lnTo>
                  <a:lnTo>
                    <a:pt x="119" y="43"/>
                  </a:lnTo>
                  <a:lnTo>
                    <a:pt x="122" y="40"/>
                  </a:lnTo>
                  <a:cubicBezTo>
                    <a:pt x="119" y="39"/>
                    <a:pt x="120" y="40"/>
                    <a:pt x="120" y="37"/>
                  </a:cubicBezTo>
                  <a:cubicBezTo>
                    <a:pt x="116" y="37"/>
                    <a:pt x="114" y="36"/>
                    <a:pt x="112" y="34"/>
                  </a:cubicBezTo>
                  <a:lnTo>
                    <a:pt x="110" y="34"/>
                  </a:lnTo>
                  <a:cubicBezTo>
                    <a:pt x="106" y="34"/>
                    <a:pt x="107" y="32"/>
                    <a:pt x="102" y="31"/>
                  </a:cubicBezTo>
                  <a:lnTo>
                    <a:pt x="101" y="29"/>
                  </a:lnTo>
                  <a:lnTo>
                    <a:pt x="98" y="29"/>
                  </a:lnTo>
                  <a:cubicBezTo>
                    <a:pt x="97" y="28"/>
                    <a:pt x="96" y="26"/>
                    <a:pt x="94" y="26"/>
                  </a:cubicBezTo>
                  <a:lnTo>
                    <a:pt x="91" y="26"/>
                  </a:lnTo>
                  <a:cubicBezTo>
                    <a:pt x="89" y="26"/>
                    <a:pt x="87" y="24"/>
                    <a:pt x="87" y="23"/>
                  </a:cubicBezTo>
                  <a:cubicBezTo>
                    <a:pt x="87" y="23"/>
                    <a:pt x="89" y="20"/>
                    <a:pt x="90" y="19"/>
                  </a:cubicBezTo>
                  <a:lnTo>
                    <a:pt x="85" y="20"/>
                  </a:lnTo>
                  <a:lnTo>
                    <a:pt x="84" y="14"/>
                  </a:lnTo>
                  <a:lnTo>
                    <a:pt x="74" y="14"/>
                  </a:lnTo>
                  <a:cubicBezTo>
                    <a:pt x="71" y="14"/>
                    <a:pt x="71" y="13"/>
                    <a:pt x="70" y="11"/>
                  </a:cubicBezTo>
                  <a:cubicBezTo>
                    <a:pt x="72" y="7"/>
                    <a:pt x="70" y="9"/>
                    <a:pt x="75" y="6"/>
                  </a:cubicBezTo>
                  <a:lnTo>
                    <a:pt x="75" y="4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1" y="3"/>
                  </a:lnTo>
                  <a:cubicBezTo>
                    <a:pt x="69" y="7"/>
                    <a:pt x="68" y="8"/>
                    <a:pt x="63" y="8"/>
                  </a:cubicBezTo>
                  <a:lnTo>
                    <a:pt x="61" y="5"/>
                  </a:lnTo>
                  <a:cubicBezTo>
                    <a:pt x="57" y="5"/>
                    <a:pt x="56" y="7"/>
                    <a:pt x="53" y="8"/>
                  </a:cubicBezTo>
                  <a:lnTo>
                    <a:pt x="51" y="7"/>
                  </a:lnTo>
                  <a:cubicBezTo>
                    <a:pt x="48" y="7"/>
                    <a:pt x="48" y="6"/>
                    <a:pt x="43" y="5"/>
                  </a:cubicBezTo>
                  <a:cubicBezTo>
                    <a:pt x="40" y="2"/>
                    <a:pt x="37" y="2"/>
                    <a:pt x="34" y="0"/>
                  </a:cubicBezTo>
                  <a:lnTo>
                    <a:pt x="28" y="2"/>
                  </a:lnTo>
                  <a:lnTo>
                    <a:pt x="25" y="2"/>
                  </a:lnTo>
                  <a:cubicBezTo>
                    <a:pt x="21" y="2"/>
                    <a:pt x="20" y="6"/>
                    <a:pt x="18" y="9"/>
                  </a:cubicBezTo>
                  <a:cubicBezTo>
                    <a:pt x="15" y="12"/>
                    <a:pt x="13" y="10"/>
                    <a:pt x="10" y="12"/>
                  </a:cubicBezTo>
                  <a:lnTo>
                    <a:pt x="7" y="10"/>
                  </a:lnTo>
                  <a:cubicBezTo>
                    <a:pt x="7" y="14"/>
                    <a:pt x="8" y="15"/>
                    <a:pt x="11" y="16"/>
                  </a:cubicBezTo>
                  <a:lnTo>
                    <a:pt x="11" y="18"/>
                  </a:lnTo>
                  <a:cubicBezTo>
                    <a:pt x="8" y="19"/>
                    <a:pt x="9" y="19"/>
                    <a:pt x="7" y="23"/>
                  </a:cubicBezTo>
                  <a:cubicBezTo>
                    <a:pt x="7" y="25"/>
                    <a:pt x="6" y="27"/>
                    <a:pt x="6" y="29"/>
                  </a:cubicBezTo>
                  <a:cubicBezTo>
                    <a:pt x="6" y="30"/>
                    <a:pt x="6" y="31"/>
                    <a:pt x="7" y="32"/>
                  </a:cubicBezTo>
                  <a:lnTo>
                    <a:pt x="4" y="33"/>
                  </a:lnTo>
                  <a:cubicBezTo>
                    <a:pt x="3" y="38"/>
                    <a:pt x="0" y="41"/>
                    <a:pt x="0" y="44"/>
                  </a:cubicBezTo>
                  <a:cubicBezTo>
                    <a:pt x="0" y="45"/>
                    <a:pt x="3" y="48"/>
                    <a:pt x="4" y="49"/>
                  </a:cubicBezTo>
                  <a:lnTo>
                    <a:pt x="0" y="51"/>
                  </a:lnTo>
                  <a:lnTo>
                    <a:pt x="0" y="53"/>
                  </a:lnTo>
                  <a:cubicBezTo>
                    <a:pt x="0" y="56"/>
                    <a:pt x="0" y="55"/>
                    <a:pt x="2" y="56"/>
                  </a:cubicBezTo>
                  <a:lnTo>
                    <a:pt x="2" y="60"/>
                  </a:lnTo>
                  <a:lnTo>
                    <a:pt x="4" y="61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3" y="74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1" y="85"/>
                  </a:lnTo>
                  <a:lnTo>
                    <a:pt x="3" y="86"/>
                  </a:lnTo>
                  <a:cubicBezTo>
                    <a:pt x="6" y="86"/>
                    <a:pt x="4" y="85"/>
                    <a:pt x="7" y="85"/>
                  </a:cubicBezTo>
                  <a:cubicBezTo>
                    <a:pt x="9" y="85"/>
                    <a:pt x="7" y="87"/>
                    <a:pt x="11" y="87"/>
                  </a:cubicBezTo>
                  <a:lnTo>
                    <a:pt x="16" y="87"/>
                  </a:lnTo>
                  <a:lnTo>
                    <a:pt x="18" y="88"/>
                  </a:lnTo>
                  <a:lnTo>
                    <a:pt x="20" y="88"/>
                  </a:lnTo>
                  <a:lnTo>
                    <a:pt x="22" y="88"/>
                  </a:lnTo>
                  <a:cubicBezTo>
                    <a:pt x="23" y="87"/>
                    <a:pt x="26" y="85"/>
                    <a:pt x="28" y="85"/>
                  </a:cubicBezTo>
                  <a:cubicBezTo>
                    <a:pt x="30" y="85"/>
                    <a:pt x="29" y="88"/>
                    <a:pt x="33" y="88"/>
                  </a:cubicBezTo>
                  <a:lnTo>
                    <a:pt x="36" y="88"/>
                  </a:lnTo>
                  <a:cubicBezTo>
                    <a:pt x="38" y="88"/>
                    <a:pt x="39" y="90"/>
                    <a:pt x="41" y="91"/>
                  </a:cubicBezTo>
                  <a:lnTo>
                    <a:pt x="41" y="94"/>
                  </a:lnTo>
                  <a:lnTo>
                    <a:pt x="43" y="96"/>
                  </a:lnTo>
                  <a:lnTo>
                    <a:pt x="42" y="100"/>
                  </a:lnTo>
                  <a:lnTo>
                    <a:pt x="44" y="105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1"/>
                  </a:lnTo>
                  <a:cubicBezTo>
                    <a:pt x="45" y="114"/>
                    <a:pt x="46" y="114"/>
                    <a:pt x="46" y="119"/>
                  </a:cubicBezTo>
                  <a:cubicBezTo>
                    <a:pt x="52" y="119"/>
                    <a:pt x="55" y="116"/>
                    <a:pt x="60" y="116"/>
                  </a:cubicBezTo>
                  <a:cubicBezTo>
                    <a:pt x="60" y="116"/>
                    <a:pt x="65" y="120"/>
                    <a:pt x="66" y="120"/>
                  </a:cubicBezTo>
                  <a:lnTo>
                    <a:pt x="67" y="118"/>
                  </a:lnTo>
                  <a:lnTo>
                    <a:pt x="69" y="110"/>
                  </a:lnTo>
                  <a:lnTo>
                    <a:pt x="74" y="108"/>
                  </a:lnTo>
                  <a:cubicBezTo>
                    <a:pt x="75" y="102"/>
                    <a:pt x="74" y="100"/>
                    <a:pt x="81" y="9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384AC99F-8416-4712-ADC7-4D7F7078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563" y="4360735"/>
              <a:ext cx="660565" cy="391748"/>
            </a:xfrm>
            <a:custGeom>
              <a:avLst/>
              <a:gdLst>
                <a:gd name="T0" fmla="*/ 18 w 112"/>
                <a:gd name="T1" fmla="*/ 6 h 71"/>
                <a:gd name="T2" fmla="*/ 11 w 112"/>
                <a:gd name="T3" fmla="*/ 16 h 71"/>
                <a:gd name="T4" fmla="*/ 6 w 112"/>
                <a:gd name="T5" fmla="*/ 26 h 71"/>
                <a:gd name="T6" fmla="*/ 6 w 112"/>
                <a:gd name="T7" fmla="*/ 33 h 71"/>
                <a:gd name="T8" fmla="*/ 4 w 112"/>
                <a:gd name="T9" fmla="*/ 41 h 71"/>
                <a:gd name="T10" fmla="*/ 4 w 112"/>
                <a:gd name="T11" fmla="*/ 45 h 71"/>
                <a:gd name="T12" fmla="*/ 2 w 112"/>
                <a:gd name="T13" fmla="*/ 53 h 71"/>
                <a:gd name="T14" fmla="*/ 15 w 112"/>
                <a:gd name="T15" fmla="*/ 57 h 71"/>
                <a:gd name="T16" fmla="*/ 23 w 112"/>
                <a:gd name="T17" fmla="*/ 64 h 71"/>
                <a:gd name="T18" fmla="*/ 34 w 112"/>
                <a:gd name="T19" fmla="*/ 66 h 71"/>
                <a:gd name="T20" fmla="*/ 41 w 112"/>
                <a:gd name="T21" fmla="*/ 67 h 71"/>
                <a:gd name="T22" fmla="*/ 49 w 112"/>
                <a:gd name="T23" fmla="*/ 70 h 71"/>
                <a:gd name="T24" fmla="*/ 54 w 112"/>
                <a:gd name="T25" fmla="*/ 70 h 71"/>
                <a:gd name="T26" fmla="*/ 56 w 112"/>
                <a:gd name="T27" fmla="*/ 67 h 71"/>
                <a:gd name="T28" fmla="*/ 64 w 112"/>
                <a:gd name="T29" fmla="*/ 64 h 71"/>
                <a:gd name="T30" fmla="*/ 76 w 112"/>
                <a:gd name="T31" fmla="*/ 60 h 71"/>
                <a:gd name="T32" fmla="*/ 83 w 112"/>
                <a:gd name="T33" fmla="*/ 60 h 71"/>
                <a:gd name="T34" fmla="*/ 91 w 112"/>
                <a:gd name="T35" fmla="*/ 62 h 71"/>
                <a:gd name="T36" fmla="*/ 97 w 112"/>
                <a:gd name="T37" fmla="*/ 59 h 71"/>
                <a:gd name="T38" fmla="*/ 107 w 112"/>
                <a:gd name="T39" fmla="*/ 53 h 71"/>
                <a:gd name="T40" fmla="*/ 110 w 112"/>
                <a:gd name="T41" fmla="*/ 47 h 71"/>
                <a:gd name="T42" fmla="*/ 107 w 112"/>
                <a:gd name="T43" fmla="*/ 44 h 71"/>
                <a:gd name="T44" fmla="*/ 103 w 112"/>
                <a:gd name="T45" fmla="*/ 42 h 71"/>
                <a:gd name="T46" fmla="*/ 91 w 112"/>
                <a:gd name="T47" fmla="*/ 38 h 71"/>
                <a:gd name="T48" fmla="*/ 86 w 112"/>
                <a:gd name="T49" fmla="*/ 23 h 71"/>
                <a:gd name="T50" fmla="*/ 84 w 112"/>
                <a:gd name="T51" fmla="*/ 18 h 71"/>
                <a:gd name="T52" fmla="*/ 78 w 112"/>
                <a:gd name="T53" fmla="*/ 7 h 71"/>
                <a:gd name="T54" fmla="*/ 72 w 112"/>
                <a:gd name="T55" fmla="*/ 7 h 71"/>
                <a:gd name="T56" fmla="*/ 66 w 112"/>
                <a:gd name="T57" fmla="*/ 7 h 71"/>
                <a:gd name="T58" fmla="*/ 61 w 112"/>
                <a:gd name="T59" fmla="*/ 4 h 71"/>
                <a:gd name="T60" fmla="*/ 55 w 112"/>
                <a:gd name="T61" fmla="*/ 2 h 71"/>
                <a:gd name="T62" fmla="*/ 51 w 112"/>
                <a:gd name="T63" fmla="*/ 2 h 71"/>
                <a:gd name="T64" fmla="*/ 45 w 112"/>
                <a:gd name="T65" fmla="*/ 0 h 71"/>
                <a:gd name="T66" fmla="*/ 39 w 112"/>
                <a:gd name="T67" fmla="*/ 1 h 71"/>
                <a:gd name="T68" fmla="*/ 31 w 112"/>
                <a:gd name="T69" fmla="*/ 1 h 71"/>
                <a:gd name="T70" fmla="*/ 24 w 112"/>
                <a:gd name="T7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71">
                  <a:moveTo>
                    <a:pt x="22" y="3"/>
                  </a:moveTo>
                  <a:cubicBezTo>
                    <a:pt x="19" y="6"/>
                    <a:pt x="21" y="4"/>
                    <a:pt x="18" y="6"/>
                  </a:cubicBezTo>
                  <a:cubicBezTo>
                    <a:pt x="18" y="11"/>
                    <a:pt x="17" y="10"/>
                    <a:pt x="16" y="14"/>
                  </a:cubicBezTo>
                  <a:lnTo>
                    <a:pt x="11" y="16"/>
                  </a:lnTo>
                  <a:lnTo>
                    <a:pt x="9" y="24"/>
                  </a:lnTo>
                  <a:cubicBezTo>
                    <a:pt x="7" y="26"/>
                    <a:pt x="9" y="25"/>
                    <a:pt x="6" y="26"/>
                  </a:cubicBezTo>
                  <a:lnTo>
                    <a:pt x="6" y="31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8" y="51"/>
                  </a:lnTo>
                  <a:cubicBezTo>
                    <a:pt x="13" y="52"/>
                    <a:pt x="13" y="52"/>
                    <a:pt x="15" y="57"/>
                  </a:cubicBezTo>
                  <a:cubicBezTo>
                    <a:pt x="16" y="63"/>
                    <a:pt x="16" y="61"/>
                    <a:pt x="19" y="65"/>
                  </a:cubicBezTo>
                  <a:lnTo>
                    <a:pt x="23" y="64"/>
                  </a:lnTo>
                  <a:cubicBezTo>
                    <a:pt x="24" y="65"/>
                    <a:pt x="24" y="66"/>
                    <a:pt x="27" y="66"/>
                  </a:cubicBezTo>
                  <a:lnTo>
                    <a:pt x="34" y="66"/>
                  </a:lnTo>
                  <a:lnTo>
                    <a:pt x="36" y="67"/>
                  </a:lnTo>
                  <a:lnTo>
                    <a:pt x="41" y="67"/>
                  </a:lnTo>
                  <a:cubicBezTo>
                    <a:pt x="42" y="67"/>
                    <a:pt x="45" y="69"/>
                    <a:pt x="47" y="70"/>
                  </a:cubicBezTo>
                  <a:lnTo>
                    <a:pt x="49" y="70"/>
                  </a:lnTo>
                  <a:lnTo>
                    <a:pt x="51" y="70"/>
                  </a:lnTo>
                  <a:lnTo>
                    <a:pt x="54" y="70"/>
                  </a:lnTo>
                  <a:lnTo>
                    <a:pt x="58" y="71"/>
                  </a:lnTo>
                  <a:lnTo>
                    <a:pt x="56" y="67"/>
                  </a:lnTo>
                  <a:cubicBezTo>
                    <a:pt x="58" y="66"/>
                    <a:pt x="58" y="64"/>
                    <a:pt x="61" y="64"/>
                  </a:cubicBezTo>
                  <a:lnTo>
                    <a:pt x="64" y="64"/>
                  </a:lnTo>
                  <a:cubicBezTo>
                    <a:pt x="68" y="64"/>
                    <a:pt x="67" y="60"/>
                    <a:pt x="71" y="60"/>
                  </a:cubicBezTo>
                  <a:lnTo>
                    <a:pt x="76" y="60"/>
                  </a:lnTo>
                  <a:cubicBezTo>
                    <a:pt x="78" y="60"/>
                    <a:pt x="77" y="60"/>
                    <a:pt x="79" y="59"/>
                  </a:cubicBezTo>
                  <a:cubicBezTo>
                    <a:pt x="80" y="60"/>
                    <a:pt x="78" y="60"/>
                    <a:pt x="83" y="60"/>
                  </a:cubicBezTo>
                  <a:cubicBezTo>
                    <a:pt x="85" y="63"/>
                    <a:pt x="83" y="61"/>
                    <a:pt x="87" y="63"/>
                  </a:cubicBezTo>
                  <a:lnTo>
                    <a:pt x="91" y="62"/>
                  </a:lnTo>
                  <a:cubicBezTo>
                    <a:pt x="93" y="59"/>
                    <a:pt x="91" y="61"/>
                    <a:pt x="95" y="59"/>
                  </a:cubicBezTo>
                  <a:lnTo>
                    <a:pt x="97" y="59"/>
                  </a:lnTo>
                  <a:lnTo>
                    <a:pt x="101" y="59"/>
                  </a:lnTo>
                  <a:cubicBezTo>
                    <a:pt x="104" y="59"/>
                    <a:pt x="105" y="55"/>
                    <a:pt x="107" y="53"/>
                  </a:cubicBezTo>
                  <a:cubicBezTo>
                    <a:pt x="108" y="51"/>
                    <a:pt x="110" y="49"/>
                    <a:pt x="112" y="47"/>
                  </a:cubicBezTo>
                  <a:lnTo>
                    <a:pt x="110" y="47"/>
                  </a:lnTo>
                  <a:lnTo>
                    <a:pt x="110" y="44"/>
                  </a:lnTo>
                  <a:cubicBezTo>
                    <a:pt x="107" y="45"/>
                    <a:pt x="109" y="45"/>
                    <a:pt x="107" y="44"/>
                  </a:cubicBezTo>
                  <a:lnTo>
                    <a:pt x="104" y="45"/>
                  </a:lnTo>
                  <a:cubicBezTo>
                    <a:pt x="102" y="42"/>
                    <a:pt x="103" y="46"/>
                    <a:pt x="103" y="42"/>
                  </a:cubicBezTo>
                  <a:cubicBezTo>
                    <a:pt x="103" y="40"/>
                    <a:pt x="103" y="41"/>
                    <a:pt x="104" y="38"/>
                  </a:cubicBezTo>
                  <a:lnTo>
                    <a:pt x="91" y="38"/>
                  </a:lnTo>
                  <a:lnTo>
                    <a:pt x="91" y="32"/>
                  </a:lnTo>
                  <a:cubicBezTo>
                    <a:pt x="90" y="30"/>
                    <a:pt x="87" y="26"/>
                    <a:pt x="86" y="23"/>
                  </a:cubicBezTo>
                  <a:lnTo>
                    <a:pt x="86" y="20"/>
                  </a:lnTo>
                  <a:lnTo>
                    <a:pt x="84" y="18"/>
                  </a:lnTo>
                  <a:lnTo>
                    <a:pt x="85" y="13"/>
                  </a:lnTo>
                  <a:cubicBezTo>
                    <a:pt x="85" y="10"/>
                    <a:pt x="80" y="7"/>
                    <a:pt x="78" y="7"/>
                  </a:cubicBezTo>
                  <a:lnTo>
                    <a:pt x="75" y="7"/>
                  </a:lnTo>
                  <a:lnTo>
                    <a:pt x="72" y="7"/>
                  </a:lnTo>
                  <a:lnTo>
                    <a:pt x="70" y="6"/>
                  </a:lnTo>
                  <a:lnTo>
                    <a:pt x="66" y="7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1"/>
                  </a:lnTo>
                  <a:cubicBezTo>
                    <a:pt x="39" y="0"/>
                    <a:pt x="42" y="1"/>
                    <a:pt x="39" y="1"/>
                  </a:cubicBez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cubicBezTo>
                    <a:pt x="27" y="1"/>
                    <a:pt x="26" y="2"/>
                    <a:pt x="24" y="3"/>
                  </a:cubicBezTo>
                  <a:lnTo>
                    <a:pt x="22" y="3"/>
                  </a:lnTo>
                  <a:close/>
                </a:path>
              </a:pathLst>
            </a:custGeom>
            <a:solidFill>
              <a:srgbClr val="5395D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D24AE2FB-35A7-4365-B7B0-9188DD7E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031" y="4691790"/>
              <a:ext cx="530811" cy="320020"/>
            </a:xfrm>
            <a:custGeom>
              <a:avLst/>
              <a:gdLst>
                <a:gd name="T0" fmla="*/ 90 w 90"/>
                <a:gd name="T1" fmla="*/ 4 h 58"/>
                <a:gd name="T2" fmla="*/ 78 w 90"/>
                <a:gd name="T3" fmla="*/ 1 h 58"/>
                <a:gd name="T4" fmla="*/ 71 w 90"/>
                <a:gd name="T5" fmla="*/ 5 h 58"/>
                <a:gd name="T6" fmla="*/ 64 w 90"/>
                <a:gd name="T7" fmla="*/ 2 h 58"/>
                <a:gd name="T8" fmla="*/ 61 w 90"/>
                <a:gd name="T9" fmla="*/ 2 h 58"/>
                <a:gd name="T10" fmla="*/ 55 w 90"/>
                <a:gd name="T11" fmla="*/ 2 h 58"/>
                <a:gd name="T12" fmla="*/ 49 w 90"/>
                <a:gd name="T13" fmla="*/ 6 h 58"/>
                <a:gd name="T14" fmla="*/ 44 w 90"/>
                <a:gd name="T15" fmla="*/ 6 h 58"/>
                <a:gd name="T16" fmla="*/ 39 w 90"/>
                <a:gd name="T17" fmla="*/ 14 h 58"/>
                <a:gd name="T18" fmla="*/ 36 w 90"/>
                <a:gd name="T19" fmla="*/ 11 h 58"/>
                <a:gd name="T20" fmla="*/ 26 w 90"/>
                <a:gd name="T21" fmla="*/ 9 h 58"/>
                <a:gd name="T22" fmla="*/ 18 w 90"/>
                <a:gd name="T23" fmla="*/ 7 h 58"/>
                <a:gd name="T24" fmla="*/ 14 w 90"/>
                <a:gd name="T25" fmla="*/ 7 h 58"/>
                <a:gd name="T26" fmla="*/ 6 w 90"/>
                <a:gd name="T27" fmla="*/ 6 h 58"/>
                <a:gd name="T28" fmla="*/ 2 w 90"/>
                <a:gd name="T29" fmla="*/ 9 h 58"/>
                <a:gd name="T30" fmla="*/ 2 w 90"/>
                <a:gd name="T31" fmla="*/ 14 h 58"/>
                <a:gd name="T32" fmla="*/ 2 w 90"/>
                <a:gd name="T33" fmla="*/ 17 h 58"/>
                <a:gd name="T34" fmla="*/ 7 w 90"/>
                <a:gd name="T35" fmla="*/ 21 h 58"/>
                <a:gd name="T36" fmla="*/ 12 w 90"/>
                <a:gd name="T37" fmla="*/ 19 h 58"/>
                <a:gd name="T38" fmla="*/ 22 w 90"/>
                <a:gd name="T39" fmla="*/ 23 h 58"/>
                <a:gd name="T40" fmla="*/ 27 w 90"/>
                <a:gd name="T41" fmla="*/ 22 h 58"/>
                <a:gd name="T42" fmla="*/ 35 w 90"/>
                <a:gd name="T43" fmla="*/ 26 h 58"/>
                <a:gd name="T44" fmla="*/ 52 w 90"/>
                <a:gd name="T45" fmla="*/ 37 h 58"/>
                <a:gd name="T46" fmla="*/ 54 w 90"/>
                <a:gd name="T47" fmla="*/ 40 h 58"/>
                <a:gd name="T48" fmla="*/ 58 w 90"/>
                <a:gd name="T49" fmla="*/ 43 h 58"/>
                <a:gd name="T50" fmla="*/ 67 w 90"/>
                <a:gd name="T51" fmla="*/ 43 h 58"/>
                <a:gd name="T52" fmla="*/ 71 w 90"/>
                <a:gd name="T53" fmla="*/ 47 h 58"/>
                <a:gd name="T54" fmla="*/ 67 w 90"/>
                <a:gd name="T55" fmla="*/ 54 h 58"/>
                <a:gd name="T56" fmla="*/ 69 w 90"/>
                <a:gd name="T57" fmla="*/ 58 h 58"/>
                <a:gd name="T58" fmla="*/ 88 w 90"/>
                <a:gd name="T59" fmla="*/ 36 h 58"/>
                <a:gd name="T60" fmla="*/ 88 w 90"/>
                <a:gd name="T61" fmla="*/ 29 h 58"/>
                <a:gd name="T62" fmla="*/ 89 w 90"/>
                <a:gd name="T63" fmla="*/ 25 h 58"/>
                <a:gd name="T64" fmla="*/ 88 w 90"/>
                <a:gd name="T65" fmla="*/ 19 h 58"/>
                <a:gd name="T66" fmla="*/ 87 w 90"/>
                <a:gd name="T67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58">
                  <a:moveTo>
                    <a:pt x="87" y="12"/>
                  </a:moveTo>
                  <a:cubicBezTo>
                    <a:pt x="87" y="10"/>
                    <a:pt x="89" y="6"/>
                    <a:pt x="90" y="4"/>
                  </a:cubicBezTo>
                  <a:cubicBezTo>
                    <a:pt x="87" y="2"/>
                    <a:pt x="88" y="3"/>
                    <a:pt x="87" y="0"/>
                  </a:cubicBezTo>
                  <a:lnTo>
                    <a:pt x="78" y="1"/>
                  </a:lnTo>
                  <a:lnTo>
                    <a:pt x="77" y="4"/>
                  </a:lnTo>
                  <a:cubicBezTo>
                    <a:pt x="72" y="4"/>
                    <a:pt x="74" y="5"/>
                    <a:pt x="71" y="5"/>
                  </a:cubicBezTo>
                  <a:cubicBezTo>
                    <a:pt x="70" y="5"/>
                    <a:pt x="66" y="2"/>
                    <a:pt x="66" y="2"/>
                  </a:cubicBezTo>
                  <a:lnTo>
                    <a:pt x="64" y="2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3"/>
                  </a:lnTo>
                  <a:cubicBezTo>
                    <a:pt x="57" y="2"/>
                    <a:pt x="57" y="2"/>
                    <a:pt x="55" y="2"/>
                  </a:cubicBezTo>
                  <a:cubicBezTo>
                    <a:pt x="53" y="2"/>
                    <a:pt x="53" y="4"/>
                    <a:pt x="53" y="5"/>
                  </a:cubicBezTo>
                  <a:cubicBezTo>
                    <a:pt x="50" y="6"/>
                    <a:pt x="51" y="6"/>
                    <a:pt x="49" y="6"/>
                  </a:cubicBezTo>
                  <a:cubicBezTo>
                    <a:pt x="48" y="6"/>
                    <a:pt x="47" y="5"/>
                    <a:pt x="47" y="5"/>
                  </a:cubicBezTo>
                  <a:lnTo>
                    <a:pt x="44" y="6"/>
                  </a:lnTo>
                  <a:lnTo>
                    <a:pt x="44" y="12"/>
                  </a:lnTo>
                  <a:cubicBezTo>
                    <a:pt x="40" y="13"/>
                    <a:pt x="42" y="11"/>
                    <a:pt x="39" y="14"/>
                  </a:cubicBezTo>
                  <a:lnTo>
                    <a:pt x="38" y="11"/>
                  </a:lnTo>
                  <a:lnTo>
                    <a:pt x="36" y="11"/>
                  </a:lnTo>
                  <a:lnTo>
                    <a:pt x="31" y="11"/>
                  </a:lnTo>
                  <a:cubicBezTo>
                    <a:pt x="27" y="11"/>
                    <a:pt x="29" y="9"/>
                    <a:pt x="26" y="9"/>
                  </a:cubicBezTo>
                  <a:lnTo>
                    <a:pt x="23" y="9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4" y="7"/>
                  </a:lnTo>
                  <a:cubicBezTo>
                    <a:pt x="12" y="7"/>
                    <a:pt x="12" y="7"/>
                    <a:pt x="11" y="8"/>
                  </a:cubicBezTo>
                  <a:cubicBezTo>
                    <a:pt x="9" y="7"/>
                    <a:pt x="9" y="6"/>
                    <a:pt x="6" y="6"/>
                  </a:cubicBezTo>
                  <a:lnTo>
                    <a:pt x="2" y="6"/>
                  </a:lnTo>
                  <a:lnTo>
                    <a:pt x="2" y="9"/>
                  </a:lnTo>
                  <a:cubicBezTo>
                    <a:pt x="2" y="13"/>
                    <a:pt x="2" y="10"/>
                    <a:pt x="1" y="11"/>
                  </a:cubicBezTo>
                  <a:cubicBezTo>
                    <a:pt x="2" y="14"/>
                    <a:pt x="2" y="10"/>
                    <a:pt x="2" y="14"/>
                  </a:cubicBezTo>
                  <a:lnTo>
                    <a:pt x="2" y="15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7" y="21"/>
                  </a:lnTo>
                  <a:cubicBezTo>
                    <a:pt x="9" y="22"/>
                    <a:pt x="6" y="20"/>
                    <a:pt x="10" y="20"/>
                  </a:cubicBezTo>
                  <a:cubicBezTo>
                    <a:pt x="10" y="20"/>
                    <a:pt x="12" y="19"/>
                    <a:pt x="12" y="19"/>
                  </a:cubicBezTo>
                  <a:cubicBezTo>
                    <a:pt x="14" y="20"/>
                    <a:pt x="15" y="21"/>
                    <a:pt x="18" y="22"/>
                  </a:cubicBezTo>
                  <a:lnTo>
                    <a:pt x="22" y="23"/>
                  </a:lnTo>
                  <a:cubicBezTo>
                    <a:pt x="23" y="24"/>
                    <a:pt x="21" y="22"/>
                    <a:pt x="25" y="22"/>
                  </a:cubicBezTo>
                  <a:lnTo>
                    <a:pt x="27" y="22"/>
                  </a:lnTo>
                  <a:cubicBezTo>
                    <a:pt x="30" y="24"/>
                    <a:pt x="30" y="23"/>
                    <a:pt x="32" y="26"/>
                  </a:cubicBezTo>
                  <a:lnTo>
                    <a:pt x="35" y="26"/>
                  </a:lnTo>
                  <a:cubicBezTo>
                    <a:pt x="40" y="26"/>
                    <a:pt x="40" y="29"/>
                    <a:pt x="44" y="31"/>
                  </a:cubicBezTo>
                  <a:cubicBezTo>
                    <a:pt x="47" y="33"/>
                    <a:pt x="49" y="36"/>
                    <a:pt x="52" y="37"/>
                  </a:cubicBezTo>
                  <a:lnTo>
                    <a:pt x="52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8" y="43"/>
                  </a:lnTo>
                  <a:lnTo>
                    <a:pt x="61" y="43"/>
                  </a:lnTo>
                  <a:lnTo>
                    <a:pt x="67" y="43"/>
                  </a:lnTo>
                  <a:lnTo>
                    <a:pt x="69" y="43"/>
                  </a:lnTo>
                  <a:lnTo>
                    <a:pt x="71" y="47"/>
                  </a:lnTo>
                  <a:cubicBezTo>
                    <a:pt x="69" y="48"/>
                    <a:pt x="66" y="49"/>
                    <a:pt x="66" y="51"/>
                  </a:cubicBezTo>
                  <a:cubicBezTo>
                    <a:pt x="66" y="53"/>
                    <a:pt x="66" y="53"/>
                    <a:pt x="67" y="54"/>
                  </a:cubicBezTo>
                  <a:lnTo>
                    <a:pt x="65" y="57"/>
                  </a:lnTo>
                  <a:lnTo>
                    <a:pt x="69" y="58"/>
                  </a:lnTo>
                  <a:cubicBezTo>
                    <a:pt x="74" y="54"/>
                    <a:pt x="77" y="48"/>
                    <a:pt x="85" y="46"/>
                  </a:cubicBezTo>
                  <a:cubicBezTo>
                    <a:pt x="85" y="44"/>
                    <a:pt x="87" y="37"/>
                    <a:pt x="88" y="36"/>
                  </a:cubicBezTo>
                  <a:lnTo>
                    <a:pt x="88" y="32"/>
                  </a:lnTo>
                  <a:lnTo>
                    <a:pt x="88" y="29"/>
                  </a:lnTo>
                  <a:cubicBezTo>
                    <a:pt x="88" y="27"/>
                    <a:pt x="87" y="27"/>
                    <a:pt x="87" y="26"/>
                  </a:cubicBezTo>
                  <a:lnTo>
                    <a:pt x="89" y="25"/>
                  </a:lnTo>
                  <a:cubicBezTo>
                    <a:pt x="87" y="22"/>
                    <a:pt x="88" y="26"/>
                    <a:pt x="88" y="22"/>
                  </a:cubicBezTo>
                  <a:lnTo>
                    <a:pt x="88" y="19"/>
                  </a:lnTo>
                  <a:lnTo>
                    <a:pt x="86" y="17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82B2D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26C95679-0DE0-4EF2-A922-9DC98459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770" y="4807659"/>
              <a:ext cx="790319" cy="640040"/>
            </a:xfrm>
            <a:custGeom>
              <a:avLst/>
              <a:gdLst>
                <a:gd name="T0" fmla="*/ 131 w 134"/>
                <a:gd name="T1" fmla="*/ 32 h 116"/>
                <a:gd name="T2" fmla="*/ 134 w 134"/>
                <a:gd name="T3" fmla="*/ 25 h 116"/>
                <a:gd name="T4" fmla="*/ 125 w 134"/>
                <a:gd name="T5" fmla="*/ 24 h 116"/>
                <a:gd name="T6" fmla="*/ 117 w 134"/>
                <a:gd name="T7" fmla="*/ 18 h 116"/>
                <a:gd name="T8" fmla="*/ 102 w 134"/>
                <a:gd name="T9" fmla="*/ 7 h 116"/>
                <a:gd name="T10" fmla="*/ 94 w 134"/>
                <a:gd name="T11" fmla="*/ 3 h 116"/>
                <a:gd name="T12" fmla="*/ 88 w 134"/>
                <a:gd name="T13" fmla="*/ 2 h 116"/>
                <a:gd name="T14" fmla="*/ 81 w 134"/>
                <a:gd name="T15" fmla="*/ 0 h 116"/>
                <a:gd name="T16" fmla="*/ 77 w 134"/>
                <a:gd name="T17" fmla="*/ 1 h 116"/>
                <a:gd name="T18" fmla="*/ 73 w 134"/>
                <a:gd name="T19" fmla="*/ 0 h 116"/>
                <a:gd name="T20" fmla="*/ 64 w 134"/>
                <a:gd name="T21" fmla="*/ 1 h 116"/>
                <a:gd name="T22" fmla="*/ 55 w 134"/>
                <a:gd name="T23" fmla="*/ 6 h 116"/>
                <a:gd name="T24" fmla="*/ 51 w 134"/>
                <a:gd name="T25" fmla="*/ 8 h 116"/>
                <a:gd name="T26" fmla="*/ 47 w 134"/>
                <a:gd name="T27" fmla="*/ 11 h 116"/>
                <a:gd name="T28" fmla="*/ 45 w 134"/>
                <a:gd name="T29" fmla="*/ 13 h 116"/>
                <a:gd name="T30" fmla="*/ 33 w 134"/>
                <a:gd name="T31" fmla="*/ 19 h 116"/>
                <a:gd name="T32" fmla="*/ 30 w 134"/>
                <a:gd name="T33" fmla="*/ 22 h 116"/>
                <a:gd name="T34" fmla="*/ 21 w 134"/>
                <a:gd name="T35" fmla="*/ 34 h 116"/>
                <a:gd name="T36" fmla="*/ 10 w 134"/>
                <a:gd name="T37" fmla="*/ 46 h 116"/>
                <a:gd name="T38" fmla="*/ 1 w 134"/>
                <a:gd name="T39" fmla="*/ 53 h 116"/>
                <a:gd name="T40" fmla="*/ 7 w 134"/>
                <a:gd name="T41" fmla="*/ 54 h 116"/>
                <a:gd name="T42" fmla="*/ 10 w 134"/>
                <a:gd name="T43" fmla="*/ 51 h 116"/>
                <a:gd name="T44" fmla="*/ 25 w 134"/>
                <a:gd name="T45" fmla="*/ 60 h 116"/>
                <a:gd name="T46" fmla="*/ 28 w 134"/>
                <a:gd name="T47" fmla="*/ 66 h 116"/>
                <a:gd name="T48" fmla="*/ 35 w 134"/>
                <a:gd name="T49" fmla="*/ 64 h 116"/>
                <a:gd name="T50" fmla="*/ 43 w 134"/>
                <a:gd name="T51" fmla="*/ 73 h 116"/>
                <a:gd name="T52" fmla="*/ 47 w 134"/>
                <a:gd name="T53" fmla="*/ 75 h 116"/>
                <a:gd name="T54" fmla="*/ 67 w 134"/>
                <a:gd name="T55" fmla="*/ 86 h 116"/>
                <a:gd name="T56" fmla="*/ 73 w 134"/>
                <a:gd name="T57" fmla="*/ 96 h 116"/>
                <a:gd name="T58" fmla="*/ 78 w 134"/>
                <a:gd name="T59" fmla="*/ 99 h 116"/>
                <a:gd name="T60" fmla="*/ 71 w 134"/>
                <a:gd name="T61" fmla="*/ 107 h 116"/>
                <a:gd name="T62" fmla="*/ 73 w 134"/>
                <a:gd name="T63" fmla="*/ 116 h 116"/>
                <a:gd name="T64" fmla="*/ 92 w 134"/>
                <a:gd name="T65" fmla="*/ 89 h 116"/>
                <a:gd name="T66" fmla="*/ 117 w 134"/>
                <a:gd name="T67" fmla="*/ 69 h 116"/>
                <a:gd name="T68" fmla="*/ 134 w 134"/>
                <a:gd name="T69" fmla="*/ 39 h 116"/>
                <a:gd name="T70" fmla="*/ 131 w 134"/>
                <a:gd name="T71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16">
                  <a:moveTo>
                    <a:pt x="128" y="37"/>
                  </a:moveTo>
                  <a:cubicBezTo>
                    <a:pt x="128" y="36"/>
                    <a:pt x="130" y="33"/>
                    <a:pt x="131" y="32"/>
                  </a:cubicBezTo>
                  <a:cubicBezTo>
                    <a:pt x="129" y="29"/>
                    <a:pt x="130" y="33"/>
                    <a:pt x="130" y="29"/>
                  </a:cubicBezTo>
                  <a:cubicBezTo>
                    <a:pt x="130" y="28"/>
                    <a:pt x="133" y="26"/>
                    <a:pt x="134" y="25"/>
                  </a:cubicBezTo>
                  <a:lnTo>
                    <a:pt x="129" y="24"/>
                  </a:lnTo>
                  <a:lnTo>
                    <a:pt x="125" y="24"/>
                  </a:lnTo>
                  <a:lnTo>
                    <a:pt x="120" y="23"/>
                  </a:lnTo>
                  <a:cubicBezTo>
                    <a:pt x="118" y="20"/>
                    <a:pt x="118" y="22"/>
                    <a:pt x="117" y="18"/>
                  </a:cubicBezTo>
                  <a:cubicBezTo>
                    <a:pt x="113" y="17"/>
                    <a:pt x="114" y="15"/>
                    <a:pt x="110" y="12"/>
                  </a:cubicBezTo>
                  <a:cubicBezTo>
                    <a:pt x="106" y="10"/>
                    <a:pt x="106" y="9"/>
                    <a:pt x="102" y="7"/>
                  </a:cubicBezTo>
                  <a:lnTo>
                    <a:pt x="99" y="7"/>
                  </a:lnTo>
                  <a:cubicBezTo>
                    <a:pt x="95" y="5"/>
                    <a:pt x="96" y="5"/>
                    <a:pt x="94" y="3"/>
                  </a:cubicBezTo>
                  <a:lnTo>
                    <a:pt x="92" y="4"/>
                  </a:lnTo>
                  <a:lnTo>
                    <a:pt x="88" y="2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1"/>
                  </a:lnTo>
                  <a:cubicBezTo>
                    <a:pt x="77" y="0"/>
                    <a:pt x="81" y="1"/>
                    <a:pt x="77" y="1"/>
                  </a:cubicBezTo>
                  <a:lnTo>
                    <a:pt x="75" y="1"/>
                  </a:lnTo>
                  <a:cubicBezTo>
                    <a:pt x="71" y="1"/>
                    <a:pt x="74" y="1"/>
                    <a:pt x="73" y="0"/>
                  </a:cubicBezTo>
                  <a:cubicBezTo>
                    <a:pt x="70" y="1"/>
                    <a:pt x="73" y="1"/>
                    <a:pt x="70" y="1"/>
                  </a:cubicBezTo>
                  <a:lnTo>
                    <a:pt x="64" y="1"/>
                  </a:lnTo>
                  <a:cubicBezTo>
                    <a:pt x="61" y="1"/>
                    <a:pt x="58" y="4"/>
                    <a:pt x="57" y="6"/>
                  </a:cubicBezTo>
                  <a:lnTo>
                    <a:pt x="55" y="6"/>
                  </a:lnTo>
                  <a:lnTo>
                    <a:pt x="54" y="6"/>
                  </a:lnTo>
                  <a:cubicBezTo>
                    <a:pt x="51" y="6"/>
                    <a:pt x="52" y="6"/>
                    <a:pt x="51" y="8"/>
                  </a:cubicBezTo>
                  <a:lnTo>
                    <a:pt x="47" y="8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39" y="14"/>
                  </a:lnTo>
                  <a:cubicBezTo>
                    <a:pt x="38" y="18"/>
                    <a:pt x="36" y="17"/>
                    <a:pt x="33" y="19"/>
                  </a:cubicBezTo>
                  <a:lnTo>
                    <a:pt x="33" y="23"/>
                  </a:lnTo>
                  <a:lnTo>
                    <a:pt x="30" y="22"/>
                  </a:lnTo>
                  <a:cubicBezTo>
                    <a:pt x="29" y="25"/>
                    <a:pt x="26" y="28"/>
                    <a:pt x="23" y="29"/>
                  </a:cubicBezTo>
                  <a:cubicBezTo>
                    <a:pt x="22" y="33"/>
                    <a:pt x="22" y="30"/>
                    <a:pt x="21" y="34"/>
                  </a:cubicBezTo>
                  <a:lnTo>
                    <a:pt x="17" y="35"/>
                  </a:lnTo>
                  <a:cubicBezTo>
                    <a:pt x="16" y="42"/>
                    <a:pt x="11" y="41"/>
                    <a:pt x="10" y="46"/>
                  </a:cubicBezTo>
                  <a:cubicBezTo>
                    <a:pt x="6" y="47"/>
                    <a:pt x="5" y="47"/>
                    <a:pt x="5" y="51"/>
                  </a:cubicBezTo>
                  <a:cubicBezTo>
                    <a:pt x="0" y="53"/>
                    <a:pt x="5" y="51"/>
                    <a:pt x="1" y="53"/>
                  </a:cubicBezTo>
                  <a:lnTo>
                    <a:pt x="1" y="55"/>
                  </a:lnTo>
                  <a:lnTo>
                    <a:pt x="7" y="54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cubicBezTo>
                    <a:pt x="16" y="51"/>
                    <a:pt x="20" y="59"/>
                    <a:pt x="25" y="60"/>
                  </a:cubicBezTo>
                  <a:cubicBezTo>
                    <a:pt x="26" y="63"/>
                    <a:pt x="25" y="62"/>
                    <a:pt x="28" y="64"/>
                  </a:cubicBezTo>
                  <a:lnTo>
                    <a:pt x="28" y="66"/>
                  </a:lnTo>
                  <a:lnTo>
                    <a:pt x="28" y="69"/>
                  </a:lnTo>
                  <a:cubicBezTo>
                    <a:pt x="30" y="67"/>
                    <a:pt x="32" y="66"/>
                    <a:pt x="35" y="64"/>
                  </a:cubicBezTo>
                  <a:cubicBezTo>
                    <a:pt x="37" y="67"/>
                    <a:pt x="40" y="68"/>
                    <a:pt x="41" y="72"/>
                  </a:cubicBezTo>
                  <a:lnTo>
                    <a:pt x="43" y="73"/>
                  </a:lnTo>
                  <a:lnTo>
                    <a:pt x="46" y="72"/>
                  </a:lnTo>
                  <a:lnTo>
                    <a:pt x="47" y="75"/>
                  </a:lnTo>
                  <a:cubicBezTo>
                    <a:pt x="58" y="75"/>
                    <a:pt x="51" y="82"/>
                    <a:pt x="62" y="83"/>
                  </a:cubicBezTo>
                  <a:cubicBezTo>
                    <a:pt x="63" y="85"/>
                    <a:pt x="63" y="85"/>
                    <a:pt x="67" y="86"/>
                  </a:cubicBezTo>
                  <a:cubicBezTo>
                    <a:pt x="67" y="90"/>
                    <a:pt x="68" y="89"/>
                    <a:pt x="69" y="93"/>
                  </a:cubicBezTo>
                  <a:cubicBezTo>
                    <a:pt x="72" y="94"/>
                    <a:pt x="71" y="93"/>
                    <a:pt x="73" y="96"/>
                  </a:cubicBezTo>
                  <a:lnTo>
                    <a:pt x="76" y="96"/>
                  </a:lnTo>
                  <a:cubicBezTo>
                    <a:pt x="76" y="97"/>
                    <a:pt x="78" y="98"/>
                    <a:pt x="78" y="99"/>
                  </a:cubicBezTo>
                  <a:cubicBezTo>
                    <a:pt x="78" y="102"/>
                    <a:pt x="73" y="104"/>
                    <a:pt x="71" y="105"/>
                  </a:cubicBezTo>
                  <a:lnTo>
                    <a:pt x="71" y="107"/>
                  </a:lnTo>
                  <a:lnTo>
                    <a:pt x="71" y="113"/>
                  </a:lnTo>
                  <a:cubicBezTo>
                    <a:pt x="71" y="115"/>
                    <a:pt x="71" y="116"/>
                    <a:pt x="73" y="116"/>
                  </a:cubicBezTo>
                  <a:cubicBezTo>
                    <a:pt x="74" y="116"/>
                    <a:pt x="84" y="107"/>
                    <a:pt x="85" y="105"/>
                  </a:cubicBezTo>
                  <a:cubicBezTo>
                    <a:pt x="85" y="104"/>
                    <a:pt x="91" y="90"/>
                    <a:pt x="92" y="89"/>
                  </a:cubicBezTo>
                  <a:cubicBezTo>
                    <a:pt x="93" y="89"/>
                    <a:pt x="103" y="81"/>
                    <a:pt x="105" y="80"/>
                  </a:cubicBezTo>
                  <a:cubicBezTo>
                    <a:pt x="109" y="77"/>
                    <a:pt x="114" y="73"/>
                    <a:pt x="117" y="69"/>
                  </a:cubicBezTo>
                  <a:cubicBezTo>
                    <a:pt x="120" y="64"/>
                    <a:pt x="124" y="60"/>
                    <a:pt x="126" y="54"/>
                  </a:cubicBezTo>
                  <a:cubicBezTo>
                    <a:pt x="128" y="48"/>
                    <a:pt x="131" y="44"/>
                    <a:pt x="134" y="39"/>
                  </a:cubicBezTo>
                  <a:lnTo>
                    <a:pt x="131" y="37"/>
                  </a:lnTo>
                  <a:lnTo>
                    <a:pt x="131" y="40"/>
                  </a:lnTo>
                  <a:cubicBezTo>
                    <a:pt x="129" y="39"/>
                    <a:pt x="128" y="39"/>
                    <a:pt x="128" y="37"/>
                  </a:cubicBezTo>
                  <a:close/>
                </a:path>
              </a:pathLst>
            </a:custGeom>
            <a:solidFill>
              <a:srgbClr val="A3C7E7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43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629" y="1230174"/>
            <a:ext cx="3758939" cy="1777392"/>
          </a:xfrm>
        </p:spPr>
        <p:txBody>
          <a:bodyPr/>
          <a:lstStyle/>
          <a:p>
            <a:r>
              <a:rPr lang="en-US" dirty="0">
                <a:latin typeface="Campuni Black" panose="00000A00000000000000" pitchFamily="50" charset="0"/>
              </a:rPr>
              <a:t>O Sebrae no </a:t>
            </a:r>
            <a:r>
              <a:rPr lang="en-US" dirty="0">
                <a:solidFill>
                  <a:srgbClr val="00B050"/>
                </a:solidFill>
                <a:latin typeface="Campuni Black" panose="00000A00000000000000" pitchFamily="50" charset="0"/>
              </a:rPr>
              <a:t>AGRO</a:t>
            </a:r>
            <a:endParaRPr lang="en-BR" dirty="0">
              <a:solidFill>
                <a:srgbClr val="00B050"/>
              </a:solidFill>
              <a:latin typeface="Campuni Black" panose="00000A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422A-CD0E-AF47-97A0-4ACA1E431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5007" y="2962294"/>
            <a:ext cx="4521528" cy="247510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6000" b="1" dirty="0">
                <a:solidFill>
                  <a:srgbClr val="3B4AFF"/>
                </a:solidFill>
                <a:latin typeface="Campuni Black" panose="00000A00000000000000" pitchFamily="50" charset="0"/>
              </a:rPr>
              <a:t>76,8% 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Campuni" panose="00000500000000000000" pitchFamily="50" charset="0"/>
              </a:rPr>
              <a:t>do total de agropecuária do país é de agricultura de pequeno porte, ou seja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latin typeface="Campuni Black" panose="00000A00000000000000" pitchFamily="50" charset="0"/>
              </a:rPr>
              <a:t>3,9 milhões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puni" panose="00000500000000000000" pitchFamily="50" charset="0"/>
              </a:rPr>
            </a:br>
            <a:r>
              <a:rPr lang="en-US" b="1" dirty="0">
                <a:latin typeface="Campuni" panose="00000500000000000000" pitchFamily="50" charset="0"/>
              </a:rPr>
              <a:t>de empreendedores</a:t>
            </a:r>
          </a:p>
          <a:p>
            <a:pPr algn="l">
              <a:spcBef>
                <a:spcPts val="0"/>
              </a:spcBef>
            </a:pPr>
            <a:endParaRPr lang="en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4E1E-4BDC-1F45-88C0-FC221951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836343-3E2F-1947-8CA8-414F804B1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299788"/>
              </p:ext>
            </p:extLst>
          </p:nvPr>
        </p:nvGraphicFramePr>
        <p:xfrm>
          <a:off x="2945595" y="2990072"/>
          <a:ext cx="2619412" cy="24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E63452B6-64A3-4349-9058-6C6CBAA925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44" y="3751515"/>
            <a:ext cx="928228" cy="914305"/>
          </a:xfrm>
          <a:prstGeom prst="rect">
            <a:avLst/>
          </a:prstGeom>
        </p:spPr>
      </p:pic>
      <p:pic>
        <p:nvPicPr>
          <p:cNvPr id="1030" name="Picture 6" descr="Clima de confiança e desafios para o agronegócio em 2020 - A Lavoura">
            <a:extLst>
              <a:ext uri="{FF2B5EF4-FFF2-40B4-BE49-F238E27FC236}">
                <a16:creationId xmlns:a16="http://schemas.microsoft.com/office/drawing/2014/main" id="{8DFAE20C-B1FD-4103-AFE7-390A0F03D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4"/>
          <a:stretch/>
        </p:blipFill>
        <p:spPr bwMode="auto">
          <a:xfrm>
            <a:off x="8118760" y="204801"/>
            <a:ext cx="3767854" cy="2830394"/>
          </a:xfrm>
          <a:prstGeom prst="parallelogram">
            <a:avLst>
              <a:gd name="adj" fmla="val 2108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ima de confiança e desafios para o agronegócio em 2020 - A Lavoura">
            <a:extLst>
              <a:ext uri="{FF2B5EF4-FFF2-40B4-BE49-F238E27FC236}">
                <a16:creationId xmlns:a16="http://schemas.microsoft.com/office/drawing/2014/main" id="{7DC16AA8-BF98-4E59-BAC0-0B3585B04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0" b="50000"/>
          <a:stretch/>
        </p:blipFill>
        <p:spPr bwMode="auto">
          <a:xfrm>
            <a:off x="115632" y="3321574"/>
            <a:ext cx="3066409" cy="232650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ima de confiança e desafios para o agronegócio em 2020 - A Lavoura">
            <a:extLst>
              <a:ext uri="{FF2B5EF4-FFF2-40B4-BE49-F238E27FC236}">
                <a16:creationId xmlns:a16="http://schemas.microsoft.com/office/drawing/2014/main" id="{3DE90F34-4D46-4ED1-9C48-987E572D7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5" t="50000"/>
          <a:stretch/>
        </p:blipFill>
        <p:spPr bwMode="auto">
          <a:xfrm>
            <a:off x="9273440" y="4592252"/>
            <a:ext cx="2248911" cy="166687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22237BF-89EC-4694-9CC2-5962F52397D5}"/>
              </a:ext>
            </a:extLst>
          </p:cNvPr>
          <p:cNvSpPr txBox="1"/>
          <p:nvPr/>
        </p:nvSpPr>
        <p:spPr>
          <a:xfrm>
            <a:off x="3020723" y="5409769"/>
            <a:ext cx="8191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Fontes: IBGE</a:t>
            </a:r>
          </a:p>
        </p:txBody>
      </p:sp>
    </p:spTree>
    <p:extLst>
      <p:ext uri="{BB962C8B-B14F-4D97-AF65-F5344CB8AC3E}">
        <p14:creationId xmlns:p14="http://schemas.microsoft.com/office/powerpoint/2010/main" val="7286447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18C6F8F-A35B-4D86-9E0A-AD7EA7FBE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832" y="516252"/>
            <a:ext cx="3497263" cy="14888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ampuni Black" panose="00000A00000000000000" pitchFamily="50" charset="0"/>
              </a:rPr>
              <a:t>Sebrae nos segmentos do Agro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94D646D-AB19-8645-4F45-52B03745E1B7}"/>
              </a:ext>
            </a:extLst>
          </p:cNvPr>
          <p:cNvSpPr/>
          <p:nvPr/>
        </p:nvSpPr>
        <p:spPr>
          <a:xfrm>
            <a:off x="5235800" y="642283"/>
            <a:ext cx="5371240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1A42BE"/>
                </a:solidFill>
                <a:effectLst/>
                <a:uLnTx/>
                <a:uFillTx/>
                <a:latin typeface="Campuni Black" panose="00000A00000000000000" pitchFamily="50" charset="0"/>
                <a:cs typeface="Arial" panose="020B0604020202020204" pitchFamily="34" charset="0"/>
              </a:rPr>
              <a:t>O Sebrae trabalha nos principais segmentos do Agro no país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E7BD58-0FBF-6694-50D8-7994D2D74424}"/>
              </a:ext>
            </a:extLst>
          </p:cNvPr>
          <p:cNvSpPr txBox="1"/>
          <p:nvPr/>
        </p:nvSpPr>
        <p:spPr>
          <a:xfrm>
            <a:off x="5573425" y="2816954"/>
            <a:ext cx="55822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41D9"/>
                </a:solidFill>
                <a:latin typeface="Campuni Black" panose="00000A00000000000000" pitchFamily="50" charset="0"/>
              </a:rPr>
              <a:t>Produção Vegetal</a:t>
            </a:r>
            <a:endParaRPr lang="pt-BR" sz="2400" b="0" dirty="0">
              <a:solidFill>
                <a:srgbClr val="0041D9"/>
              </a:solidFill>
              <a:latin typeface="Campuni Black" panose="00000A00000000000000" pitchFamily="50" charset="0"/>
            </a:endParaRP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Cafeicultura, Fruticultura</a:t>
            </a:r>
            <a:r>
              <a:rPr lang="pt-BR" dirty="0">
                <a:latin typeface="Campuni" panose="00000500000000000000" pitchFamily="50" charset="0"/>
              </a:rPr>
              <a:t>, </a:t>
            </a:r>
            <a:r>
              <a:rPr lang="pt-BR" sz="1800" b="0" dirty="0">
                <a:latin typeface="Campuni" panose="00000500000000000000" pitchFamily="50" charset="0"/>
              </a:rPr>
              <a:t>Horticultura</a:t>
            </a:r>
            <a:r>
              <a:rPr lang="pt-BR" dirty="0">
                <a:latin typeface="Campuni" panose="00000500000000000000" pitchFamily="50" charset="0"/>
              </a:rPr>
              <a:t>, </a:t>
            </a:r>
            <a:r>
              <a:rPr lang="pt-BR" sz="1800" b="0" dirty="0">
                <a:latin typeface="Campuni" panose="00000500000000000000" pitchFamily="50" charset="0"/>
              </a:rPr>
              <a:t>Mandiocultura,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 Flores e Plantas Ornamentais, 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Vitivinicultura, Derivados da cana de açúcar, entre outros.</a:t>
            </a:r>
          </a:p>
          <a:p>
            <a:pPr lvl="0"/>
            <a:endParaRPr lang="en-US" sz="1800" b="0" dirty="0">
              <a:latin typeface="Campuni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0041D9"/>
                </a:solidFill>
                <a:latin typeface="Campuni Black" panose="00000A00000000000000" pitchFamily="50" charset="0"/>
              </a:rPr>
              <a:t>Produção Animal</a:t>
            </a:r>
          </a:p>
          <a:p>
            <a:pPr lvl="0"/>
            <a:r>
              <a:rPr lang="pt-BR" sz="1800" b="0" dirty="0">
                <a:latin typeface="Campuni" panose="00000500000000000000" pitchFamily="50" charset="0"/>
              </a:rPr>
              <a:t>Apicultura, Aquicultura e Pesca, Avicultura</a:t>
            </a:r>
            <a:r>
              <a:rPr lang="pt-BR" dirty="0">
                <a:latin typeface="Campuni" panose="00000500000000000000" pitchFamily="50" charset="0"/>
              </a:rPr>
              <a:t>, </a:t>
            </a:r>
            <a:r>
              <a:rPr lang="pt-BR" sz="1800" b="0" dirty="0">
                <a:latin typeface="Campuni" panose="00000500000000000000" pitchFamily="50" charset="0"/>
              </a:rPr>
              <a:t>Bovinocultura de corte, Caprinovinocultura</a:t>
            </a:r>
            <a:r>
              <a:rPr lang="pt-BR" dirty="0">
                <a:latin typeface="Campuni" panose="00000500000000000000" pitchFamily="50" charset="0"/>
              </a:rPr>
              <a:t>, </a:t>
            </a:r>
            <a:r>
              <a:rPr lang="pt-BR" sz="1800" b="0" dirty="0">
                <a:latin typeface="Campuni" panose="00000500000000000000" pitchFamily="50" charset="0"/>
              </a:rPr>
              <a:t>Leite e derivados, Suinocultura, entre outros.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C2D827-3E61-E16E-5A46-46E67864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0B04D-7CD6-4AF5-94AE-1A8CA226D8F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EE99D5C-D3C6-4B44-ABBA-20AB4A7CC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9" y="1946161"/>
            <a:ext cx="3726195" cy="300742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B6A08F0-A14C-4475-9117-8CD0642A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6" y="1734241"/>
            <a:ext cx="3348380" cy="33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1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FDE683609A6C4C94839D61F79B943D" ma:contentTypeVersion="2" ma:contentTypeDescription="Crie um novo documento." ma:contentTypeScope="" ma:versionID="26dd8d3376a2847dce03c4648966df2e">
  <xsd:schema xmlns:xsd="http://www.w3.org/2001/XMLSchema" xmlns:xs="http://www.w3.org/2001/XMLSchema" xmlns:p="http://schemas.microsoft.com/office/2006/metadata/properties" xmlns:ns3="f7c722a1-1406-4834-823c-c6b9781cd014" targetNamespace="http://schemas.microsoft.com/office/2006/metadata/properties" ma:root="true" ma:fieldsID="9f8c56f88bd60ffb11ceb802bb692c6c" ns3:_="">
    <xsd:import namespace="f7c722a1-1406-4834-823c-c6b9781cd0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722a1-1406-4834-823c-c6b9781cd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14E36-2F05-4F75-8929-6F5CC407F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16407-A93E-40CD-9551-33528C960B0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7c722a1-1406-4834-823c-c6b9781cd014"/>
  </ds:schemaRefs>
</ds:datastoreItem>
</file>

<file path=customXml/itemProps3.xml><?xml version="1.0" encoding="utf-8"?>
<ds:datastoreItem xmlns:ds="http://schemas.openxmlformats.org/officeDocument/2006/customXml" ds:itemID="{90FF73AB-5BA7-4799-924C-69CE72C34FA5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589</Words>
  <Application>Microsoft Office PowerPoint</Application>
  <PresentationFormat>Widescreen</PresentationFormat>
  <Paragraphs>172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1_Tema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Larissa Vieira Meira</dc:creator>
  <cp:lastModifiedBy>newman costa</cp:lastModifiedBy>
  <cp:revision>24</cp:revision>
  <dcterms:created xsi:type="dcterms:W3CDTF">2022-05-03T12:20:56Z</dcterms:created>
  <dcterms:modified xsi:type="dcterms:W3CDTF">2022-10-05T19:29:16Z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0x01010033FDE683609A6C4C94839D61F79B943D</vt:lpwstr>
  </property>
</Properties>
</file>