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464" r:id="rId4"/>
    <p:sldId id="257" r:id="rId5"/>
    <p:sldId id="469" r:id="rId6"/>
    <p:sldId id="475" r:id="rId7"/>
    <p:sldId id="467" r:id="rId8"/>
    <p:sldId id="457" r:id="rId9"/>
    <p:sldId id="476" r:id="rId10"/>
    <p:sldId id="259" r:id="rId11"/>
    <p:sldId id="473" r:id="rId12"/>
    <p:sldId id="270" r:id="rId13"/>
    <p:sldId id="262" r:id="rId14"/>
    <p:sldId id="456" r:id="rId15"/>
    <p:sldId id="465"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snapToGrid="0">
      <p:cViewPr varScale="1">
        <p:scale>
          <a:sx n="69" d="100"/>
          <a:sy n="69"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11EB87-0982-4A49-AFD0-F05074D3D62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6E81E3-442F-40FD-A535-706FFA314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1A3080C-3826-4891-BC53-02F71979285B}"/>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5" name="Espaço Reservado para Rodapé 4">
            <a:extLst>
              <a:ext uri="{FF2B5EF4-FFF2-40B4-BE49-F238E27FC236}">
                <a16:creationId xmlns:a16="http://schemas.microsoft.com/office/drawing/2014/main" id="{8497549B-9048-4803-82BE-F6B2A75B69B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3B6899D-232D-49F5-88A1-A394A57F1970}"/>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117880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7DF15-0971-46BE-B657-2B838B4A476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2D477EC-EDBB-495F-A31E-3E605AC3E302}"/>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C5FA43E-0191-4EC8-9F84-2E78CC7A4F1C}"/>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5" name="Espaço Reservado para Rodapé 4">
            <a:extLst>
              <a:ext uri="{FF2B5EF4-FFF2-40B4-BE49-F238E27FC236}">
                <a16:creationId xmlns:a16="http://schemas.microsoft.com/office/drawing/2014/main" id="{58C38989-A6CA-45EC-AA3A-31CF2AE9715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4215328-066D-44FF-8830-DD3E772A2E2C}"/>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255566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13609D2-ACE7-447B-91ED-4B749C67A35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1C37195-28AB-4543-BCB6-ADBD3E97EFA9}"/>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9880C90-E3AF-45E7-83BB-C1E40F484839}"/>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5" name="Espaço Reservado para Rodapé 4">
            <a:extLst>
              <a:ext uri="{FF2B5EF4-FFF2-40B4-BE49-F238E27FC236}">
                <a16:creationId xmlns:a16="http://schemas.microsoft.com/office/drawing/2014/main" id="{D72E3A56-10B0-4D56-935B-8F97E4B4F79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2DD995-79CE-486F-8A0C-93C2E3B1AC64}"/>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142659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3603A-8C9F-4AA7-896C-0B647A4B96D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A470282-8C42-4A07-9EE8-825FA515DECF}"/>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8FB40E-1106-449D-94B4-EFAC9E4C1654}"/>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5" name="Espaço Reservado para Rodapé 4">
            <a:extLst>
              <a:ext uri="{FF2B5EF4-FFF2-40B4-BE49-F238E27FC236}">
                <a16:creationId xmlns:a16="http://schemas.microsoft.com/office/drawing/2014/main" id="{555B33CD-7C2B-4C5E-923A-C14C9414BD7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370AFBD-622D-4F32-94D7-1CC106506465}"/>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248045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11091-283B-43B0-87CD-02BDD7D6A56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B375775-AA44-4C8A-A364-E4876B6C36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1566329-3DC6-4FFF-827A-950E34208087}"/>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5" name="Espaço Reservado para Rodapé 4">
            <a:extLst>
              <a:ext uri="{FF2B5EF4-FFF2-40B4-BE49-F238E27FC236}">
                <a16:creationId xmlns:a16="http://schemas.microsoft.com/office/drawing/2014/main" id="{27CF6185-55F1-419E-A233-0083DFDF117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2029E6E-5348-4CDF-A97B-81713F9E5643}"/>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265581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A550C9-B6E9-4282-A1B0-21FFD82FA71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99C2F7B-FC96-431E-8BB7-CE8D30B0146C}"/>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1C8E90E-BFDA-45D8-878C-72FE8E933847}"/>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69D3B55-9D9C-43DD-B792-704A49CBCF58}"/>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6" name="Espaço Reservado para Rodapé 5">
            <a:extLst>
              <a:ext uri="{FF2B5EF4-FFF2-40B4-BE49-F238E27FC236}">
                <a16:creationId xmlns:a16="http://schemas.microsoft.com/office/drawing/2014/main" id="{866B1E55-EA56-4041-A040-A84D35E1EA2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80DE5EF-003F-4E36-993D-85839CEA18FC}"/>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374498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CE7EA-2228-4041-BCAD-B354DFC68C1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4B75373-43D6-4213-9E21-E80141E37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14A02D50-C498-48D2-8FF4-416139142E4E}"/>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4A33A3F-9079-486A-BC92-43AC6ABC8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B414A6E8-5E7D-4AE8-9CC8-C085D62435BA}"/>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1287251-774A-493A-8AB3-9A0D8EFE287B}"/>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8" name="Espaço Reservado para Rodapé 7">
            <a:extLst>
              <a:ext uri="{FF2B5EF4-FFF2-40B4-BE49-F238E27FC236}">
                <a16:creationId xmlns:a16="http://schemas.microsoft.com/office/drawing/2014/main" id="{2BC4C5B3-12D1-4C9D-A34F-86F5E8FFB43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6AD1F96-EF51-4736-AF1F-E1DD58B44C8C}"/>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295254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CAC5-3346-4997-B376-C770BE974D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6E7B97D-5141-46EE-9BB9-ACBFD8037B01}"/>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4" name="Espaço Reservado para Rodapé 3">
            <a:extLst>
              <a:ext uri="{FF2B5EF4-FFF2-40B4-BE49-F238E27FC236}">
                <a16:creationId xmlns:a16="http://schemas.microsoft.com/office/drawing/2014/main" id="{187630CC-556C-44F9-A217-9C8730C9673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F07C44F-B1E7-447B-ADD7-58EA8EA3DD3F}"/>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87633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5CC8195-4100-4249-B812-D22B8A6861F9}"/>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3" name="Espaço Reservado para Rodapé 2">
            <a:extLst>
              <a:ext uri="{FF2B5EF4-FFF2-40B4-BE49-F238E27FC236}">
                <a16:creationId xmlns:a16="http://schemas.microsoft.com/office/drawing/2014/main" id="{59B87706-9BF2-4036-91F0-D58DA0CBF43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781BA72-81C5-4F2B-A9C2-B586A62484D9}"/>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26011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DFEE8-B948-49A1-95C3-45604DD6D2F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0C4A3B2-F7CC-48A7-8BA6-5F36DF05F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D8858A8-ACBC-4111-90E6-9F331CD23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656F8C4A-C359-4053-B06C-852C967D822D}"/>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6" name="Espaço Reservado para Rodapé 5">
            <a:extLst>
              <a:ext uri="{FF2B5EF4-FFF2-40B4-BE49-F238E27FC236}">
                <a16:creationId xmlns:a16="http://schemas.microsoft.com/office/drawing/2014/main" id="{435C99BE-E876-4885-A95E-B6EE89CF797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CE0C99B-6C4C-482E-939F-77A0B2409356}"/>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207772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3974A-93E6-4A87-BB23-EA4B5D8C04F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5134F90-C1D7-49C3-B8AD-DF1031780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CA044D9-1B1E-4C59-AEE1-ED5A42F3F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F8118D7-86A1-4A30-89D3-2007B48EC611}"/>
              </a:ext>
            </a:extLst>
          </p:cNvPr>
          <p:cNvSpPr>
            <a:spLocks noGrp="1"/>
          </p:cNvSpPr>
          <p:nvPr>
            <p:ph type="dt" sz="half" idx="10"/>
          </p:nvPr>
        </p:nvSpPr>
        <p:spPr/>
        <p:txBody>
          <a:bodyPr/>
          <a:lstStyle/>
          <a:p>
            <a:fld id="{4B60DC1D-566E-4BC0-8596-3B52B80ED6C4}" type="datetimeFigureOut">
              <a:rPr lang="pt-BR" smtClean="0"/>
              <a:t>05/10/2022</a:t>
            </a:fld>
            <a:endParaRPr lang="pt-BR"/>
          </a:p>
        </p:txBody>
      </p:sp>
      <p:sp>
        <p:nvSpPr>
          <p:cNvPr id="6" name="Espaço Reservado para Rodapé 5">
            <a:extLst>
              <a:ext uri="{FF2B5EF4-FFF2-40B4-BE49-F238E27FC236}">
                <a16:creationId xmlns:a16="http://schemas.microsoft.com/office/drawing/2014/main" id="{A866025F-BCEC-48EA-8694-43F5A236543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FFBAA54-B2EC-4E18-9404-7C9B1E6D9DED}"/>
              </a:ext>
            </a:extLst>
          </p:cNvPr>
          <p:cNvSpPr>
            <a:spLocks noGrp="1"/>
          </p:cNvSpPr>
          <p:nvPr>
            <p:ph type="sldNum" sz="quarter" idx="12"/>
          </p:nvPr>
        </p:nvSpPr>
        <p:spPr/>
        <p:txBody>
          <a:bodyPr/>
          <a:lstStyle/>
          <a:p>
            <a:fld id="{651F5127-5AB9-4720-9BE2-A1CD066C0DB2}" type="slidenum">
              <a:rPr lang="pt-BR" smtClean="0"/>
              <a:t>‹nº›</a:t>
            </a:fld>
            <a:endParaRPr lang="pt-BR"/>
          </a:p>
        </p:txBody>
      </p:sp>
    </p:spTree>
    <p:extLst>
      <p:ext uri="{BB962C8B-B14F-4D97-AF65-F5344CB8AC3E}">
        <p14:creationId xmlns:p14="http://schemas.microsoft.com/office/powerpoint/2010/main" val="325527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2089964-6840-46A0-8303-1C99D6800A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012CEEB-53AB-490A-BFBE-346C91A78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192F525-6CBD-49F8-91B9-D4EB505CC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DC1D-566E-4BC0-8596-3B52B80ED6C4}" type="datetimeFigureOut">
              <a:rPr lang="pt-BR" smtClean="0"/>
              <a:t>05/10/2022</a:t>
            </a:fld>
            <a:endParaRPr lang="pt-BR"/>
          </a:p>
        </p:txBody>
      </p:sp>
      <p:sp>
        <p:nvSpPr>
          <p:cNvPr id="5" name="Espaço Reservado para Rodapé 4">
            <a:extLst>
              <a:ext uri="{FF2B5EF4-FFF2-40B4-BE49-F238E27FC236}">
                <a16:creationId xmlns:a16="http://schemas.microsoft.com/office/drawing/2014/main" id="{07BBBD30-E000-46D6-A5FF-2053EA91C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6DFDB48-B24C-470B-AEB4-567AE611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5127-5AB9-4720-9BE2-A1CD066C0DB2}" type="slidenum">
              <a:rPr lang="pt-BR" smtClean="0"/>
              <a:t>‹nº›</a:t>
            </a:fld>
            <a:endParaRPr lang="pt-BR"/>
          </a:p>
        </p:txBody>
      </p:sp>
    </p:spTree>
    <p:extLst>
      <p:ext uri="{BB962C8B-B14F-4D97-AF65-F5344CB8AC3E}">
        <p14:creationId xmlns:p14="http://schemas.microsoft.com/office/powerpoint/2010/main" val="133386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bnt.org.br/paginampe/biblioteca/files/upload/anexos/pdf/4ee5b810af4a3aee073ab89f0a573a1a.pdf" TargetMode="External"/><Relationship Id="rId7" Type="http://schemas.openxmlformats.org/officeDocument/2006/relationships/image" Target="../media/image1.png"/><Relationship Id="rId2" Type="http://schemas.openxmlformats.org/officeDocument/2006/relationships/hyperlink" Target="http://www.ghgprotocol.org/" TargetMode="External"/><Relationship Id="rId1" Type="http://schemas.openxmlformats.org/officeDocument/2006/relationships/slideLayout" Target="../slideLayouts/slideLayout2.xml"/><Relationship Id="rId6" Type="http://schemas.openxmlformats.org/officeDocument/2006/relationships/hyperlink" Target="http://www.ghgprotocolbrasil.com.br/especificacoes-de-verificacao" TargetMode="External"/><Relationship Id="rId5" Type="http://schemas.openxmlformats.org/officeDocument/2006/relationships/hyperlink" Target="http://www.ipcc.ch/" TargetMode="External"/><Relationship Id="rId4" Type="http://schemas.openxmlformats.org/officeDocument/2006/relationships/hyperlink" Target="http://www.ghgprotocolbrasil.com.b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roptrust.org/" TargetMode="External"/><Relationship Id="rId2" Type="http://schemas.openxmlformats.org/officeDocument/2006/relationships/hyperlink" Target="http://www.cria.org.br/"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orumdofuturo.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C307774-A61B-4383-BA03-9071337F6622}"/>
              </a:ext>
            </a:extLst>
          </p:cNvPr>
          <p:cNvSpPr/>
          <p:nvPr/>
        </p:nvSpPr>
        <p:spPr>
          <a:xfrm>
            <a:off x="0" y="0"/>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Conteúdo 2">
            <a:extLst>
              <a:ext uri="{FF2B5EF4-FFF2-40B4-BE49-F238E27FC236}">
                <a16:creationId xmlns:a16="http://schemas.microsoft.com/office/drawing/2014/main" id="{ED5B85C6-0C92-4D65-B624-E88D385459B0}"/>
              </a:ext>
            </a:extLst>
          </p:cNvPr>
          <p:cNvSpPr>
            <a:spLocks noGrp="1"/>
          </p:cNvSpPr>
          <p:nvPr>
            <p:ph idx="1"/>
          </p:nvPr>
        </p:nvSpPr>
        <p:spPr>
          <a:xfrm>
            <a:off x="3872411" y="1438576"/>
            <a:ext cx="6667500" cy="2674722"/>
          </a:xfrm>
        </p:spPr>
        <p:txBody>
          <a:bodyPr>
            <a:noAutofit/>
          </a:bodyPr>
          <a:lstStyle/>
          <a:p>
            <a:pPr marL="0" indent="0">
              <a:lnSpc>
                <a:spcPct val="100000"/>
              </a:lnSpc>
              <a:spcBef>
                <a:spcPts val="0"/>
              </a:spcBef>
              <a:buNone/>
            </a:pPr>
            <a:endParaRPr lang="pt-BR"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pt-BR" dirty="0">
                <a:solidFill>
                  <a:schemeClr val="bg1"/>
                </a:solidFill>
                <a:latin typeface="Arial" panose="020B0604020202020204" pitchFamily="34" charset="0"/>
                <a:cs typeface="Arial" panose="020B0604020202020204" pitchFamily="34" charset="0"/>
              </a:rPr>
              <a:t>A importância do desenvolvimento de métricas associadas à sustentabilidade na produção de alimentos</a:t>
            </a:r>
          </a:p>
          <a:p>
            <a:pPr marL="0" indent="0">
              <a:lnSpc>
                <a:spcPct val="100000"/>
              </a:lnSpc>
              <a:spcBef>
                <a:spcPts val="0"/>
              </a:spcBef>
              <a:buNone/>
            </a:pPr>
            <a:endParaRPr lang="pt-BR"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pt-BR" sz="2400" dirty="0">
                <a:solidFill>
                  <a:schemeClr val="accent4"/>
                </a:solidFill>
                <a:latin typeface="Arial" panose="020B0604020202020204" pitchFamily="34" charset="0"/>
                <a:cs typeface="Arial" panose="020B0604020202020204" pitchFamily="34" charset="0"/>
              </a:rPr>
              <a:t>Um processo gradual</a:t>
            </a:r>
            <a:br>
              <a:rPr lang="pt-BR" dirty="0">
                <a:solidFill>
                  <a:schemeClr val="bg1"/>
                </a:solidFill>
                <a:latin typeface="Arial" panose="020B0604020202020204" pitchFamily="34" charset="0"/>
                <a:cs typeface="Arial" panose="020B0604020202020204" pitchFamily="34" charset="0"/>
              </a:rPr>
            </a:br>
            <a:endParaRPr lang="pt-BR" dirty="0">
              <a:solidFill>
                <a:schemeClr val="bg1"/>
              </a:solidFill>
              <a:latin typeface="Arial" panose="020B0604020202020204" pitchFamily="34" charset="0"/>
              <a:cs typeface="Arial" panose="020B0604020202020204" pitchFamily="34" charset="0"/>
            </a:endParaRPr>
          </a:p>
        </p:txBody>
      </p:sp>
      <p:sp>
        <p:nvSpPr>
          <p:cNvPr id="14" name="Espaço Reservado para Conteúdo 2">
            <a:extLst>
              <a:ext uri="{FF2B5EF4-FFF2-40B4-BE49-F238E27FC236}">
                <a16:creationId xmlns:a16="http://schemas.microsoft.com/office/drawing/2014/main" id="{DA126651-C065-420F-AE5D-00B3695CD46D}"/>
              </a:ext>
            </a:extLst>
          </p:cNvPr>
          <p:cNvSpPr txBox="1">
            <a:spLocks/>
          </p:cNvSpPr>
          <p:nvPr/>
        </p:nvSpPr>
        <p:spPr>
          <a:xfrm>
            <a:off x="3860528" y="4343046"/>
            <a:ext cx="6667500" cy="2674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br>
              <a:rPr lang="pt-BR" dirty="0">
                <a:solidFill>
                  <a:schemeClr val="bg1"/>
                </a:solidFill>
              </a:rPr>
            </a:br>
            <a:r>
              <a:rPr lang="pt-BR" sz="2000" dirty="0">
                <a:solidFill>
                  <a:schemeClr val="bg1"/>
                </a:solidFill>
                <a:latin typeface="Arial" panose="020B0604020202020204" pitchFamily="34" charset="0"/>
                <a:cs typeface="Arial" panose="020B0604020202020204" pitchFamily="34" charset="0"/>
              </a:rPr>
              <a:t>Marcio de Miranda Santos</a:t>
            </a:r>
          </a:p>
          <a:p>
            <a:pPr marL="0" indent="0">
              <a:lnSpc>
                <a:spcPct val="100000"/>
              </a:lnSpc>
              <a:spcBef>
                <a:spcPts val="0"/>
              </a:spcBef>
              <a:buFont typeface="Arial" panose="020B0604020202020204" pitchFamily="34" charset="0"/>
              <a:buNone/>
            </a:pPr>
            <a:r>
              <a:rPr lang="pt-BR" sz="2000" dirty="0">
                <a:solidFill>
                  <a:schemeClr val="bg1"/>
                </a:solidFill>
                <a:latin typeface="Arial" panose="020B0604020202020204" pitchFamily="34" charset="0"/>
                <a:cs typeface="Arial" panose="020B0604020202020204" pitchFamily="34" charset="0"/>
              </a:rPr>
              <a:t>Diretor Geral do Fórum do Futuro</a:t>
            </a:r>
          </a:p>
        </p:txBody>
      </p:sp>
      <p:pic>
        <p:nvPicPr>
          <p:cNvPr id="7" name="Picture 3">
            <a:extLst>
              <a:ext uri="{FF2B5EF4-FFF2-40B4-BE49-F238E27FC236}">
                <a16:creationId xmlns:a16="http://schemas.microsoft.com/office/drawing/2014/main" id="{6D58402F-AC42-4B42-8AF4-B7BA8B1D48B1}"/>
              </a:ext>
            </a:extLst>
          </p:cNvPr>
          <p:cNvPicPr>
            <a:picLocks noChangeAspect="1" noChangeArrowheads="1"/>
          </p:cNvPicPr>
          <p:nvPr/>
        </p:nvPicPr>
        <p:blipFill>
          <a:blip r:embed="rId2"/>
          <a:srcRect/>
          <a:stretch>
            <a:fillRect/>
          </a:stretch>
        </p:blipFill>
        <p:spPr bwMode="auto">
          <a:xfrm>
            <a:off x="353258" y="595488"/>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5229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4B6B970-C832-4A2D-969A-A7C1A82AE78A}"/>
              </a:ext>
            </a:extLst>
          </p:cNvPr>
          <p:cNvSpPr/>
          <p:nvPr/>
        </p:nvSpPr>
        <p:spPr>
          <a:xfrm>
            <a:off x="0" y="0"/>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3CD1E984-1AEF-4BA5-BAB7-D4BF8E0C5B73}"/>
              </a:ext>
            </a:extLst>
          </p:cNvPr>
          <p:cNvSpPr txBox="1"/>
          <p:nvPr/>
        </p:nvSpPr>
        <p:spPr>
          <a:xfrm>
            <a:off x="3862919" y="893488"/>
            <a:ext cx="7638483" cy="7986802"/>
          </a:xfrm>
          <a:prstGeom prst="rect">
            <a:avLst/>
          </a:prstGeom>
          <a:noFill/>
        </p:spPr>
        <p:txBody>
          <a:bodyPr wrap="square" rtlCol="0">
            <a:spAutoFit/>
          </a:bodyPr>
          <a:lstStyle/>
          <a:p>
            <a:endParaRPr lang="pt-BR" sz="2200" dirty="0">
              <a:solidFill>
                <a:schemeClr val="bg1"/>
              </a:solidFill>
              <a:latin typeface="Arial" panose="020B0604020202020204" pitchFamily="34" charset="0"/>
              <a:cs typeface="Arial" panose="020B0604020202020204" pitchFamily="34" charset="0"/>
            </a:endParaRPr>
          </a:p>
          <a:p>
            <a:r>
              <a:rPr lang="pt-BR" sz="2200" dirty="0">
                <a:solidFill>
                  <a:schemeClr val="bg1"/>
                </a:solidFill>
                <a:latin typeface="Arial" panose="020B0604020202020204" pitchFamily="34" charset="0"/>
                <a:cs typeface="Arial" panose="020B0604020202020204" pitchFamily="34" charset="0"/>
              </a:rPr>
              <a:t>Métricas auditáveis são </a:t>
            </a:r>
            <a:r>
              <a:rPr lang="pt-BR" sz="2200" dirty="0">
                <a:solidFill>
                  <a:schemeClr val="accent4"/>
                </a:solidFill>
                <a:latin typeface="Arial" panose="020B0604020202020204" pitchFamily="34" charset="0"/>
                <a:cs typeface="Arial" panose="020B0604020202020204" pitchFamily="34" charset="0"/>
              </a:rPr>
              <a:t>importantes</a:t>
            </a:r>
            <a:r>
              <a:rPr lang="pt-BR" sz="2200" dirty="0">
                <a:solidFill>
                  <a:schemeClr val="bg1"/>
                </a:solidFill>
                <a:latin typeface="Arial" panose="020B0604020202020204" pitchFamily="34" charset="0"/>
                <a:cs typeface="Arial" panose="020B0604020202020204" pitchFamily="34" charset="0"/>
              </a:rPr>
              <a:t> para reverter, inteligentemente, uma percepção global que aos poucos se consolida: as matérias primas de grande volume produzidas no território nacional destroem a natureza e comprometem a saúde do planeta?</a:t>
            </a:r>
          </a:p>
          <a:p>
            <a:endParaRPr lang="pt-BR" sz="2200" dirty="0">
              <a:solidFill>
                <a:schemeClr val="bg1"/>
              </a:solidFill>
              <a:latin typeface="Arial" panose="020B0604020202020204" pitchFamily="34" charset="0"/>
              <a:cs typeface="Arial" panose="020B0604020202020204" pitchFamily="34" charset="0"/>
            </a:endParaRPr>
          </a:p>
          <a:p>
            <a:r>
              <a:rPr lang="pt-BR" sz="2200" dirty="0">
                <a:solidFill>
                  <a:schemeClr val="bg1"/>
                </a:solidFill>
                <a:latin typeface="Arial" panose="020B0604020202020204" pitchFamily="34" charset="0"/>
                <a:cs typeface="Arial" panose="020B0604020202020204" pitchFamily="34" charset="0"/>
              </a:rPr>
              <a:t>No caso do Pilar II - Planeta</a:t>
            </a:r>
          </a:p>
          <a:p>
            <a:endParaRPr lang="pt-BR" sz="2200" dirty="0">
              <a:solidFill>
                <a:schemeClr val="bg1"/>
              </a:solidFill>
              <a:latin typeface="Arial" panose="020B0604020202020204" pitchFamily="34" charset="0"/>
              <a:cs typeface="Arial" panose="020B0604020202020204" pitchFamily="34" charset="0"/>
            </a:endParaRPr>
          </a:p>
          <a:p>
            <a:r>
              <a:rPr lang="pt-BR" sz="2200" dirty="0">
                <a:solidFill>
                  <a:schemeClr val="bg1"/>
                </a:solidFill>
                <a:latin typeface="Arial" panose="020B0604020202020204" pitchFamily="34" charset="0"/>
                <a:cs typeface="Arial" panose="020B0604020202020204" pitchFamily="34" charset="0"/>
              </a:rPr>
              <a:t>Emissão de gases de efeito estufa</a:t>
            </a:r>
          </a:p>
          <a:p>
            <a:r>
              <a:rPr lang="pt-BR" sz="2200" dirty="0">
                <a:solidFill>
                  <a:schemeClr val="bg1"/>
                </a:solidFill>
                <a:latin typeface="Arial" panose="020B0604020202020204" pitchFamily="34" charset="0"/>
                <a:cs typeface="Arial" panose="020B0604020202020204" pitchFamily="34" charset="0"/>
              </a:rPr>
              <a:t>Área de vegetação nativa preservada</a:t>
            </a:r>
          </a:p>
          <a:p>
            <a:r>
              <a:rPr lang="pt-BR" sz="2200" dirty="0">
                <a:solidFill>
                  <a:schemeClr val="bg1"/>
                </a:solidFill>
                <a:latin typeface="Arial" panose="020B0604020202020204" pitchFamily="34" charset="0"/>
                <a:cs typeface="Arial" panose="020B0604020202020204" pitchFamily="34" charset="0"/>
              </a:rPr>
              <a:t>Área ocupada com Unidades de Conservação da Biodiversidade</a:t>
            </a:r>
          </a:p>
          <a:p>
            <a:r>
              <a:rPr lang="pt-BR" sz="2200" dirty="0">
                <a:solidFill>
                  <a:schemeClr val="bg1"/>
                </a:solidFill>
                <a:latin typeface="Arial" panose="020B0604020202020204" pitchFamily="34" charset="0"/>
                <a:cs typeface="Arial" panose="020B0604020202020204" pitchFamily="34" charset="0"/>
              </a:rPr>
              <a:t>Taxa de desmatamento</a:t>
            </a:r>
          </a:p>
          <a:p>
            <a:r>
              <a:rPr lang="pt-BR" sz="2200" dirty="0">
                <a:solidFill>
                  <a:schemeClr val="bg1"/>
                </a:solidFill>
                <a:latin typeface="Arial" panose="020B0604020202020204" pitchFamily="34" charset="0"/>
                <a:cs typeface="Arial" panose="020B0604020202020204" pitchFamily="34" charset="0"/>
              </a:rPr>
              <a:t>Total de Ativos Ambientais negociados</a:t>
            </a:r>
          </a:p>
          <a:p>
            <a:endParaRPr lang="pt-BR" sz="2200" dirty="0">
              <a:solidFill>
                <a:schemeClr val="bg1"/>
              </a:solidFill>
              <a:latin typeface="Arial" panose="020B0604020202020204" pitchFamily="34" charset="0"/>
              <a:cs typeface="Arial" panose="020B0604020202020204" pitchFamily="34" charset="0"/>
            </a:endParaRPr>
          </a:p>
          <a:p>
            <a:endParaRPr lang="pt-BR" sz="2200" dirty="0">
              <a:solidFill>
                <a:schemeClr val="bg1"/>
              </a:solidFill>
              <a:latin typeface="Arial" panose="020B0604020202020204" pitchFamily="34" charset="0"/>
              <a:cs typeface="Arial" panose="020B0604020202020204" pitchFamily="34" charset="0"/>
            </a:endParaRPr>
          </a:p>
          <a:p>
            <a:endParaRPr lang="pt-BR" sz="2200" dirty="0">
              <a:solidFill>
                <a:schemeClr val="bg1"/>
              </a:solidFill>
              <a:latin typeface="Arial" panose="020B0604020202020204" pitchFamily="34" charset="0"/>
              <a:cs typeface="Arial" panose="020B0604020202020204" pitchFamily="34" charset="0"/>
            </a:endParaRPr>
          </a:p>
          <a:p>
            <a:endParaRPr lang="pt-BR" sz="2200" dirty="0">
              <a:solidFill>
                <a:schemeClr val="bg1"/>
              </a:solidFill>
              <a:latin typeface="Barlow" panose="00000500000000000000" pitchFamily="2" charset="0"/>
            </a:endParaRPr>
          </a:p>
          <a:p>
            <a:endParaRPr lang="pt-BR" sz="2300" dirty="0">
              <a:solidFill>
                <a:schemeClr val="bg1"/>
              </a:solidFill>
              <a:latin typeface="Barlow" panose="00000500000000000000" pitchFamily="2" charset="0"/>
            </a:endParaRPr>
          </a:p>
          <a:p>
            <a:endParaRPr lang="pt-BR" sz="2400" dirty="0">
              <a:solidFill>
                <a:schemeClr val="bg1"/>
              </a:solidFill>
              <a:latin typeface="Barlow" panose="00000500000000000000" pitchFamily="2" charset="0"/>
            </a:endParaRPr>
          </a:p>
          <a:p>
            <a:endParaRPr lang="pt-BR" sz="2400" dirty="0">
              <a:solidFill>
                <a:schemeClr val="bg1"/>
              </a:solidFill>
              <a:latin typeface="Barlow" panose="00000500000000000000" pitchFamily="2" charset="0"/>
            </a:endParaRPr>
          </a:p>
          <a:p>
            <a:endParaRPr lang="pt-BR" sz="2400" dirty="0">
              <a:solidFill>
                <a:schemeClr val="bg1"/>
              </a:solidFill>
              <a:latin typeface="Barlow" panose="00000500000000000000" pitchFamily="2" charset="0"/>
            </a:endParaRPr>
          </a:p>
        </p:txBody>
      </p:sp>
      <p:pic>
        <p:nvPicPr>
          <p:cNvPr id="11" name="Picture 3">
            <a:extLst>
              <a:ext uri="{FF2B5EF4-FFF2-40B4-BE49-F238E27FC236}">
                <a16:creationId xmlns:a16="http://schemas.microsoft.com/office/drawing/2014/main" id="{3283FA9D-F706-4868-8601-9AF7701135D5}"/>
              </a:ext>
            </a:extLst>
          </p:cNvPr>
          <p:cNvPicPr>
            <a:picLocks noChangeAspect="1" noChangeArrowheads="1"/>
          </p:cNvPicPr>
          <p:nvPr/>
        </p:nvPicPr>
        <p:blipFill>
          <a:blip r:embed="rId2"/>
          <a:srcRect/>
          <a:stretch>
            <a:fillRect/>
          </a:stretch>
        </p:blipFill>
        <p:spPr bwMode="auto">
          <a:xfrm>
            <a:off x="375834" y="595487"/>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10329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25A1765E-6C69-427B-981B-8D712DEC5A1E}"/>
              </a:ext>
            </a:extLst>
          </p:cNvPr>
          <p:cNvSpPr/>
          <p:nvPr/>
        </p:nvSpPr>
        <p:spPr>
          <a:xfrm>
            <a:off x="0" y="214489"/>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a:extLst>
              <a:ext uri="{FF2B5EF4-FFF2-40B4-BE49-F238E27FC236}">
                <a16:creationId xmlns:a16="http://schemas.microsoft.com/office/drawing/2014/main" id="{85668078-7237-493E-8AE2-51DFD253C55A}"/>
              </a:ext>
            </a:extLst>
          </p:cNvPr>
          <p:cNvSpPr txBox="1"/>
          <p:nvPr/>
        </p:nvSpPr>
        <p:spPr>
          <a:xfrm>
            <a:off x="3871643" y="1173135"/>
            <a:ext cx="7750779" cy="5663089"/>
          </a:xfrm>
          <a:prstGeom prst="rect">
            <a:avLst/>
          </a:prstGeom>
          <a:noFill/>
        </p:spPr>
        <p:txBody>
          <a:bodyPr wrap="square" rtlCol="0">
            <a:spAutoFit/>
          </a:bodyPr>
          <a:lstStyle/>
          <a:p>
            <a:r>
              <a:rPr lang="pt-BR" sz="2400" dirty="0">
                <a:solidFill>
                  <a:schemeClr val="bg1"/>
                </a:solidFill>
              </a:rPr>
              <a:t>O GRADUALISMO </a:t>
            </a:r>
            <a:r>
              <a:rPr lang="pt-BR" sz="2400">
                <a:solidFill>
                  <a:schemeClr val="bg1"/>
                </a:solidFill>
              </a:rPr>
              <a:t>das métricas em </a:t>
            </a:r>
            <a:r>
              <a:rPr lang="pt-BR" sz="2400" dirty="0">
                <a:solidFill>
                  <a:schemeClr val="bg1"/>
                </a:solidFill>
              </a:rPr>
              <a:t>perspectiva</a:t>
            </a:r>
          </a:p>
          <a:p>
            <a:endParaRPr lang="pt-BR" dirty="0">
              <a:solidFill>
                <a:schemeClr val="bg1"/>
              </a:solidFill>
            </a:endParaRPr>
          </a:p>
          <a:p>
            <a:r>
              <a:rPr lang="pt-BR" dirty="0">
                <a:solidFill>
                  <a:schemeClr val="bg1"/>
                </a:solidFill>
              </a:rPr>
              <a:t>Inventários de GEE seguem protocolos e normas disponíveis para a sua compilação. A norma mais utilizada é o </a:t>
            </a:r>
            <a:r>
              <a:rPr lang="pt-BR" i="1" dirty="0" err="1">
                <a:solidFill>
                  <a:schemeClr val="bg1"/>
                </a:solidFill>
                <a:hlinkClick r:id="rId2">
                  <a:extLst>
                    <a:ext uri="{A12FA001-AC4F-418D-AE19-62706E023703}">
                      <ahyp:hlinkClr xmlns:ahyp="http://schemas.microsoft.com/office/drawing/2018/hyperlinkcolor" val="tx"/>
                    </a:ext>
                  </a:extLst>
                </a:hlinkClick>
              </a:rPr>
              <a:t>Greenhouse</a:t>
            </a:r>
            <a:r>
              <a:rPr lang="pt-BR" i="1" dirty="0">
                <a:solidFill>
                  <a:schemeClr val="bg1"/>
                </a:solidFill>
                <a:hlinkClick r:id="rId2">
                  <a:extLst>
                    <a:ext uri="{A12FA001-AC4F-418D-AE19-62706E023703}">
                      <ahyp:hlinkClr xmlns:ahyp="http://schemas.microsoft.com/office/drawing/2018/hyperlinkcolor" val="tx"/>
                    </a:ext>
                  </a:extLst>
                </a:hlinkClick>
              </a:rPr>
              <a:t> </a:t>
            </a:r>
            <a:r>
              <a:rPr lang="pt-BR" i="1" dirty="0" err="1">
                <a:solidFill>
                  <a:schemeClr val="bg1"/>
                </a:solidFill>
                <a:hlinkClick r:id="rId2">
                  <a:extLst>
                    <a:ext uri="{A12FA001-AC4F-418D-AE19-62706E023703}">
                      <ahyp:hlinkClr xmlns:ahyp="http://schemas.microsoft.com/office/drawing/2018/hyperlinkcolor" val="tx"/>
                    </a:ext>
                  </a:extLst>
                </a:hlinkClick>
              </a:rPr>
              <a:t>Gas</a:t>
            </a:r>
            <a:r>
              <a:rPr lang="pt-BR" i="1" dirty="0">
                <a:solidFill>
                  <a:schemeClr val="bg1"/>
                </a:solidFill>
                <a:hlinkClick r:id="rId2">
                  <a:extLst>
                    <a:ext uri="{A12FA001-AC4F-418D-AE19-62706E023703}">
                      <ahyp:hlinkClr xmlns:ahyp="http://schemas.microsoft.com/office/drawing/2018/hyperlinkcolor" val="tx"/>
                    </a:ext>
                  </a:extLst>
                </a:hlinkClick>
              </a:rPr>
              <a:t> </a:t>
            </a:r>
            <a:r>
              <a:rPr lang="pt-BR" i="1" dirty="0" err="1">
                <a:solidFill>
                  <a:schemeClr val="bg1"/>
                </a:solidFill>
                <a:hlinkClick r:id="rId2">
                  <a:extLst>
                    <a:ext uri="{A12FA001-AC4F-418D-AE19-62706E023703}">
                      <ahyp:hlinkClr xmlns:ahyp="http://schemas.microsoft.com/office/drawing/2018/hyperlinkcolor" val="tx"/>
                    </a:ext>
                  </a:extLst>
                </a:hlinkClick>
              </a:rPr>
              <a:t>Protocol</a:t>
            </a:r>
            <a:r>
              <a:rPr lang="pt-BR" i="1" dirty="0">
                <a:solidFill>
                  <a:schemeClr val="bg1"/>
                </a:solidFill>
              </a:rPr>
              <a:t> (GHG </a:t>
            </a:r>
            <a:r>
              <a:rPr lang="pt-BR" i="1" dirty="0" err="1">
                <a:solidFill>
                  <a:schemeClr val="bg1"/>
                </a:solidFill>
              </a:rPr>
              <a:t>Protocol</a:t>
            </a:r>
            <a:r>
              <a:rPr lang="pt-BR" i="1" dirty="0">
                <a:solidFill>
                  <a:schemeClr val="bg1"/>
                </a:solidFill>
              </a:rPr>
              <a:t>),</a:t>
            </a:r>
            <a:r>
              <a:rPr lang="pt-BR" dirty="0">
                <a:solidFill>
                  <a:schemeClr val="bg1"/>
                </a:solidFill>
              </a:rPr>
              <a:t> que é compatível com a </a:t>
            </a:r>
            <a:r>
              <a:rPr lang="pt-BR" i="1" dirty="0">
                <a:solidFill>
                  <a:schemeClr val="bg1"/>
                </a:solidFill>
                <a:hlinkClick r:id="rId3">
                  <a:extLst>
                    <a:ext uri="{A12FA001-AC4F-418D-AE19-62706E023703}">
                      <ahyp:hlinkClr xmlns:ahyp="http://schemas.microsoft.com/office/drawing/2018/hyperlinkcolor" val="tx"/>
                    </a:ext>
                  </a:extLst>
                </a:hlinkClick>
              </a:rPr>
              <a:t>ISO</a:t>
            </a:r>
            <a:r>
              <a:rPr lang="pt-BR" dirty="0">
                <a:solidFill>
                  <a:schemeClr val="bg1"/>
                </a:solidFill>
                <a:hlinkClick r:id="rId3">
                  <a:extLst>
                    <a:ext uri="{A12FA001-AC4F-418D-AE19-62706E023703}">
                      <ahyp:hlinkClr xmlns:ahyp="http://schemas.microsoft.com/office/drawing/2018/hyperlinkcolor" val="tx"/>
                    </a:ext>
                  </a:extLst>
                </a:hlinkClick>
              </a:rPr>
              <a:t> 14.064</a:t>
            </a:r>
            <a:r>
              <a:rPr lang="pt-BR" dirty="0">
                <a:solidFill>
                  <a:schemeClr val="bg1"/>
                </a:solidFill>
              </a:rPr>
              <a:t>. </a:t>
            </a:r>
          </a:p>
          <a:p>
            <a:endParaRPr lang="pt-BR" dirty="0">
              <a:solidFill>
                <a:schemeClr val="bg1"/>
              </a:solidFill>
            </a:endParaRPr>
          </a:p>
          <a:p>
            <a:r>
              <a:rPr lang="pt-BR" dirty="0">
                <a:solidFill>
                  <a:schemeClr val="bg1"/>
                </a:solidFill>
              </a:rPr>
              <a:t>O </a:t>
            </a:r>
            <a:r>
              <a:rPr lang="pt-BR" i="1" dirty="0">
                <a:solidFill>
                  <a:schemeClr val="bg1"/>
                </a:solidFill>
              </a:rPr>
              <a:t>GHG </a:t>
            </a:r>
            <a:r>
              <a:rPr lang="pt-BR" i="1" dirty="0" err="1">
                <a:solidFill>
                  <a:schemeClr val="bg1"/>
                </a:solidFill>
              </a:rPr>
              <a:t>Protocol</a:t>
            </a:r>
            <a:r>
              <a:rPr lang="pt-BR" dirty="0">
                <a:solidFill>
                  <a:schemeClr val="bg1"/>
                </a:solidFill>
              </a:rPr>
              <a:t> foi adaptado para o nosso contexto nacional, surgindo o </a:t>
            </a:r>
            <a:r>
              <a:rPr lang="pt-BR" dirty="0">
                <a:solidFill>
                  <a:schemeClr val="bg1"/>
                </a:solidFill>
                <a:hlinkClick r:id="rId4">
                  <a:extLst>
                    <a:ext uri="{A12FA001-AC4F-418D-AE19-62706E023703}">
                      <ahyp:hlinkClr xmlns:ahyp="http://schemas.microsoft.com/office/drawing/2018/hyperlinkcolor" val="tx"/>
                    </a:ext>
                  </a:extLst>
                </a:hlinkClick>
              </a:rPr>
              <a:t>Programa Brasileiro GHG </a:t>
            </a:r>
            <a:r>
              <a:rPr lang="pt-BR" dirty="0" err="1">
                <a:solidFill>
                  <a:schemeClr val="bg1"/>
                </a:solidFill>
                <a:hlinkClick r:id="rId4">
                  <a:extLst>
                    <a:ext uri="{A12FA001-AC4F-418D-AE19-62706E023703}">
                      <ahyp:hlinkClr xmlns:ahyp="http://schemas.microsoft.com/office/drawing/2018/hyperlinkcolor" val="tx"/>
                    </a:ext>
                  </a:extLst>
                </a:hlinkClick>
              </a:rPr>
              <a:t>Protocol</a:t>
            </a:r>
            <a:r>
              <a:rPr lang="pt-BR" dirty="0">
                <a:solidFill>
                  <a:schemeClr val="bg1"/>
                </a:solidFill>
              </a:rPr>
              <a:t> (PBGHGP). Para fins de métodos de quantificação, a referência mais importante é o </a:t>
            </a:r>
            <a:r>
              <a:rPr lang="pt-BR" i="1" dirty="0">
                <a:solidFill>
                  <a:schemeClr val="bg1"/>
                </a:solidFill>
                <a:hlinkClick r:id="rId5">
                  <a:extLst>
                    <a:ext uri="{A12FA001-AC4F-418D-AE19-62706E023703}">
                      <ahyp:hlinkClr xmlns:ahyp="http://schemas.microsoft.com/office/drawing/2018/hyperlinkcolor" val="tx"/>
                    </a:ext>
                  </a:extLst>
                </a:hlinkClick>
              </a:rPr>
              <a:t>IPCC </a:t>
            </a:r>
            <a:r>
              <a:rPr lang="pt-BR" i="1" dirty="0" err="1">
                <a:solidFill>
                  <a:schemeClr val="bg1"/>
                </a:solidFill>
                <a:hlinkClick r:id="rId5">
                  <a:extLst>
                    <a:ext uri="{A12FA001-AC4F-418D-AE19-62706E023703}">
                      <ahyp:hlinkClr xmlns:ahyp="http://schemas.microsoft.com/office/drawing/2018/hyperlinkcolor" val="tx"/>
                    </a:ext>
                  </a:extLst>
                </a:hlinkClick>
              </a:rPr>
              <a:t>Guidelines</a:t>
            </a:r>
            <a:r>
              <a:rPr lang="pt-BR" i="1" dirty="0">
                <a:solidFill>
                  <a:schemeClr val="bg1"/>
                </a:solidFill>
                <a:hlinkClick r:id="rId5">
                  <a:extLst>
                    <a:ext uri="{A12FA001-AC4F-418D-AE19-62706E023703}">
                      <ahyp:hlinkClr xmlns:ahyp="http://schemas.microsoft.com/office/drawing/2018/hyperlinkcolor" val="tx"/>
                    </a:ext>
                  </a:extLst>
                </a:hlinkClick>
              </a:rPr>
              <a:t> for </a:t>
            </a:r>
            <a:r>
              <a:rPr lang="pt-BR" i="1" dirty="0" err="1">
                <a:solidFill>
                  <a:schemeClr val="bg1"/>
                </a:solidFill>
                <a:hlinkClick r:id="rId5">
                  <a:extLst>
                    <a:ext uri="{A12FA001-AC4F-418D-AE19-62706E023703}">
                      <ahyp:hlinkClr xmlns:ahyp="http://schemas.microsoft.com/office/drawing/2018/hyperlinkcolor" val="tx"/>
                    </a:ext>
                  </a:extLst>
                </a:hlinkClick>
              </a:rPr>
              <a:t>National</a:t>
            </a:r>
            <a:r>
              <a:rPr lang="pt-BR" i="1" dirty="0">
                <a:solidFill>
                  <a:schemeClr val="bg1"/>
                </a:solidFill>
                <a:hlinkClick r:id="rId5">
                  <a:extLst>
                    <a:ext uri="{A12FA001-AC4F-418D-AE19-62706E023703}">
                      <ahyp:hlinkClr xmlns:ahyp="http://schemas.microsoft.com/office/drawing/2018/hyperlinkcolor" val="tx"/>
                    </a:ext>
                  </a:extLst>
                </a:hlinkClick>
              </a:rPr>
              <a:t> </a:t>
            </a:r>
            <a:r>
              <a:rPr lang="pt-BR" i="1" dirty="0" err="1">
                <a:solidFill>
                  <a:schemeClr val="bg1"/>
                </a:solidFill>
                <a:hlinkClick r:id="rId5">
                  <a:extLst>
                    <a:ext uri="{A12FA001-AC4F-418D-AE19-62706E023703}">
                      <ahyp:hlinkClr xmlns:ahyp="http://schemas.microsoft.com/office/drawing/2018/hyperlinkcolor" val="tx"/>
                    </a:ext>
                  </a:extLst>
                </a:hlinkClick>
              </a:rPr>
              <a:t>Greenhouse</a:t>
            </a:r>
            <a:r>
              <a:rPr lang="pt-BR" i="1" dirty="0">
                <a:solidFill>
                  <a:schemeClr val="bg1"/>
                </a:solidFill>
                <a:hlinkClick r:id="rId5">
                  <a:extLst>
                    <a:ext uri="{A12FA001-AC4F-418D-AE19-62706E023703}">
                      <ahyp:hlinkClr xmlns:ahyp="http://schemas.microsoft.com/office/drawing/2018/hyperlinkcolor" val="tx"/>
                    </a:ext>
                  </a:extLst>
                </a:hlinkClick>
              </a:rPr>
              <a:t> </a:t>
            </a:r>
            <a:r>
              <a:rPr lang="pt-BR" i="1" dirty="0" err="1">
                <a:solidFill>
                  <a:schemeClr val="bg1"/>
                </a:solidFill>
                <a:hlinkClick r:id="rId5">
                  <a:extLst>
                    <a:ext uri="{A12FA001-AC4F-418D-AE19-62706E023703}">
                      <ahyp:hlinkClr xmlns:ahyp="http://schemas.microsoft.com/office/drawing/2018/hyperlinkcolor" val="tx"/>
                    </a:ext>
                  </a:extLst>
                </a:hlinkClick>
              </a:rPr>
              <a:t>Gas</a:t>
            </a:r>
            <a:r>
              <a:rPr lang="pt-BR" i="1" dirty="0">
                <a:solidFill>
                  <a:schemeClr val="bg1"/>
                </a:solidFill>
                <a:hlinkClick r:id="rId5">
                  <a:extLst>
                    <a:ext uri="{A12FA001-AC4F-418D-AE19-62706E023703}">
                      <ahyp:hlinkClr xmlns:ahyp="http://schemas.microsoft.com/office/drawing/2018/hyperlinkcolor" val="tx"/>
                    </a:ext>
                  </a:extLst>
                </a:hlinkClick>
              </a:rPr>
              <a:t> </a:t>
            </a:r>
            <a:r>
              <a:rPr lang="pt-BR" i="1" dirty="0" err="1">
                <a:solidFill>
                  <a:schemeClr val="bg1"/>
                </a:solidFill>
                <a:hlinkClick r:id="rId5">
                  <a:extLst>
                    <a:ext uri="{A12FA001-AC4F-418D-AE19-62706E023703}">
                      <ahyp:hlinkClr xmlns:ahyp="http://schemas.microsoft.com/office/drawing/2018/hyperlinkcolor" val="tx"/>
                    </a:ext>
                  </a:extLst>
                </a:hlinkClick>
              </a:rPr>
              <a:t>Inventories</a:t>
            </a:r>
            <a:r>
              <a:rPr lang="pt-BR" dirty="0">
                <a:solidFill>
                  <a:schemeClr val="bg1"/>
                </a:solidFill>
              </a:rPr>
              <a:t>.</a:t>
            </a:r>
          </a:p>
          <a:p>
            <a:endParaRPr lang="pt-BR" dirty="0">
              <a:solidFill>
                <a:schemeClr val="bg1"/>
              </a:solidFill>
            </a:endParaRPr>
          </a:p>
          <a:p>
            <a:r>
              <a:rPr lang="pt-BR" dirty="0">
                <a:solidFill>
                  <a:schemeClr val="bg1"/>
                </a:solidFill>
              </a:rPr>
              <a:t>O BGHGP publicou as </a:t>
            </a:r>
            <a:r>
              <a:rPr lang="pt-BR" dirty="0">
                <a:solidFill>
                  <a:schemeClr val="bg1"/>
                </a:solidFill>
                <a:hlinkClick r:id="rId6">
                  <a:extLst>
                    <a:ext uri="{A12FA001-AC4F-418D-AE19-62706E023703}">
                      <ahyp:hlinkClr xmlns:ahyp="http://schemas.microsoft.com/office/drawing/2018/hyperlinkcolor" val="tx"/>
                    </a:ext>
                  </a:extLst>
                </a:hlinkClick>
              </a:rPr>
              <a:t>Especificações de Verificação do Programa Brasileiro GHG </a:t>
            </a:r>
            <a:r>
              <a:rPr lang="pt-BR" dirty="0" err="1">
                <a:solidFill>
                  <a:schemeClr val="bg1"/>
                </a:solidFill>
                <a:hlinkClick r:id="rId6">
                  <a:extLst>
                    <a:ext uri="{A12FA001-AC4F-418D-AE19-62706E023703}">
                      <ahyp:hlinkClr xmlns:ahyp="http://schemas.microsoft.com/office/drawing/2018/hyperlinkcolor" val="tx"/>
                    </a:ext>
                  </a:extLst>
                </a:hlinkClick>
              </a:rPr>
              <a:t>Protocol</a:t>
            </a:r>
            <a:r>
              <a:rPr lang="pt-BR" dirty="0">
                <a:solidFill>
                  <a:schemeClr val="bg1"/>
                </a:solidFill>
              </a:rPr>
              <a:t> definindo os requisitos para auditorias e verificações de Inventários de GEE.</a:t>
            </a:r>
          </a:p>
          <a:p>
            <a:endParaRPr lang="pt-BR" sz="1600" dirty="0"/>
          </a:p>
          <a:p>
            <a:r>
              <a:rPr lang="pt-BR" sz="1600" dirty="0">
                <a:solidFill>
                  <a:schemeClr val="bg1"/>
                </a:solidFill>
              </a:rPr>
              <a:t>De acordo com o Protocolo de Kyoto, os gases de efeito estufa que são controlados pelos inventários são: CO</a:t>
            </a:r>
            <a:r>
              <a:rPr lang="pt-BR" sz="1600" baseline="-25000" dirty="0">
                <a:solidFill>
                  <a:schemeClr val="bg1"/>
                </a:solidFill>
              </a:rPr>
              <a:t>2</a:t>
            </a:r>
            <a:r>
              <a:rPr lang="pt-BR" sz="1600" dirty="0">
                <a:solidFill>
                  <a:schemeClr val="bg1"/>
                </a:solidFill>
              </a:rPr>
              <a:t> (Dióxido de Carbono), CH</a:t>
            </a:r>
            <a:r>
              <a:rPr lang="pt-BR" sz="1600" baseline="-25000" dirty="0">
                <a:solidFill>
                  <a:schemeClr val="bg1"/>
                </a:solidFill>
              </a:rPr>
              <a:t>4</a:t>
            </a:r>
            <a:r>
              <a:rPr lang="pt-BR" sz="1600" dirty="0">
                <a:solidFill>
                  <a:schemeClr val="bg1"/>
                </a:solidFill>
              </a:rPr>
              <a:t> (Metano), N</a:t>
            </a:r>
            <a:r>
              <a:rPr lang="pt-BR" sz="1600" baseline="-25000" dirty="0">
                <a:solidFill>
                  <a:schemeClr val="bg1"/>
                </a:solidFill>
              </a:rPr>
              <a:t>2</a:t>
            </a:r>
            <a:r>
              <a:rPr lang="pt-BR" sz="1600" dirty="0">
                <a:solidFill>
                  <a:schemeClr val="bg1"/>
                </a:solidFill>
              </a:rPr>
              <a:t>O (Óxido Nitroso),  SF</a:t>
            </a:r>
            <a:r>
              <a:rPr lang="pt-BR" sz="1600" baseline="-25000" dirty="0">
                <a:solidFill>
                  <a:schemeClr val="bg1"/>
                </a:solidFill>
              </a:rPr>
              <a:t>6</a:t>
            </a:r>
            <a:r>
              <a:rPr lang="pt-BR" sz="1600" dirty="0">
                <a:solidFill>
                  <a:schemeClr val="bg1"/>
                </a:solidFill>
              </a:rPr>
              <a:t> (</a:t>
            </a:r>
            <a:r>
              <a:rPr lang="pt-BR" sz="1600" dirty="0" err="1">
                <a:solidFill>
                  <a:schemeClr val="bg1"/>
                </a:solidFill>
              </a:rPr>
              <a:t>Hexafluorido</a:t>
            </a:r>
            <a:r>
              <a:rPr lang="pt-BR" sz="1600" dirty="0">
                <a:solidFill>
                  <a:schemeClr val="bg1"/>
                </a:solidFill>
              </a:rPr>
              <a:t> de Enxofre), HFC (</a:t>
            </a:r>
            <a:r>
              <a:rPr lang="pt-BR" sz="1600" dirty="0" err="1">
                <a:solidFill>
                  <a:schemeClr val="bg1"/>
                </a:solidFill>
              </a:rPr>
              <a:t>Hidrofluorcarbonos</a:t>
            </a:r>
            <a:r>
              <a:rPr lang="pt-BR" sz="1600" dirty="0">
                <a:solidFill>
                  <a:schemeClr val="bg1"/>
                </a:solidFill>
              </a:rPr>
              <a:t>) e os PFC (</a:t>
            </a:r>
            <a:r>
              <a:rPr lang="pt-BR" sz="1600" dirty="0" err="1">
                <a:solidFill>
                  <a:schemeClr val="bg1"/>
                </a:solidFill>
              </a:rPr>
              <a:t>Perfluorcarbonos</a:t>
            </a:r>
            <a:r>
              <a:rPr lang="pt-BR" sz="1600" dirty="0">
                <a:solidFill>
                  <a:schemeClr val="bg1"/>
                </a:solidFill>
              </a:rPr>
              <a:t>).</a:t>
            </a:r>
            <a:endParaRPr lang="pt-BR" sz="1600" dirty="0">
              <a:solidFill>
                <a:schemeClr val="bg1"/>
              </a:solidFill>
              <a:latin typeface="Barlow" panose="00000500000000000000" pitchFamily="2" charset="0"/>
            </a:endParaRPr>
          </a:p>
          <a:p>
            <a:endParaRPr lang="pt-BR" sz="2400" dirty="0">
              <a:solidFill>
                <a:schemeClr val="bg1"/>
              </a:solidFill>
              <a:latin typeface="Barlow" panose="00000500000000000000" pitchFamily="2" charset="0"/>
            </a:endParaRPr>
          </a:p>
        </p:txBody>
      </p:sp>
      <p:pic>
        <p:nvPicPr>
          <p:cNvPr id="8" name="Picture 3">
            <a:extLst>
              <a:ext uri="{FF2B5EF4-FFF2-40B4-BE49-F238E27FC236}">
                <a16:creationId xmlns:a16="http://schemas.microsoft.com/office/drawing/2014/main" id="{9B56647A-1856-4583-8046-2F73AF5A0990}"/>
              </a:ext>
            </a:extLst>
          </p:cNvPr>
          <p:cNvPicPr>
            <a:picLocks noChangeAspect="1" noChangeArrowheads="1"/>
          </p:cNvPicPr>
          <p:nvPr/>
        </p:nvPicPr>
        <p:blipFill>
          <a:blip r:embed="rId7"/>
          <a:srcRect/>
          <a:stretch>
            <a:fillRect/>
          </a:stretch>
        </p:blipFill>
        <p:spPr bwMode="auto">
          <a:xfrm>
            <a:off x="375830" y="584200"/>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152681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9054896-2239-4B2E-BE3B-C9A676D53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909" y="1992313"/>
            <a:ext cx="7153275" cy="4905375"/>
          </a:xfrm>
          <a:prstGeom prst="rect">
            <a:avLst/>
          </a:prstGeom>
        </p:spPr>
      </p:pic>
      <p:pic>
        <p:nvPicPr>
          <p:cNvPr id="5" name="Picture 3">
            <a:extLst>
              <a:ext uri="{FF2B5EF4-FFF2-40B4-BE49-F238E27FC236}">
                <a16:creationId xmlns:a16="http://schemas.microsoft.com/office/drawing/2014/main" id="{6961D86A-080D-41FB-8D7C-E5A66C718F97}"/>
              </a:ext>
            </a:extLst>
          </p:cNvPr>
          <p:cNvPicPr>
            <a:picLocks noChangeAspect="1" noChangeArrowheads="1"/>
          </p:cNvPicPr>
          <p:nvPr/>
        </p:nvPicPr>
        <p:blipFill>
          <a:blip r:embed="rId3"/>
          <a:srcRect/>
          <a:stretch>
            <a:fillRect/>
          </a:stretch>
        </p:blipFill>
        <p:spPr bwMode="auto">
          <a:xfrm>
            <a:off x="375831" y="606778"/>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421615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3F50AD18-7922-401D-BE51-E9309EB79804}"/>
              </a:ext>
            </a:extLst>
          </p:cNvPr>
          <p:cNvSpPr/>
          <p:nvPr/>
        </p:nvSpPr>
        <p:spPr>
          <a:xfrm>
            <a:off x="0" y="0"/>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pt-BR" dirty="0"/>
              <a:t>Dicas:</a:t>
            </a:r>
          </a:p>
          <a:p>
            <a:pPr lvl="2"/>
            <a:r>
              <a:rPr lang="pt-BR" dirty="0">
                <a:solidFill>
                  <a:schemeClr val="bg1"/>
                </a:solidFill>
                <a:hlinkClick r:id="rId2">
                  <a:extLst>
                    <a:ext uri="{A12FA001-AC4F-418D-AE19-62706E023703}">
                      <ahyp:hlinkClr xmlns:ahyp="http://schemas.microsoft.com/office/drawing/2018/hyperlinkcolor" val="tx"/>
                    </a:ext>
                  </a:extLst>
                </a:hlinkClick>
              </a:rPr>
              <a:t>www.cria.org.br</a:t>
            </a:r>
            <a:endParaRPr lang="pt-BR" dirty="0">
              <a:solidFill>
                <a:schemeClr val="bg1"/>
              </a:solidFill>
            </a:endParaRPr>
          </a:p>
          <a:p>
            <a:pPr lvl="2"/>
            <a:endParaRPr lang="pt-BR" dirty="0">
              <a:solidFill>
                <a:schemeClr val="bg1"/>
              </a:solidFill>
              <a:hlinkClick r:id="rId3">
                <a:extLst>
                  <a:ext uri="{A12FA001-AC4F-418D-AE19-62706E023703}">
                    <ahyp:hlinkClr xmlns:ahyp="http://schemas.microsoft.com/office/drawing/2018/hyperlinkcolor" val="tx"/>
                  </a:ext>
                </a:extLst>
              </a:hlinkClick>
            </a:endParaRPr>
          </a:p>
          <a:p>
            <a:pPr lvl="2"/>
            <a:endParaRPr lang="pt-BR" dirty="0">
              <a:solidFill>
                <a:schemeClr val="bg1"/>
              </a:solidFill>
              <a:hlinkClick r:id="rId3">
                <a:extLst>
                  <a:ext uri="{A12FA001-AC4F-418D-AE19-62706E023703}">
                    <ahyp:hlinkClr xmlns:ahyp="http://schemas.microsoft.com/office/drawing/2018/hyperlinkcolor" val="tx"/>
                  </a:ext>
                </a:extLst>
              </a:hlinkClick>
            </a:endParaRPr>
          </a:p>
          <a:p>
            <a:pPr lvl="2"/>
            <a:r>
              <a:rPr lang="pt-BR" dirty="0">
                <a:solidFill>
                  <a:schemeClr val="bg1"/>
                </a:solidFill>
                <a:hlinkClick r:id="rId3">
                  <a:extLst>
                    <a:ext uri="{A12FA001-AC4F-418D-AE19-62706E023703}">
                      <ahyp:hlinkClr xmlns:ahyp="http://schemas.microsoft.com/office/drawing/2018/hyperlinkcolor" val="tx"/>
                    </a:ext>
                  </a:extLst>
                </a:hlinkClick>
              </a:rPr>
              <a:t>www.croptrust.org</a:t>
            </a:r>
            <a:endParaRPr lang="pt-BR" dirty="0">
              <a:solidFill>
                <a:schemeClr val="bg1"/>
              </a:solidFill>
            </a:endParaRPr>
          </a:p>
          <a:p>
            <a:pPr algn="ctr"/>
            <a:endParaRPr lang="pt-BR" dirty="0"/>
          </a:p>
        </p:txBody>
      </p:sp>
      <p:sp>
        <p:nvSpPr>
          <p:cNvPr id="9" name="Espaço Reservado para Conteúdo 2">
            <a:extLst>
              <a:ext uri="{FF2B5EF4-FFF2-40B4-BE49-F238E27FC236}">
                <a16:creationId xmlns:a16="http://schemas.microsoft.com/office/drawing/2014/main" id="{A930295F-E559-4BAD-BF40-47063AED2264}"/>
              </a:ext>
            </a:extLst>
          </p:cNvPr>
          <p:cNvSpPr txBox="1">
            <a:spLocks/>
          </p:cNvSpPr>
          <p:nvPr/>
        </p:nvSpPr>
        <p:spPr>
          <a:xfrm>
            <a:off x="4136421" y="1098373"/>
            <a:ext cx="7269516" cy="329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pt-BR" sz="2400" b="1" dirty="0">
                <a:solidFill>
                  <a:schemeClr val="bg1"/>
                </a:solidFill>
                <a:latin typeface="Arial" panose="020B0604020202020204" pitchFamily="34" charset="0"/>
                <a:cs typeface="Arial" panose="020B0604020202020204" pitchFamily="34" charset="0"/>
              </a:rPr>
              <a:t>No desenvolvimento de métricas auditáveis de ESG, é preciso considerar:</a:t>
            </a:r>
          </a:p>
        </p:txBody>
      </p:sp>
      <p:sp>
        <p:nvSpPr>
          <p:cNvPr id="10" name="CaixaDeTexto 9">
            <a:extLst>
              <a:ext uri="{FF2B5EF4-FFF2-40B4-BE49-F238E27FC236}">
                <a16:creationId xmlns:a16="http://schemas.microsoft.com/office/drawing/2014/main" id="{B1BEA14A-BD7D-4E8F-983B-943EF8054609}"/>
              </a:ext>
            </a:extLst>
          </p:cNvPr>
          <p:cNvSpPr txBox="1"/>
          <p:nvPr/>
        </p:nvSpPr>
        <p:spPr>
          <a:xfrm>
            <a:off x="4136421" y="2127515"/>
            <a:ext cx="7686611" cy="5170646"/>
          </a:xfrm>
          <a:prstGeom prst="rect">
            <a:avLst/>
          </a:prstGeom>
          <a:noFill/>
        </p:spPr>
        <p:txBody>
          <a:bodyPr wrap="square" rtlCol="0">
            <a:spAutoFit/>
          </a:bodyPr>
          <a:lstStyle/>
          <a:p>
            <a:endParaRPr lang="pt-BR" sz="2200" dirty="0">
              <a:solidFill>
                <a:schemeClr val="bg1"/>
              </a:solidFill>
              <a:latin typeface="Barlow" panose="00000500000000000000" pitchFamily="2" charset="0"/>
            </a:endParaRPr>
          </a:p>
          <a:p>
            <a:r>
              <a:rPr lang="pt-BR" sz="2000" dirty="0">
                <a:solidFill>
                  <a:schemeClr val="bg1"/>
                </a:solidFill>
                <a:latin typeface="Arial" panose="020B0604020202020204" pitchFamily="34" charset="0"/>
                <a:cs typeface="Arial" panose="020B0604020202020204" pitchFamily="34" charset="0"/>
              </a:rPr>
              <a:t>A existência, criação e manutenção de </a:t>
            </a:r>
            <a:r>
              <a:rPr lang="pt-BR" sz="2000" dirty="0">
                <a:solidFill>
                  <a:schemeClr val="accent4"/>
                </a:solidFill>
                <a:latin typeface="Arial" panose="020B0604020202020204" pitchFamily="34" charset="0"/>
                <a:cs typeface="Arial" panose="020B0604020202020204" pitchFamily="34" charset="0"/>
              </a:rPr>
              <a:t>infraestruturas de dados e informações sobre biodiversidade</a:t>
            </a:r>
            <a:r>
              <a:rPr lang="pt-BR" sz="2000" dirty="0">
                <a:solidFill>
                  <a:schemeClr val="bg1"/>
                </a:solidFill>
                <a:latin typeface="Arial" panose="020B0604020202020204" pitchFamily="34" charset="0"/>
                <a:cs typeface="Arial" panose="020B0604020202020204" pitchFamily="34" charset="0"/>
              </a:rPr>
              <a:t>, passíveis de serem empregadas em processos de inteligência;</a:t>
            </a:r>
          </a:p>
          <a:p>
            <a:endParaRPr lang="pt-BR" sz="2000" dirty="0">
              <a:solidFill>
                <a:schemeClr val="bg1"/>
              </a:solidFill>
              <a:latin typeface="Arial" panose="020B0604020202020204" pitchFamily="34" charset="0"/>
              <a:cs typeface="Arial" panose="020B0604020202020204" pitchFamily="34" charset="0"/>
            </a:endParaRPr>
          </a:p>
          <a:p>
            <a:r>
              <a:rPr lang="pt-BR" sz="2000" dirty="0">
                <a:solidFill>
                  <a:schemeClr val="accent4"/>
                </a:solidFill>
                <a:latin typeface="Arial" panose="020B0604020202020204" pitchFamily="34" charset="0"/>
                <a:cs typeface="Arial" panose="020B0604020202020204" pitchFamily="34" charset="0"/>
              </a:rPr>
              <a:t>Repositórios permanentes de recursos biológicos </a:t>
            </a:r>
            <a:r>
              <a:rPr lang="pt-BR" sz="2000" dirty="0">
                <a:solidFill>
                  <a:schemeClr val="bg1"/>
                </a:solidFill>
                <a:latin typeface="Arial" panose="020B0604020202020204" pitchFamily="34" charset="0"/>
                <a:cs typeface="Arial" panose="020B0604020202020204" pitchFamily="34" charset="0"/>
              </a:rPr>
              <a:t>mantidos em condições </a:t>
            </a:r>
            <a:r>
              <a:rPr lang="pt-BR" sz="2000" i="1" dirty="0" err="1">
                <a:solidFill>
                  <a:schemeClr val="bg1"/>
                </a:solidFill>
                <a:latin typeface="Arial" panose="020B0604020202020204" pitchFamily="34" charset="0"/>
                <a:cs typeface="Arial" panose="020B0604020202020204" pitchFamily="34" charset="0"/>
              </a:rPr>
              <a:t>ex</a:t>
            </a:r>
            <a:r>
              <a:rPr lang="pt-BR" sz="2000" i="1" dirty="0">
                <a:solidFill>
                  <a:schemeClr val="bg1"/>
                </a:solidFill>
                <a:latin typeface="Arial" panose="020B0604020202020204" pitchFamily="34" charset="0"/>
                <a:cs typeface="Arial" panose="020B0604020202020204" pitchFamily="34" charset="0"/>
              </a:rPr>
              <a:t> situ </a:t>
            </a:r>
            <a:r>
              <a:rPr lang="pt-BR" sz="2000" dirty="0">
                <a:solidFill>
                  <a:schemeClr val="bg1"/>
                </a:solidFill>
                <a:latin typeface="Arial" panose="020B0604020202020204" pitchFamily="34" charset="0"/>
                <a:cs typeface="Arial" panose="020B0604020202020204" pitchFamily="34" charset="0"/>
              </a:rPr>
              <a:t>ou em seus ambientes naturais ou tradicionais de ocorrência </a:t>
            </a:r>
            <a:r>
              <a:rPr lang="pt-BR" sz="2000" i="1" dirty="0">
                <a:solidFill>
                  <a:schemeClr val="bg1"/>
                </a:solidFill>
                <a:latin typeface="Arial" panose="020B0604020202020204" pitchFamily="34" charset="0"/>
                <a:cs typeface="Arial" panose="020B0604020202020204" pitchFamily="34" charset="0"/>
              </a:rPr>
              <a:t>(in situ ou on </a:t>
            </a:r>
            <a:r>
              <a:rPr lang="pt-BR" sz="2000" i="1" dirty="0" err="1">
                <a:solidFill>
                  <a:schemeClr val="bg1"/>
                </a:solidFill>
                <a:latin typeface="Arial" panose="020B0604020202020204" pitchFamily="34" charset="0"/>
                <a:cs typeface="Arial" panose="020B0604020202020204" pitchFamily="34" charset="0"/>
              </a:rPr>
              <a:t>farm</a:t>
            </a:r>
            <a:r>
              <a:rPr lang="pt-BR" sz="2000" i="1" dirty="0">
                <a:solidFill>
                  <a:schemeClr val="bg1"/>
                </a:solidFill>
                <a:latin typeface="Arial" panose="020B0604020202020204" pitchFamily="34" charset="0"/>
                <a:cs typeface="Arial" panose="020B0604020202020204" pitchFamily="34" charset="0"/>
              </a:rPr>
              <a:t>);</a:t>
            </a:r>
          </a:p>
          <a:p>
            <a:endParaRPr lang="pt-BR" sz="2000" dirty="0">
              <a:solidFill>
                <a:schemeClr val="bg1"/>
              </a:solidFill>
              <a:latin typeface="Arial" panose="020B0604020202020204" pitchFamily="34" charset="0"/>
              <a:cs typeface="Arial" panose="020B0604020202020204" pitchFamily="34" charset="0"/>
            </a:endParaRPr>
          </a:p>
          <a:p>
            <a:r>
              <a:rPr lang="pt-BR" sz="2000" dirty="0">
                <a:solidFill>
                  <a:schemeClr val="bg1"/>
                </a:solidFill>
                <a:latin typeface="Arial" panose="020B0604020202020204" pitchFamily="34" charset="0"/>
                <a:cs typeface="Arial" panose="020B0604020202020204" pitchFamily="34" charset="0"/>
              </a:rPr>
              <a:t>A geração intensiva de conhecimento orientado por missão, assim como a gestão inteligente da fantástica quantidade de conhecimento acumulado ao longo da história humana no planeta, especialmente por meio de ferramental de </a:t>
            </a:r>
            <a:r>
              <a:rPr lang="pt-BR" sz="2000" i="1" dirty="0">
                <a:solidFill>
                  <a:schemeClr val="accent4"/>
                </a:solidFill>
                <a:latin typeface="Arial" panose="020B0604020202020204" pitchFamily="34" charset="0"/>
                <a:cs typeface="Arial" panose="020B0604020202020204" pitchFamily="34" charset="0"/>
              </a:rPr>
              <a:t>network </a:t>
            </a:r>
            <a:r>
              <a:rPr lang="pt-BR" sz="2000" i="1" dirty="0" err="1">
                <a:solidFill>
                  <a:schemeClr val="accent4"/>
                </a:solidFill>
                <a:latin typeface="Arial" panose="020B0604020202020204" pitchFamily="34" charset="0"/>
                <a:cs typeface="Arial" panose="020B0604020202020204" pitchFamily="34" charset="0"/>
              </a:rPr>
              <a:t>analytics</a:t>
            </a:r>
            <a:r>
              <a:rPr lang="pt-BR" sz="2000" i="1" dirty="0">
                <a:solidFill>
                  <a:schemeClr val="bg1"/>
                </a:solidFill>
                <a:latin typeface="Arial" panose="020B0604020202020204" pitchFamily="34" charset="0"/>
                <a:cs typeface="Arial" panose="020B0604020202020204" pitchFamily="34" charset="0"/>
              </a:rPr>
              <a:t>;</a:t>
            </a:r>
          </a:p>
          <a:p>
            <a:endParaRPr lang="pt-BR" sz="2200" dirty="0">
              <a:solidFill>
                <a:schemeClr val="bg1"/>
              </a:solidFill>
              <a:latin typeface="Arial" panose="020B0604020202020204" pitchFamily="34" charset="0"/>
              <a:cs typeface="Arial" panose="020B0604020202020204" pitchFamily="34" charset="0"/>
            </a:endParaRPr>
          </a:p>
          <a:p>
            <a:endParaRPr lang="pt-BR" sz="2200" dirty="0">
              <a:solidFill>
                <a:schemeClr val="bg1"/>
              </a:solidFill>
              <a:latin typeface="Barlow" panose="00000500000000000000" pitchFamily="2" charset="0"/>
            </a:endParaRPr>
          </a:p>
          <a:p>
            <a:endParaRPr lang="pt-BR" sz="2400" dirty="0">
              <a:solidFill>
                <a:schemeClr val="bg1"/>
              </a:solidFill>
              <a:latin typeface="Barlow" panose="00000500000000000000" pitchFamily="2" charset="0"/>
            </a:endParaRPr>
          </a:p>
        </p:txBody>
      </p:sp>
      <p:pic>
        <p:nvPicPr>
          <p:cNvPr id="11" name="Picture 3">
            <a:extLst>
              <a:ext uri="{FF2B5EF4-FFF2-40B4-BE49-F238E27FC236}">
                <a16:creationId xmlns:a16="http://schemas.microsoft.com/office/drawing/2014/main" id="{EE16B0FB-92FA-4BEC-8A98-8A3182502BB7}"/>
              </a:ext>
            </a:extLst>
          </p:cNvPr>
          <p:cNvPicPr>
            <a:picLocks noChangeAspect="1" noChangeArrowheads="1"/>
          </p:cNvPicPr>
          <p:nvPr/>
        </p:nvPicPr>
        <p:blipFill>
          <a:blip r:embed="rId4"/>
          <a:srcRect/>
          <a:stretch>
            <a:fillRect/>
          </a:stretch>
        </p:blipFill>
        <p:spPr bwMode="auto">
          <a:xfrm>
            <a:off x="330678" y="595488"/>
            <a:ext cx="3267172" cy="1467556"/>
          </a:xfrm>
          <a:prstGeom prst="rect">
            <a:avLst/>
          </a:prstGeom>
          <a:noFill/>
          <a:ln w="9525">
            <a:noFill/>
            <a:miter lim="800000"/>
            <a:headEnd/>
            <a:tailEnd/>
          </a:ln>
          <a:effectLst/>
        </p:spPr>
      </p:pic>
      <p:pic>
        <p:nvPicPr>
          <p:cNvPr id="12" name="Picture 3">
            <a:extLst>
              <a:ext uri="{FF2B5EF4-FFF2-40B4-BE49-F238E27FC236}">
                <a16:creationId xmlns:a16="http://schemas.microsoft.com/office/drawing/2014/main" id="{50FCB7A7-DCC3-4C5A-8F45-44685D5F07CC}"/>
              </a:ext>
            </a:extLst>
          </p:cNvPr>
          <p:cNvPicPr>
            <a:picLocks noChangeAspect="1" noChangeArrowheads="1"/>
          </p:cNvPicPr>
          <p:nvPr/>
        </p:nvPicPr>
        <p:blipFill>
          <a:blip r:embed="rId4"/>
          <a:srcRect/>
          <a:stretch>
            <a:fillRect/>
          </a:stretch>
        </p:blipFill>
        <p:spPr bwMode="auto">
          <a:xfrm>
            <a:off x="364544" y="584198"/>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175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D5B85C6-0C92-4D65-B624-E88D385459B0}"/>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p:txBody>
      </p:sp>
      <p:sp>
        <p:nvSpPr>
          <p:cNvPr id="9" name="CaixaDeTexto 8">
            <a:extLst>
              <a:ext uri="{FF2B5EF4-FFF2-40B4-BE49-F238E27FC236}">
                <a16:creationId xmlns:a16="http://schemas.microsoft.com/office/drawing/2014/main" id="{2DA686FD-C3E4-4B94-85F2-6422B845D030}"/>
              </a:ext>
            </a:extLst>
          </p:cNvPr>
          <p:cNvSpPr txBox="1"/>
          <p:nvPr/>
        </p:nvSpPr>
        <p:spPr>
          <a:xfrm>
            <a:off x="3865485" y="1178658"/>
            <a:ext cx="7702653" cy="461665"/>
          </a:xfrm>
          <a:prstGeom prst="rect">
            <a:avLst/>
          </a:prstGeom>
          <a:noFill/>
        </p:spPr>
        <p:txBody>
          <a:bodyPr wrap="square" rtlCol="0">
            <a:spAutoFit/>
          </a:bodyPr>
          <a:lstStyle/>
          <a:p>
            <a:r>
              <a:rPr lang="en-US" sz="2400" dirty="0">
                <a:latin typeface="Barlow" panose="00000500000000000000" pitchFamily="2" charset="0"/>
                <a:cs typeface="Arial" panose="020B0604020202020204" pitchFamily="34" charset="0"/>
              </a:rPr>
              <a:t>R</a:t>
            </a:r>
            <a:r>
              <a:rPr lang="pt-BR" sz="2400" dirty="0" err="1">
                <a:latin typeface="Barlow" panose="00000500000000000000" pitchFamily="2" charset="0"/>
                <a:cs typeface="Arial" panose="020B0604020202020204" pitchFamily="34" charset="0"/>
              </a:rPr>
              <a:t>ede</a:t>
            </a:r>
            <a:r>
              <a:rPr lang="pt-BR" sz="2400" dirty="0">
                <a:latin typeface="Barlow" panose="00000500000000000000" pitchFamily="2" charset="0"/>
                <a:cs typeface="Arial" panose="020B0604020202020204" pitchFamily="34" charset="0"/>
              </a:rPr>
              <a:t> de 1001 documentos (</a:t>
            </a:r>
            <a:r>
              <a:rPr lang="pt-BR" sz="2400" dirty="0" err="1">
                <a:latin typeface="Barlow" panose="00000500000000000000" pitchFamily="2" charset="0"/>
                <a:cs typeface="Arial" panose="020B0604020202020204" pitchFamily="34" charset="0"/>
              </a:rPr>
              <a:t>WoS</a:t>
            </a:r>
            <a:r>
              <a:rPr lang="pt-BR" sz="2400">
                <a:latin typeface="Barlow" panose="00000500000000000000" pitchFamily="2" charset="0"/>
                <a:cs typeface="Arial" panose="020B0604020202020204" pitchFamily="34" charset="0"/>
              </a:rPr>
              <a:t> - ESG </a:t>
            </a:r>
            <a:r>
              <a:rPr lang="pt-BR" sz="2400" dirty="0">
                <a:latin typeface="Barlow" panose="00000500000000000000" pitchFamily="2" charset="0"/>
                <a:cs typeface="Arial" panose="020B0604020202020204" pitchFamily="34" charset="0"/>
              </a:rPr>
              <a:t>e Agronegócio)</a:t>
            </a:r>
            <a:endParaRPr lang="pt-BR" sz="2400" dirty="0">
              <a:latin typeface="Arial" panose="020B0604020202020204" pitchFamily="34" charset="0"/>
              <a:cs typeface="Arial" panose="020B0604020202020204" pitchFamily="34" charset="0"/>
            </a:endParaRPr>
          </a:p>
        </p:txBody>
      </p:sp>
      <p:pic>
        <p:nvPicPr>
          <p:cNvPr id="14" name="Imagem 13">
            <a:extLst>
              <a:ext uri="{FF2B5EF4-FFF2-40B4-BE49-F238E27FC236}">
                <a16:creationId xmlns:a16="http://schemas.microsoft.com/office/drawing/2014/main" id="{8C788B1F-7BE9-4E3D-ACC5-F069E48A8C6D}"/>
              </a:ext>
            </a:extLst>
          </p:cNvPr>
          <p:cNvPicPr>
            <a:picLocks noChangeAspect="1"/>
          </p:cNvPicPr>
          <p:nvPr/>
        </p:nvPicPr>
        <p:blipFill>
          <a:blip r:embed="rId2"/>
          <a:stretch>
            <a:fillRect/>
          </a:stretch>
        </p:blipFill>
        <p:spPr>
          <a:xfrm>
            <a:off x="1648373" y="2034983"/>
            <a:ext cx="9493762" cy="4563445"/>
          </a:xfrm>
          <a:prstGeom prst="rect">
            <a:avLst/>
          </a:prstGeom>
        </p:spPr>
      </p:pic>
      <p:pic>
        <p:nvPicPr>
          <p:cNvPr id="7" name="Picture 3">
            <a:extLst>
              <a:ext uri="{FF2B5EF4-FFF2-40B4-BE49-F238E27FC236}">
                <a16:creationId xmlns:a16="http://schemas.microsoft.com/office/drawing/2014/main" id="{B341922B-F333-4E8B-8639-3DC1956BB7B7}"/>
              </a:ext>
            </a:extLst>
          </p:cNvPr>
          <p:cNvPicPr>
            <a:picLocks noChangeAspect="1" noChangeArrowheads="1"/>
          </p:cNvPicPr>
          <p:nvPr/>
        </p:nvPicPr>
        <p:blipFill>
          <a:blip r:embed="rId3"/>
          <a:srcRect/>
          <a:stretch>
            <a:fillRect/>
          </a:stretch>
        </p:blipFill>
        <p:spPr bwMode="auto">
          <a:xfrm>
            <a:off x="364544" y="584198"/>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39492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B4E59-1FB5-4B76-AD5F-F9F9915214DD}"/>
              </a:ext>
            </a:extLst>
          </p:cNvPr>
          <p:cNvSpPr>
            <a:spLocks noGrp="1"/>
          </p:cNvSpPr>
          <p:nvPr>
            <p:ph type="title"/>
          </p:nvPr>
        </p:nvSpPr>
        <p:spPr>
          <a:xfrm>
            <a:off x="1072310" y="2521301"/>
            <a:ext cx="10515600" cy="1325563"/>
          </a:xfrm>
        </p:spPr>
        <p:txBody>
          <a:bodyPr/>
          <a:lstStyle/>
          <a:p>
            <a:r>
              <a:rPr lang="pt-BR" dirty="0"/>
              <a:t>Obrigado</a:t>
            </a:r>
            <a:br>
              <a:rPr lang="pt-BR" dirty="0"/>
            </a:br>
            <a:r>
              <a:rPr lang="pt-BR" sz="2800" dirty="0">
                <a:hlinkClick r:id="rId2"/>
              </a:rPr>
              <a:t>www.forumdofuturo.org</a:t>
            </a:r>
            <a:r>
              <a:rPr lang="pt-BR" sz="2800" dirty="0"/>
              <a:t> </a:t>
            </a:r>
            <a:endParaRPr lang="pt-BR" dirty="0"/>
          </a:p>
        </p:txBody>
      </p:sp>
      <p:pic>
        <p:nvPicPr>
          <p:cNvPr id="3" name="Picture 3">
            <a:extLst>
              <a:ext uri="{FF2B5EF4-FFF2-40B4-BE49-F238E27FC236}">
                <a16:creationId xmlns:a16="http://schemas.microsoft.com/office/drawing/2014/main" id="{B7A743B6-CE31-4D17-A310-48C36807F63A}"/>
              </a:ext>
            </a:extLst>
          </p:cNvPr>
          <p:cNvPicPr>
            <a:picLocks noChangeAspect="1" noChangeArrowheads="1"/>
          </p:cNvPicPr>
          <p:nvPr/>
        </p:nvPicPr>
        <p:blipFill>
          <a:blip r:embed="rId3"/>
          <a:srcRect/>
          <a:stretch>
            <a:fillRect/>
          </a:stretch>
        </p:blipFill>
        <p:spPr bwMode="auto">
          <a:xfrm>
            <a:off x="1083599" y="565504"/>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226202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25A1765E-6C69-427B-981B-8D712DEC5A1E}"/>
              </a:ext>
            </a:extLst>
          </p:cNvPr>
          <p:cNvSpPr/>
          <p:nvPr/>
        </p:nvSpPr>
        <p:spPr>
          <a:xfrm>
            <a:off x="0" y="214489"/>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85668078-7237-493E-8AE2-51DFD253C55A}"/>
              </a:ext>
            </a:extLst>
          </p:cNvPr>
          <p:cNvSpPr txBox="1"/>
          <p:nvPr/>
        </p:nvSpPr>
        <p:spPr>
          <a:xfrm>
            <a:off x="3855803" y="1948999"/>
            <a:ext cx="7750779" cy="4154984"/>
          </a:xfrm>
          <a:prstGeom prst="rect">
            <a:avLst/>
          </a:prstGeom>
          <a:noFill/>
        </p:spPr>
        <p:txBody>
          <a:bodyPr wrap="square" rtlCol="0">
            <a:spAutoFit/>
          </a:bodyPr>
          <a:lstStyle/>
          <a:p>
            <a:r>
              <a:rPr lang="pt-BR" sz="2400" dirty="0">
                <a:solidFill>
                  <a:schemeClr val="bg1"/>
                </a:solidFill>
                <a:latin typeface="Arial" panose="020B0604020202020204" pitchFamily="34" charset="0"/>
                <a:cs typeface="Arial" panose="020B0604020202020204" pitchFamily="34" charset="0"/>
              </a:rPr>
              <a:t>A sustentabilidade da produção de alimentos faz parte de um </a:t>
            </a:r>
            <a:r>
              <a:rPr lang="pt-BR" sz="2400" dirty="0">
                <a:solidFill>
                  <a:schemeClr val="accent4"/>
                </a:solidFill>
                <a:latin typeface="Arial" panose="020B0604020202020204" pitchFamily="34" charset="0"/>
                <a:cs typeface="Arial" panose="020B0604020202020204" pitchFamily="34" charset="0"/>
              </a:rPr>
              <a:t>processo civilizatório gradual </a:t>
            </a:r>
            <a:r>
              <a:rPr lang="pt-BR" sz="2400" dirty="0">
                <a:solidFill>
                  <a:schemeClr val="bg1"/>
                </a:solidFill>
                <a:latin typeface="Arial" panose="020B0604020202020204" pitchFamily="34" charset="0"/>
                <a:cs typeface="Arial" panose="020B0604020202020204" pitchFamily="34" charset="0"/>
              </a:rPr>
              <a:t>e resultante de tendências fortes o suficiente para excluir atores importantes de suas cadeias produtivas globais, com impactos relevantes nas economias locais e regionais;</a:t>
            </a:r>
          </a:p>
          <a:p>
            <a:endParaRPr lang="pt-BR" sz="2400" dirty="0">
              <a:solidFill>
                <a:schemeClr val="bg1"/>
              </a:solidFill>
              <a:latin typeface="Arial" panose="020B0604020202020204" pitchFamily="34" charset="0"/>
              <a:cs typeface="Arial" panose="020B0604020202020204" pitchFamily="34" charset="0"/>
            </a:endParaRPr>
          </a:p>
          <a:p>
            <a:endParaRPr lang="pt-BR" sz="2400" dirty="0">
              <a:solidFill>
                <a:schemeClr val="bg1"/>
              </a:solidFill>
              <a:latin typeface="Arial" panose="020B0604020202020204" pitchFamily="34" charset="0"/>
              <a:cs typeface="Arial" panose="020B0604020202020204" pitchFamily="34" charset="0"/>
            </a:endParaRPr>
          </a:p>
          <a:p>
            <a:r>
              <a:rPr lang="pt-BR" sz="2400" dirty="0">
                <a:solidFill>
                  <a:schemeClr val="bg1"/>
                </a:solidFill>
                <a:latin typeface="Arial" panose="020B0604020202020204" pitchFamily="34" charset="0"/>
                <a:cs typeface="Arial" panose="020B0604020202020204" pitchFamily="34" charset="0"/>
              </a:rPr>
              <a:t>Estão tomando forma as </a:t>
            </a:r>
            <a:r>
              <a:rPr lang="pt-BR" sz="2400" i="1" dirty="0" err="1">
                <a:solidFill>
                  <a:schemeClr val="accent4"/>
                </a:solidFill>
                <a:latin typeface="Arial" panose="020B0604020202020204" pitchFamily="34" charset="0"/>
                <a:cs typeface="Arial" panose="020B0604020202020204" pitchFamily="34" charset="0"/>
              </a:rPr>
              <a:t>biobased</a:t>
            </a:r>
            <a:r>
              <a:rPr lang="pt-BR" sz="2400" i="1" dirty="0">
                <a:solidFill>
                  <a:schemeClr val="accent4"/>
                </a:solidFill>
                <a:latin typeface="Arial" panose="020B0604020202020204" pitchFamily="34" charset="0"/>
                <a:cs typeface="Arial" panose="020B0604020202020204" pitchFamily="34" charset="0"/>
              </a:rPr>
              <a:t> </a:t>
            </a:r>
            <a:r>
              <a:rPr lang="pt-BR" sz="2400" i="1" dirty="0" err="1">
                <a:solidFill>
                  <a:schemeClr val="accent4"/>
                </a:solidFill>
                <a:latin typeface="Arial" panose="020B0604020202020204" pitchFamily="34" charset="0"/>
                <a:cs typeface="Arial" panose="020B0604020202020204" pitchFamily="34" charset="0"/>
              </a:rPr>
              <a:t>societies</a:t>
            </a:r>
            <a:r>
              <a:rPr lang="pt-BR" sz="2400" dirty="0">
                <a:solidFill>
                  <a:schemeClr val="bg1"/>
                </a:solidFill>
                <a:latin typeface="Arial" panose="020B0604020202020204" pitchFamily="34" charset="0"/>
                <a:cs typeface="Arial" panose="020B0604020202020204" pitchFamily="34" charset="0"/>
              </a:rPr>
              <a:t>, reunindo um conjunto de forças que determinam como produtos inovadores conquistarão seus mercados.</a:t>
            </a:r>
          </a:p>
          <a:p>
            <a:endParaRPr lang="pt-BR" sz="2400" dirty="0">
              <a:solidFill>
                <a:schemeClr val="bg1"/>
              </a:solidFill>
              <a:latin typeface="Barlow" panose="00000500000000000000" pitchFamily="2" charset="0"/>
            </a:endParaRPr>
          </a:p>
        </p:txBody>
      </p:sp>
      <p:pic>
        <p:nvPicPr>
          <p:cNvPr id="8" name="Picture 3">
            <a:extLst>
              <a:ext uri="{FF2B5EF4-FFF2-40B4-BE49-F238E27FC236}">
                <a16:creationId xmlns:a16="http://schemas.microsoft.com/office/drawing/2014/main" id="{9B56647A-1856-4583-8046-2F73AF5A0990}"/>
              </a:ext>
            </a:extLst>
          </p:cNvPr>
          <p:cNvPicPr>
            <a:picLocks noChangeAspect="1" noChangeArrowheads="1"/>
          </p:cNvPicPr>
          <p:nvPr/>
        </p:nvPicPr>
        <p:blipFill>
          <a:blip r:embed="rId2"/>
          <a:srcRect/>
          <a:stretch>
            <a:fillRect/>
          </a:stretch>
        </p:blipFill>
        <p:spPr bwMode="auto">
          <a:xfrm>
            <a:off x="375830" y="584200"/>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155969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D5B85C6-0C92-4D65-B624-E88D385459B0}"/>
              </a:ext>
            </a:extLst>
          </p:cNvPr>
          <p:cNvSpPr>
            <a:spLocks noGrp="1"/>
          </p:cNvSpPr>
          <p:nvPr>
            <p:ph idx="1"/>
          </p:nvPr>
        </p:nvSpPr>
        <p:spPr>
          <a:xfrm>
            <a:off x="3253840" y="1838877"/>
            <a:ext cx="8099960" cy="4351338"/>
          </a:xfrm>
        </p:spPr>
        <p:txBody>
          <a:bodyPr>
            <a:normAutofit/>
          </a:bodyPr>
          <a:lstStyle/>
          <a:p>
            <a:pPr marL="457200" lvl="1" indent="0">
              <a:lnSpc>
                <a:spcPct val="70000"/>
              </a:lnSpc>
              <a:buNone/>
            </a:pPr>
            <a:endParaRPr lang="pt-BR" sz="2200" dirty="0"/>
          </a:p>
          <a:p>
            <a:pPr marL="457200" lvl="1" indent="0">
              <a:lnSpc>
                <a:spcPct val="70000"/>
              </a:lnSpc>
              <a:buNone/>
            </a:pPr>
            <a:endParaRPr lang="pt-BR" sz="2200" dirty="0"/>
          </a:p>
          <a:p>
            <a:pPr lvl="1"/>
            <a:endParaRPr lang="pt-BR" sz="2200" dirty="0"/>
          </a:p>
          <a:p>
            <a:endParaRPr lang="pt-BR" dirty="0"/>
          </a:p>
        </p:txBody>
      </p:sp>
      <p:sp>
        <p:nvSpPr>
          <p:cNvPr id="10" name="CaixaDeTexto 9">
            <a:extLst>
              <a:ext uri="{FF2B5EF4-FFF2-40B4-BE49-F238E27FC236}">
                <a16:creationId xmlns:a16="http://schemas.microsoft.com/office/drawing/2014/main" id="{44D507BE-87A8-45F7-9D3B-86C90B820351}"/>
              </a:ext>
            </a:extLst>
          </p:cNvPr>
          <p:cNvSpPr txBox="1"/>
          <p:nvPr/>
        </p:nvSpPr>
        <p:spPr>
          <a:xfrm>
            <a:off x="3150775" y="1557496"/>
            <a:ext cx="6993397" cy="800219"/>
          </a:xfrm>
          <a:prstGeom prst="rect">
            <a:avLst/>
          </a:prstGeom>
          <a:noFill/>
        </p:spPr>
        <p:txBody>
          <a:bodyPr wrap="square" rtlCol="0">
            <a:spAutoFit/>
          </a:bodyPr>
          <a:lstStyle/>
          <a:p>
            <a:endParaRPr lang="pt-BR" sz="2200" dirty="0">
              <a:latin typeface="Barlow" panose="00000500000000000000" pitchFamily="2" charset="0"/>
            </a:endParaRPr>
          </a:p>
          <a:p>
            <a:endParaRPr lang="pt-BR" sz="2400" dirty="0">
              <a:latin typeface="Barlow" panose="00000500000000000000" pitchFamily="2" charset="0"/>
            </a:endParaRPr>
          </a:p>
        </p:txBody>
      </p:sp>
      <p:graphicFrame>
        <p:nvGraphicFramePr>
          <p:cNvPr id="5" name="Objeto 4">
            <a:extLst>
              <a:ext uri="{FF2B5EF4-FFF2-40B4-BE49-F238E27FC236}">
                <a16:creationId xmlns:a16="http://schemas.microsoft.com/office/drawing/2014/main" id="{F86E4810-814D-4ABE-8E9B-ABE847846B59}"/>
              </a:ext>
            </a:extLst>
          </p:cNvPr>
          <p:cNvGraphicFramePr>
            <a:graphicFrameLocks noChangeAspect="1"/>
          </p:cNvGraphicFramePr>
          <p:nvPr>
            <p:extLst>
              <p:ext uri="{D42A27DB-BD31-4B8C-83A1-F6EECF244321}">
                <p14:modId xmlns:p14="http://schemas.microsoft.com/office/powerpoint/2010/main" val="2582489417"/>
              </p:ext>
            </p:extLst>
          </p:nvPr>
        </p:nvGraphicFramePr>
        <p:xfrm>
          <a:off x="1078670" y="569416"/>
          <a:ext cx="7089569" cy="5015942"/>
        </p:xfrm>
        <a:graphic>
          <a:graphicData uri="http://schemas.openxmlformats.org/presentationml/2006/ole">
            <mc:AlternateContent xmlns:mc="http://schemas.openxmlformats.org/markup-compatibility/2006">
              <mc:Choice xmlns:v="urn:schemas-microsoft-com:vml" Requires="v">
                <p:oleObj spid="_x0000_s1044" name="Slide" r:id="rId3" imgW="4571981" imgH="3429123" progId="PowerPoint.Slide.12">
                  <p:embed/>
                </p:oleObj>
              </mc:Choice>
              <mc:Fallback>
                <p:oleObj name="Slide" r:id="rId3" imgW="4571981" imgH="3429123" progId="PowerPoint.Slide.12">
                  <p:embed/>
                  <p:pic>
                    <p:nvPicPr>
                      <p:cNvPr id="5" name="Objeto 4">
                        <a:extLst>
                          <a:ext uri="{FF2B5EF4-FFF2-40B4-BE49-F238E27FC236}">
                            <a16:creationId xmlns:a16="http://schemas.microsoft.com/office/drawing/2014/main" id="{F86E4810-814D-4ABE-8E9B-ABE847846B59}"/>
                          </a:ext>
                        </a:extLst>
                      </p:cNvPr>
                      <p:cNvPicPr/>
                      <p:nvPr/>
                    </p:nvPicPr>
                    <p:blipFill>
                      <a:blip r:embed="rId4"/>
                      <a:stretch>
                        <a:fillRect/>
                      </a:stretch>
                    </p:blipFill>
                    <p:spPr>
                      <a:xfrm>
                        <a:off x="1078670" y="569416"/>
                        <a:ext cx="7089569" cy="5015942"/>
                      </a:xfrm>
                      <a:prstGeom prst="rect">
                        <a:avLst/>
                      </a:prstGeom>
                    </p:spPr>
                  </p:pic>
                </p:oleObj>
              </mc:Fallback>
            </mc:AlternateContent>
          </a:graphicData>
        </a:graphic>
      </p:graphicFrame>
      <p:sp>
        <p:nvSpPr>
          <p:cNvPr id="2" name="CaixaDeTexto 1">
            <a:extLst>
              <a:ext uri="{FF2B5EF4-FFF2-40B4-BE49-F238E27FC236}">
                <a16:creationId xmlns:a16="http://schemas.microsoft.com/office/drawing/2014/main" id="{A05D5C9D-8FA1-442E-97AF-F6F39F921FFA}"/>
              </a:ext>
            </a:extLst>
          </p:cNvPr>
          <p:cNvSpPr txBox="1"/>
          <p:nvPr/>
        </p:nvSpPr>
        <p:spPr>
          <a:xfrm>
            <a:off x="8571984" y="1678760"/>
            <a:ext cx="3259791" cy="1815882"/>
          </a:xfrm>
          <a:prstGeom prst="rect">
            <a:avLst/>
          </a:prstGeom>
          <a:noFill/>
        </p:spPr>
        <p:txBody>
          <a:bodyPr wrap="square" rtlCol="0">
            <a:spAutoFit/>
          </a:bodyPr>
          <a:lstStyle/>
          <a:p>
            <a:r>
              <a:rPr lang="pt-BR" sz="2000" b="1" dirty="0">
                <a:solidFill>
                  <a:schemeClr val="accent2">
                    <a:lumMod val="75000"/>
                  </a:schemeClr>
                </a:solidFill>
                <a:latin typeface="Arial" panose="020B0604020202020204" pitchFamily="34" charset="0"/>
                <a:cs typeface="Arial" panose="020B0604020202020204" pitchFamily="34" charset="0"/>
              </a:rPr>
              <a:t>Grande desafio para a CTI global</a:t>
            </a:r>
          </a:p>
          <a:p>
            <a:endParaRPr lang="pt-BR" b="1" dirty="0">
              <a:solidFill>
                <a:schemeClr val="accent2">
                  <a:lumMod val="75000"/>
                </a:schemeClr>
              </a:solidFill>
              <a:latin typeface="Arial" panose="020B0604020202020204" pitchFamily="34" charset="0"/>
              <a:cs typeface="Arial" panose="020B0604020202020204" pitchFamily="34" charset="0"/>
            </a:endParaRPr>
          </a:p>
          <a:p>
            <a:r>
              <a:rPr lang="pt-BR" b="1" dirty="0">
                <a:solidFill>
                  <a:schemeClr val="accent2">
                    <a:lumMod val="75000"/>
                  </a:schemeClr>
                </a:solidFill>
                <a:latin typeface="Arial" panose="020B0604020202020204" pitchFamily="34" charset="0"/>
                <a:cs typeface="Arial" panose="020B0604020202020204" pitchFamily="34" charset="0"/>
              </a:rPr>
              <a:t>Quais métricas descrevem o grau de sustentabilidade de um sistema?</a:t>
            </a:r>
          </a:p>
        </p:txBody>
      </p:sp>
    </p:spTree>
    <p:extLst>
      <p:ext uri="{BB962C8B-B14F-4D97-AF65-F5344CB8AC3E}">
        <p14:creationId xmlns:p14="http://schemas.microsoft.com/office/powerpoint/2010/main" val="153768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a:extLst>
              <a:ext uri="{FF2B5EF4-FFF2-40B4-BE49-F238E27FC236}">
                <a16:creationId xmlns:a16="http://schemas.microsoft.com/office/drawing/2014/main" id="{02D8614F-06BC-4A9C-862A-1BA5B5FC1F86}"/>
              </a:ext>
            </a:extLst>
          </p:cNvPr>
          <p:cNvSpPr/>
          <p:nvPr/>
        </p:nvSpPr>
        <p:spPr>
          <a:xfrm>
            <a:off x="0" y="26504"/>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a:extLst>
              <a:ext uri="{FF2B5EF4-FFF2-40B4-BE49-F238E27FC236}">
                <a16:creationId xmlns:a16="http://schemas.microsoft.com/office/drawing/2014/main" id="{7BD79A4F-F018-4D23-9EDF-6B0855FA7296}"/>
              </a:ext>
            </a:extLst>
          </p:cNvPr>
          <p:cNvSpPr txBox="1"/>
          <p:nvPr/>
        </p:nvSpPr>
        <p:spPr>
          <a:xfrm>
            <a:off x="3862919" y="1205480"/>
            <a:ext cx="7686611" cy="5740033"/>
          </a:xfrm>
          <a:prstGeom prst="rect">
            <a:avLst/>
          </a:prstGeom>
          <a:noFill/>
        </p:spPr>
        <p:txBody>
          <a:bodyPr wrap="square" rtlCol="0">
            <a:spAutoFit/>
          </a:bodyPr>
          <a:lstStyle/>
          <a:p>
            <a:r>
              <a:rPr lang="pt-BR" sz="2000" dirty="0">
                <a:solidFill>
                  <a:schemeClr val="bg1"/>
                </a:solidFill>
                <a:latin typeface="Arial" panose="020B0604020202020204" pitchFamily="34" charset="0"/>
                <a:cs typeface="Arial" panose="020B0604020202020204" pitchFamily="34" charset="0"/>
              </a:rPr>
              <a:t>Os aspectos ambientais (E), sociais (S) e de governança (G) impactarão o sucesso ou não de um negócio, o que engloba sua capacidade de acessar capital, definir riscos </a:t>
            </a:r>
            <a:r>
              <a:rPr lang="pt-BR" sz="2000" dirty="0" err="1">
                <a:solidFill>
                  <a:schemeClr val="bg1"/>
                </a:solidFill>
                <a:latin typeface="Arial" panose="020B0604020202020204" pitchFamily="34" charset="0"/>
                <a:cs typeface="Arial" panose="020B0604020202020204" pitchFamily="34" charset="0"/>
              </a:rPr>
              <a:t>reputacionais</a:t>
            </a:r>
            <a:r>
              <a:rPr lang="pt-BR" sz="2000" dirty="0">
                <a:solidFill>
                  <a:schemeClr val="bg1"/>
                </a:solidFill>
                <a:latin typeface="Arial" panose="020B0604020202020204" pitchFamily="34" charset="0"/>
                <a:cs typeface="Arial" panose="020B0604020202020204" pitchFamily="34" charset="0"/>
              </a:rPr>
              <a:t>, atrair talentos e ganhar competitividade. Por ser um assunto imprescindível, executivos e conselheiros vão demandar dados ESG de suas companhias para tomar decisões estratégicas. </a:t>
            </a:r>
            <a:r>
              <a:rPr lang="pt-BR" sz="2000" b="1" dirty="0">
                <a:solidFill>
                  <a:schemeClr val="accent4"/>
                </a:solidFill>
                <a:latin typeface="Arial" panose="020B0604020202020204" pitchFamily="34" charset="0"/>
                <a:cs typeface="Arial" panose="020B0604020202020204" pitchFamily="34" charset="0"/>
              </a:rPr>
              <a:t>Tais informações precisam ter qualidade e para isso vão exigir arquitetura inteligente para a coleta de dados, gestão qualificada e sistemas auditáveis</a:t>
            </a:r>
            <a:r>
              <a:rPr lang="pt-BR" sz="2000" dirty="0">
                <a:solidFill>
                  <a:schemeClr val="bg1"/>
                </a:solidFill>
                <a:latin typeface="Arial" panose="020B0604020202020204" pitchFamily="34" charset="0"/>
                <a:cs typeface="Arial" panose="020B0604020202020204" pitchFamily="34" charset="0"/>
              </a:rPr>
              <a:t>. O chamado </a:t>
            </a:r>
            <a:r>
              <a:rPr lang="pt-BR" sz="2000" i="1" dirty="0">
                <a:solidFill>
                  <a:schemeClr val="bg1"/>
                </a:solidFill>
                <a:latin typeface="Arial" panose="020B0604020202020204" pitchFamily="34" charset="0"/>
                <a:cs typeface="Arial" panose="020B0604020202020204" pitchFamily="34" charset="0"/>
              </a:rPr>
              <a:t>ESG data </a:t>
            </a:r>
            <a:r>
              <a:rPr lang="pt-BR" sz="2000" i="1" dirty="0" err="1">
                <a:solidFill>
                  <a:schemeClr val="bg1"/>
                </a:solidFill>
                <a:latin typeface="Arial" panose="020B0604020202020204" pitchFamily="34" charset="0"/>
                <a:cs typeface="Arial" panose="020B0604020202020204" pitchFamily="34" charset="0"/>
              </a:rPr>
              <a:t>intelligence</a:t>
            </a:r>
            <a:r>
              <a:rPr lang="pt-BR" sz="2000" dirty="0">
                <a:solidFill>
                  <a:schemeClr val="bg1"/>
                </a:solidFill>
                <a:latin typeface="Arial" panose="020B0604020202020204" pitchFamily="34" charset="0"/>
                <a:cs typeface="Arial" panose="020B0604020202020204" pitchFamily="34" charset="0"/>
              </a:rPr>
              <a:t> será um dos temas mais críticos para a elevação da agenda no nível estratégico dos negócios. Em 2022 o tema estará definitivamente no topo da lista das lideranças.</a:t>
            </a:r>
          </a:p>
          <a:p>
            <a:endParaRPr lang="pt-BR" sz="2300" dirty="0">
              <a:solidFill>
                <a:schemeClr val="bg1"/>
              </a:solidFill>
              <a:latin typeface="Barlow" panose="00000500000000000000" pitchFamily="2" charset="0"/>
            </a:endParaRPr>
          </a:p>
          <a:p>
            <a:r>
              <a:rPr lang="pt-BR" sz="1600" dirty="0">
                <a:solidFill>
                  <a:schemeClr val="bg1"/>
                </a:solidFill>
                <a:latin typeface="Arial" panose="020B0604020202020204" pitchFamily="34" charset="0"/>
                <a:cs typeface="Arial" panose="020B0604020202020204" pitchFamily="34" charset="0"/>
              </a:rPr>
              <a:t>Fonte: </a:t>
            </a:r>
            <a:r>
              <a:rPr lang="pt-BR" sz="1600" dirty="0" err="1">
                <a:solidFill>
                  <a:schemeClr val="bg1"/>
                </a:solidFill>
                <a:latin typeface="Arial" panose="020B0604020202020204" pitchFamily="34" charset="0"/>
                <a:cs typeface="Arial" panose="020B0604020202020204" pitchFamily="34" charset="0"/>
              </a:rPr>
              <a:t>Nelmara</a:t>
            </a:r>
            <a:r>
              <a:rPr lang="pt-BR" sz="1600" dirty="0">
                <a:solidFill>
                  <a:schemeClr val="bg1"/>
                </a:solidFill>
                <a:latin typeface="Arial" panose="020B0604020202020204" pitchFamily="34" charset="0"/>
                <a:cs typeface="Arial" panose="020B0604020202020204" pitchFamily="34" charset="0"/>
              </a:rPr>
              <a:t> </a:t>
            </a:r>
            <a:r>
              <a:rPr lang="pt-BR" sz="1600" dirty="0" err="1">
                <a:solidFill>
                  <a:schemeClr val="bg1"/>
                </a:solidFill>
                <a:latin typeface="Arial" panose="020B0604020202020204" pitchFamily="34" charset="0"/>
                <a:cs typeface="Arial" panose="020B0604020202020204" pitchFamily="34" charset="0"/>
              </a:rPr>
              <a:t>Arbex</a:t>
            </a:r>
            <a:r>
              <a:rPr lang="pt-BR" sz="1600" dirty="0">
                <a:solidFill>
                  <a:schemeClr val="bg1"/>
                </a:solidFill>
                <a:latin typeface="Arial" panose="020B0604020202020204" pitchFamily="34" charset="0"/>
                <a:cs typeface="Arial" panose="020B0604020202020204" pitchFamily="34" charset="0"/>
              </a:rPr>
              <a:t>, líder de ESG da empresa de consultoria KPMG,  em Folha de São Paulo de 20/01/2022</a:t>
            </a:r>
          </a:p>
          <a:p>
            <a:endParaRPr lang="pt-BR" sz="2400" dirty="0">
              <a:solidFill>
                <a:schemeClr val="bg1"/>
              </a:solidFill>
              <a:latin typeface="Barlow" panose="00000500000000000000" pitchFamily="2" charset="0"/>
            </a:endParaRPr>
          </a:p>
          <a:p>
            <a:endParaRPr lang="pt-BR" sz="2400" dirty="0">
              <a:solidFill>
                <a:schemeClr val="bg1"/>
              </a:solidFill>
              <a:latin typeface="Barlow" panose="00000500000000000000" pitchFamily="2" charset="0"/>
            </a:endParaRPr>
          </a:p>
          <a:p>
            <a:endParaRPr lang="pt-BR" sz="2400" dirty="0">
              <a:solidFill>
                <a:schemeClr val="bg1"/>
              </a:solidFill>
              <a:latin typeface="Barlow" panose="00000500000000000000" pitchFamily="2" charset="0"/>
            </a:endParaRPr>
          </a:p>
        </p:txBody>
      </p:sp>
      <p:pic>
        <p:nvPicPr>
          <p:cNvPr id="9" name="Picture 3">
            <a:extLst>
              <a:ext uri="{FF2B5EF4-FFF2-40B4-BE49-F238E27FC236}">
                <a16:creationId xmlns:a16="http://schemas.microsoft.com/office/drawing/2014/main" id="{00348798-B22A-4128-A317-C9543E71B830}"/>
              </a:ext>
            </a:extLst>
          </p:cNvPr>
          <p:cNvPicPr>
            <a:picLocks noChangeAspect="1" noChangeArrowheads="1"/>
          </p:cNvPicPr>
          <p:nvPr/>
        </p:nvPicPr>
        <p:blipFill>
          <a:blip r:embed="rId2"/>
          <a:srcRect/>
          <a:stretch>
            <a:fillRect/>
          </a:stretch>
        </p:blipFill>
        <p:spPr bwMode="auto">
          <a:xfrm>
            <a:off x="364538" y="572911"/>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267879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4B6B970-C832-4A2D-969A-A7C1A82AE78A}"/>
              </a:ext>
            </a:extLst>
          </p:cNvPr>
          <p:cNvSpPr/>
          <p:nvPr/>
        </p:nvSpPr>
        <p:spPr>
          <a:xfrm>
            <a:off x="0" y="0"/>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3CD1E984-1AEF-4BA5-BAB7-D4BF8E0C5B73}"/>
              </a:ext>
            </a:extLst>
          </p:cNvPr>
          <p:cNvSpPr txBox="1"/>
          <p:nvPr/>
        </p:nvSpPr>
        <p:spPr>
          <a:xfrm>
            <a:off x="3876774" y="1198292"/>
            <a:ext cx="7939392" cy="4647426"/>
          </a:xfrm>
          <a:prstGeom prst="rect">
            <a:avLst/>
          </a:prstGeom>
          <a:noFill/>
        </p:spPr>
        <p:txBody>
          <a:bodyPr wrap="square" rtlCol="0">
            <a:spAutoFit/>
          </a:bodyPr>
          <a:lstStyle/>
          <a:p>
            <a:r>
              <a:rPr lang="pt-BR" sz="2400" dirty="0">
                <a:solidFill>
                  <a:schemeClr val="bg1"/>
                </a:solidFill>
                <a:latin typeface="Arial" panose="020B0604020202020204" pitchFamily="34" charset="0"/>
                <a:cs typeface="Arial" panose="020B0604020202020204" pitchFamily="34" charset="0"/>
              </a:rPr>
              <a:t>Exemplos de avanços graduais de indicadores (e suas métricas) globalmente aceitas</a:t>
            </a:r>
          </a:p>
          <a:p>
            <a:endParaRPr lang="pt-BR" sz="2200" dirty="0">
              <a:solidFill>
                <a:schemeClr val="bg1"/>
              </a:solidFill>
              <a:latin typeface="Arial" panose="020B0604020202020204" pitchFamily="34" charset="0"/>
              <a:cs typeface="Arial" panose="020B0604020202020204" pitchFamily="34" charset="0"/>
            </a:endParaRPr>
          </a:p>
          <a:p>
            <a:endParaRPr lang="pt-BR" sz="2000" b="1" dirty="0">
              <a:solidFill>
                <a:schemeClr val="bg1"/>
              </a:solidFill>
              <a:latin typeface="Arial" panose="020B0604020202020204" pitchFamily="34" charset="0"/>
              <a:cs typeface="Arial" panose="020B0604020202020204" pitchFamily="34" charset="0"/>
            </a:endParaRPr>
          </a:p>
          <a:p>
            <a:r>
              <a:rPr lang="pt-BR" sz="2000" b="1" dirty="0">
                <a:solidFill>
                  <a:schemeClr val="bg1"/>
                </a:solidFill>
                <a:latin typeface="Arial" panose="020B0604020202020204" pitchFamily="34" charset="0"/>
                <a:cs typeface="Arial" panose="020B0604020202020204" pitchFamily="34" charset="0"/>
              </a:rPr>
              <a:t>PIB </a:t>
            </a:r>
            <a:r>
              <a:rPr lang="pt-BR" sz="2000" dirty="0">
                <a:solidFill>
                  <a:schemeClr val="bg1"/>
                </a:solidFill>
                <a:latin typeface="Arial" panose="020B0604020202020204" pitchFamily="34" charset="0"/>
                <a:cs typeface="Arial" panose="020B0604020202020204" pitchFamily="34" charset="0"/>
              </a:rPr>
              <a:t>- soma de todos os bens e serviços finais produzidos por um país, estado ou cidade, geralmente em um ano. IMPORTANTE para acompanhar a atividade econômica de um país ao longo do tempo</a:t>
            </a:r>
          </a:p>
          <a:p>
            <a:endParaRPr lang="pt-BR" sz="2000" dirty="0">
              <a:solidFill>
                <a:schemeClr val="bg1"/>
              </a:solidFill>
              <a:latin typeface="Arial" panose="020B0604020202020204" pitchFamily="34" charset="0"/>
              <a:cs typeface="Arial" panose="020B0604020202020204" pitchFamily="34" charset="0"/>
            </a:endParaRPr>
          </a:p>
          <a:p>
            <a:r>
              <a:rPr lang="pt-BR" sz="2000" b="1" dirty="0">
                <a:solidFill>
                  <a:schemeClr val="bg1"/>
                </a:solidFill>
                <a:latin typeface="Arial" panose="020B0604020202020204" pitchFamily="34" charset="0"/>
                <a:cs typeface="Arial" panose="020B0604020202020204" pitchFamily="34" charset="0"/>
              </a:rPr>
              <a:t>IDH</a:t>
            </a:r>
            <a:r>
              <a:rPr lang="pt-BR" sz="2000" dirty="0">
                <a:solidFill>
                  <a:schemeClr val="bg1"/>
                </a:solidFill>
                <a:latin typeface="Arial" panose="020B0604020202020204" pitchFamily="34" charset="0"/>
                <a:cs typeface="Arial" panose="020B0604020202020204" pitchFamily="34" charset="0"/>
              </a:rPr>
              <a:t> - medida média das conquistas de desenvolvimento humano básico em um país. IMPORTANTE para que os países sejam comparados, sendo um parâmetro global de desenvolvimento social, em termos de saúde, educação e renda.</a:t>
            </a:r>
          </a:p>
          <a:p>
            <a:endParaRPr lang="pt-BR" sz="2200" dirty="0">
              <a:solidFill>
                <a:schemeClr val="bg1"/>
              </a:solidFill>
              <a:latin typeface="Arial" panose="020B0604020202020204" pitchFamily="34" charset="0"/>
              <a:cs typeface="Arial" panose="020B0604020202020204" pitchFamily="34" charset="0"/>
            </a:endParaRPr>
          </a:p>
          <a:p>
            <a:endParaRPr lang="pt-BR" sz="2400" dirty="0">
              <a:solidFill>
                <a:schemeClr val="bg1"/>
              </a:solidFill>
              <a:latin typeface="Barlow" panose="00000500000000000000" pitchFamily="2" charset="0"/>
            </a:endParaRPr>
          </a:p>
        </p:txBody>
      </p:sp>
      <p:pic>
        <p:nvPicPr>
          <p:cNvPr id="11" name="Picture 3">
            <a:extLst>
              <a:ext uri="{FF2B5EF4-FFF2-40B4-BE49-F238E27FC236}">
                <a16:creationId xmlns:a16="http://schemas.microsoft.com/office/drawing/2014/main" id="{3283FA9D-F706-4868-8601-9AF7701135D5}"/>
              </a:ext>
            </a:extLst>
          </p:cNvPr>
          <p:cNvPicPr>
            <a:picLocks noChangeAspect="1" noChangeArrowheads="1"/>
          </p:cNvPicPr>
          <p:nvPr/>
        </p:nvPicPr>
        <p:blipFill>
          <a:blip r:embed="rId2"/>
          <a:srcRect/>
          <a:stretch>
            <a:fillRect/>
          </a:stretch>
        </p:blipFill>
        <p:spPr bwMode="auto">
          <a:xfrm>
            <a:off x="375834" y="595487"/>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47853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25A1765E-6C69-427B-981B-8D712DEC5A1E}"/>
              </a:ext>
            </a:extLst>
          </p:cNvPr>
          <p:cNvSpPr/>
          <p:nvPr/>
        </p:nvSpPr>
        <p:spPr>
          <a:xfrm>
            <a:off x="0" y="214489"/>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85668078-7237-493E-8AE2-51DFD253C55A}"/>
              </a:ext>
            </a:extLst>
          </p:cNvPr>
          <p:cNvSpPr txBox="1"/>
          <p:nvPr/>
        </p:nvSpPr>
        <p:spPr>
          <a:xfrm>
            <a:off x="3857782" y="1200849"/>
            <a:ext cx="8334218" cy="4093428"/>
          </a:xfrm>
          <a:prstGeom prst="rect">
            <a:avLst/>
          </a:prstGeom>
          <a:noFill/>
        </p:spPr>
        <p:txBody>
          <a:bodyPr wrap="square" rtlCol="0">
            <a:spAutoFit/>
          </a:bodyPr>
          <a:lstStyle/>
          <a:p>
            <a:r>
              <a:rPr lang="pt-BR" sz="2000" dirty="0">
                <a:solidFill>
                  <a:schemeClr val="bg1"/>
                </a:solidFill>
                <a:latin typeface="Arial" panose="020B0604020202020204" pitchFamily="34" charset="0"/>
                <a:cs typeface="Arial" panose="020B0604020202020204" pitchFamily="34" charset="0"/>
              </a:rPr>
              <a:t>Contar calorias pode tornar-se uma obsessão. Passou a ser natural reduzir o que devemos comer de acordo com recomendações de ingestão diária de calorias.</a:t>
            </a:r>
          </a:p>
          <a:p>
            <a:endParaRPr lang="pt-BR" sz="2000" dirty="0">
              <a:solidFill>
                <a:schemeClr val="bg1"/>
              </a:solidFill>
              <a:latin typeface="Arial" panose="020B0604020202020204" pitchFamily="34" charset="0"/>
              <a:cs typeface="Arial" panose="020B0604020202020204" pitchFamily="34" charset="0"/>
            </a:endParaRPr>
          </a:p>
          <a:p>
            <a:r>
              <a:rPr lang="pt-BR" sz="2000" dirty="0">
                <a:solidFill>
                  <a:schemeClr val="bg1"/>
                </a:solidFill>
                <a:latin typeface="Arial" panose="020B0604020202020204" pitchFamily="34" charset="0"/>
                <a:cs typeface="Arial" panose="020B0604020202020204" pitchFamily="34" charset="0"/>
              </a:rPr>
              <a:t>Mas medir calorias simplificam coisas complexas em termos de nutrição . </a:t>
            </a:r>
          </a:p>
          <a:p>
            <a:r>
              <a:rPr lang="pt-BR" sz="2000" dirty="0">
                <a:solidFill>
                  <a:schemeClr val="bg1"/>
                </a:solidFill>
                <a:latin typeface="Arial" panose="020B0604020202020204" pitchFamily="34" charset="0"/>
                <a:cs typeface="Arial" panose="020B0604020202020204" pitchFamily="34" charset="0"/>
              </a:rPr>
              <a:t>Parâmetros globais recomendam a ingestão ideal de calorias por dia e que diferem em relação à idade e o sexo. </a:t>
            </a:r>
          </a:p>
          <a:p>
            <a:endParaRPr lang="pt-BR" sz="2000" dirty="0">
              <a:solidFill>
                <a:schemeClr val="bg1"/>
              </a:solidFill>
              <a:latin typeface="Arial" panose="020B0604020202020204" pitchFamily="34" charset="0"/>
              <a:cs typeface="Arial" panose="020B0604020202020204" pitchFamily="34" charset="0"/>
            </a:endParaRPr>
          </a:p>
          <a:p>
            <a:r>
              <a:rPr lang="pt-BR" sz="2000" dirty="0">
                <a:solidFill>
                  <a:schemeClr val="accent4"/>
                </a:solidFill>
                <a:latin typeface="Arial" panose="020B0604020202020204" pitchFamily="34" charset="0"/>
                <a:cs typeface="Arial" panose="020B0604020202020204" pitchFamily="34" charset="0"/>
              </a:rPr>
              <a:t>IMPORTANTE </a:t>
            </a:r>
            <a:r>
              <a:rPr lang="pt-BR" sz="2000" dirty="0">
                <a:solidFill>
                  <a:schemeClr val="bg1"/>
                </a:solidFill>
                <a:latin typeface="Arial" panose="020B0604020202020204" pitchFamily="34" charset="0"/>
                <a:cs typeface="Arial" panose="020B0604020202020204" pitchFamily="34" charset="0"/>
              </a:rPr>
              <a:t>para medir a fome e a desnutrição em níveis de calorias, apesar de que dietas incluem outros aspectos relevantes que não podem ser tratados unicamente em termos de informações nutricionais numéricas. </a:t>
            </a:r>
          </a:p>
        </p:txBody>
      </p:sp>
      <p:pic>
        <p:nvPicPr>
          <p:cNvPr id="8" name="Picture 3">
            <a:extLst>
              <a:ext uri="{FF2B5EF4-FFF2-40B4-BE49-F238E27FC236}">
                <a16:creationId xmlns:a16="http://schemas.microsoft.com/office/drawing/2014/main" id="{9B56647A-1856-4583-8046-2F73AF5A0990}"/>
              </a:ext>
            </a:extLst>
          </p:cNvPr>
          <p:cNvPicPr>
            <a:picLocks noChangeAspect="1" noChangeArrowheads="1"/>
          </p:cNvPicPr>
          <p:nvPr/>
        </p:nvPicPr>
        <p:blipFill>
          <a:blip r:embed="rId2"/>
          <a:srcRect/>
          <a:stretch>
            <a:fillRect/>
          </a:stretch>
        </p:blipFill>
        <p:spPr bwMode="auto">
          <a:xfrm>
            <a:off x="375830" y="584200"/>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37953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4B6B970-C832-4A2D-969A-A7C1A82AE78A}"/>
              </a:ext>
            </a:extLst>
          </p:cNvPr>
          <p:cNvSpPr/>
          <p:nvPr/>
        </p:nvSpPr>
        <p:spPr>
          <a:xfrm>
            <a:off x="0" y="0"/>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3CD1E984-1AEF-4BA5-BAB7-D4BF8E0C5B73}"/>
              </a:ext>
            </a:extLst>
          </p:cNvPr>
          <p:cNvSpPr txBox="1"/>
          <p:nvPr/>
        </p:nvSpPr>
        <p:spPr>
          <a:xfrm>
            <a:off x="3862919" y="166094"/>
            <a:ext cx="7638483" cy="6524863"/>
          </a:xfrm>
          <a:prstGeom prst="rect">
            <a:avLst/>
          </a:prstGeom>
          <a:noFill/>
        </p:spPr>
        <p:txBody>
          <a:bodyPr wrap="square" rtlCol="0">
            <a:spAutoFit/>
          </a:bodyPr>
          <a:lstStyle/>
          <a:p>
            <a:endParaRPr lang="pt-BR" sz="2200" dirty="0">
              <a:solidFill>
                <a:schemeClr val="bg1"/>
              </a:solidFill>
              <a:latin typeface="Arial" panose="020B0604020202020204" pitchFamily="34" charset="0"/>
              <a:cs typeface="Arial" panose="020B0604020202020204" pitchFamily="34" charset="0"/>
            </a:endParaRPr>
          </a:p>
          <a:p>
            <a:r>
              <a:rPr lang="pt-BR" sz="2000" dirty="0">
                <a:solidFill>
                  <a:schemeClr val="bg1"/>
                </a:solidFill>
                <a:latin typeface="Arial" panose="020B0604020202020204" pitchFamily="34" charset="0"/>
                <a:cs typeface="Arial" panose="020B0604020202020204" pitchFamily="34" charset="0"/>
              </a:rPr>
              <a:t>Proposta de métricas e revelações </a:t>
            </a:r>
            <a:r>
              <a:rPr lang="pt-BR" sz="2000" i="1" dirty="0">
                <a:solidFill>
                  <a:schemeClr val="bg1"/>
                </a:solidFill>
                <a:latin typeface="Arial" panose="020B0604020202020204" pitchFamily="34" charset="0"/>
                <a:cs typeface="Arial" panose="020B0604020202020204" pitchFamily="34" charset="0"/>
              </a:rPr>
              <a:t>principais (core)</a:t>
            </a:r>
            <a:r>
              <a:rPr lang="pt-BR" sz="2000" dirty="0">
                <a:solidFill>
                  <a:schemeClr val="bg1"/>
                </a:solidFill>
                <a:latin typeface="Arial" panose="020B0604020202020204" pitchFamily="34" charset="0"/>
                <a:cs typeface="Arial" panose="020B0604020202020204" pitchFamily="34" charset="0"/>
              </a:rPr>
              <a:t> e </a:t>
            </a:r>
            <a:r>
              <a:rPr lang="pt-BR" sz="2000" i="1" dirty="0">
                <a:solidFill>
                  <a:schemeClr val="bg1"/>
                </a:solidFill>
                <a:latin typeface="Arial" panose="020B0604020202020204" pitchFamily="34" charset="0"/>
                <a:cs typeface="Arial" panose="020B0604020202020204" pitchFamily="34" charset="0"/>
              </a:rPr>
              <a:t>expandidas (</a:t>
            </a:r>
            <a:r>
              <a:rPr lang="pt-BR" sz="2000" i="1" dirty="0" err="1">
                <a:solidFill>
                  <a:schemeClr val="bg1"/>
                </a:solidFill>
                <a:latin typeface="Arial" panose="020B0604020202020204" pitchFamily="34" charset="0"/>
                <a:cs typeface="Arial" panose="020B0604020202020204" pitchFamily="34" charset="0"/>
              </a:rPr>
              <a:t>expanded</a:t>
            </a:r>
            <a:r>
              <a:rPr lang="pt-BR" sz="2000" i="1" dirty="0">
                <a:solidFill>
                  <a:schemeClr val="bg1"/>
                </a:solidFill>
                <a:latin typeface="Arial" panose="020B0604020202020204" pitchFamily="34" charset="0"/>
                <a:cs typeface="Arial" panose="020B0604020202020204" pitchFamily="34" charset="0"/>
              </a:rPr>
              <a:t>), em 4 Pilares: </a:t>
            </a:r>
            <a:r>
              <a:rPr lang="pt-BR" sz="2000" dirty="0">
                <a:solidFill>
                  <a:schemeClr val="bg1"/>
                </a:solidFill>
                <a:latin typeface="Arial" panose="020B0604020202020204" pitchFamily="34" charset="0"/>
                <a:cs typeface="Arial" panose="020B0604020202020204" pitchFamily="34" charset="0"/>
              </a:rPr>
              <a:t>PILAR I – Princípios de Governança; PILAR II – </a:t>
            </a:r>
            <a:r>
              <a:rPr lang="pt-BR" sz="2000" b="1" dirty="0">
                <a:solidFill>
                  <a:schemeClr val="accent2"/>
                </a:solidFill>
                <a:latin typeface="Arial" panose="020B0604020202020204" pitchFamily="34" charset="0"/>
                <a:cs typeface="Arial" panose="020B0604020202020204" pitchFamily="34" charset="0"/>
              </a:rPr>
              <a:t>Planeta</a:t>
            </a:r>
            <a:r>
              <a:rPr lang="pt-BR" sz="2000" b="1" dirty="0">
                <a:solidFill>
                  <a:schemeClr val="bg1"/>
                </a:solidFill>
                <a:latin typeface="Arial" panose="020B0604020202020204" pitchFamily="34" charset="0"/>
                <a:cs typeface="Arial" panose="020B0604020202020204" pitchFamily="34" charset="0"/>
              </a:rPr>
              <a:t>, </a:t>
            </a:r>
            <a:r>
              <a:rPr lang="pt-BR" sz="2000" dirty="0">
                <a:solidFill>
                  <a:schemeClr val="bg1"/>
                </a:solidFill>
                <a:latin typeface="Arial" panose="020B0604020202020204" pitchFamily="34" charset="0"/>
                <a:cs typeface="Arial" panose="020B0604020202020204" pitchFamily="34" charset="0"/>
              </a:rPr>
              <a:t>PILAR III – Pessoas, PILAR IV - </a:t>
            </a:r>
            <a:r>
              <a:rPr lang="pt-BR" sz="2000" dirty="0" err="1">
                <a:solidFill>
                  <a:schemeClr val="bg1"/>
                </a:solidFill>
                <a:latin typeface="Arial" panose="020B0604020202020204" pitchFamily="34" charset="0"/>
                <a:cs typeface="Arial" panose="020B0604020202020204" pitchFamily="34" charset="0"/>
              </a:rPr>
              <a:t>Propseridade</a:t>
            </a:r>
            <a:endParaRPr lang="pt-BR" sz="2000" dirty="0">
              <a:solidFill>
                <a:schemeClr val="bg1"/>
              </a:solidFill>
              <a:latin typeface="Arial" panose="020B0604020202020204" pitchFamily="34" charset="0"/>
              <a:cs typeface="Arial" panose="020B0604020202020204" pitchFamily="34" charset="0"/>
            </a:endParaRPr>
          </a:p>
          <a:p>
            <a:endParaRPr lang="pt-BR" sz="2000" dirty="0">
              <a:solidFill>
                <a:schemeClr val="bg1"/>
              </a:solidFill>
              <a:latin typeface="Arial" panose="020B0604020202020204" pitchFamily="34" charset="0"/>
              <a:cs typeface="Arial" panose="020B0604020202020204" pitchFamily="34" charset="0"/>
            </a:endParaRPr>
          </a:p>
          <a:p>
            <a:r>
              <a:rPr lang="pt-BR" sz="2000" dirty="0">
                <a:solidFill>
                  <a:schemeClr val="bg1"/>
                </a:solidFill>
                <a:latin typeface="Arial" panose="020B0604020202020204" pitchFamily="34" charset="0"/>
                <a:cs typeface="Arial" panose="020B0604020202020204" pitchFamily="34" charset="0"/>
              </a:rPr>
              <a:t>As </a:t>
            </a:r>
            <a:r>
              <a:rPr lang="pt-BR" sz="2000" b="1" dirty="0">
                <a:solidFill>
                  <a:schemeClr val="accent2"/>
                </a:solidFill>
                <a:latin typeface="Arial" panose="020B0604020202020204" pitchFamily="34" charset="0"/>
                <a:cs typeface="Arial" panose="020B0604020202020204" pitchFamily="34" charset="0"/>
              </a:rPr>
              <a:t>principais</a:t>
            </a:r>
            <a:r>
              <a:rPr lang="pt-BR" sz="2000" dirty="0">
                <a:solidFill>
                  <a:schemeClr val="bg1"/>
                </a:solidFill>
                <a:latin typeface="Arial" panose="020B0604020202020204" pitchFamily="34" charset="0"/>
                <a:cs typeface="Arial" panose="020B0604020202020204" pitchFamily="34" charset="0"/>
              </a:rPr>
              <a:t>, geralmente quantitativas, para as quais as informações já estão sendo relatadas (reveladas) por muitas empresas ou podem ser obtidas com um esforço razoável. Estão relacionadas com mudança climática, degradação da natureza e disponibilidade de água doce, no PILAR II</a:t>
            </a:r>
            <a:br>
              <a:rPr lang="pt-BR" sz="2000" dirty="0">
                <a:solidFill>
                  <a:schemeClr val="bg1"/>
                </a:solidFill>
                <a:latin typeface="Arial" panose="020B0604020202020204" pitchFamily="34" charset="0"/>
                <a:cs typeface="Arial" panose="020B0604020202020204" pitchFamily="34" charset="0"/>
              </a:rPr>
            </a:br>
            <a:br>
              <a:rPr lang="pt-BR" sz="2000" dirty="0">
                <a:solidFill>
                  <a:schemeClr val="bg1"/>
                </a:solidFill>
                <a:latin typeface="Arial" panose="020B0604020202020204" pitchFamily="34" charset="0"/>
                <a:cs typeface="Arial" panose="020B0604020202020204" pitchFamily="34" charset="0"/>
              </a:rPr>
            </a:br>
            <a:r>
              <a:rPr lang="pt-BR" sz="2000" dirty="0">
                <a:solidFill>
                  <a:schemeClr val="bg1"/>
                </a:solidFill>
                <a:latin typeface="Arial" panose="020B0604020202020204" pitchFamily="34" charset="0"/>
                <a:cs typeface="Arial" panose="020B0604020202020204" pitchFamily="34" charset="0"/>
              </a:rPr>
              <a:t>As </a:t>
            </a:r>
            <a:r>
              <a:rPr lang="pt-BR" sz="2000" b="1" dirty="0">
                <a:solidFill>
                  <a:schemeClr val="accent2"/>
                </a:solidFill>
                <a:latin typeface="Arial" panose="020B0604020202020204" pitchFamily="34" charset="0"/>
                <a:cs typeface="Arial" panose="020B0604020202020204" pitchFamily="34" charset="0"/>
              </a:rPr>
              <a:t>expandidas</a:t>
            </a:r>
            <a:r>
              <a:rPr lang="pt-BR" sz="2000" b="1" dirty="0">
                <a:solidFill>
                  <a:schemeClr val="bg1"/>
                </a:solidFill>
                <a:latin typeface="Arial" panose="020B0604020202020204" pitchFamily="34" charset="0"/>
                <a:cs typeface="Arial" panose="020B0604020202020204" pitchFamily="34" charset="0"/>
              </a:rPr>
              <a:t>, </a:t>
            </a:r>
            <a:r>
              <a:rPr lang="pt-BR" sz="2000" dirty="0">
                <a:solidFill>
                  <a:schemeClr val="bg1"/>
                </a:solidFill>
                <a:latin typeface="Arial" panose="020B0604020202020204" pitchFamily="34" charset="0"/>
                <a:cs typeface="Arial" panose="020B0604020202020204" pitchFamily="34" charset="0"/>
              </a:rPr>
              <a:t>menos bem estabelecidas nas práticas e padrões existentes, Incluem poluição do ar e da água, resíduos sólidos e disponibilidade de recursos, no PILAR II.</a:t>
            </a:r>
          </a:p>
          <a:p>
            <a:endParaRPr lang="pt-BR" sz="2000" dirty="0">
              <a:solidFill>
                <a:schemeClr val="bg1"/>
              </a:solidFill>
              <a:latin typeface="Arial" panose="020B0604020202020204" pitchFamily="34" charset="0"/>
              <a:cs typeface="Arial" panose="020B0604020202020204" pitchFamily="34" charset="0"/>
            </a:endParaRPr>
          </a:p>
          <a:p>
            <a:r>
              <a:rPr lang="pt-BR" sz="2000" dirty="0">
                <a:solidFill>
                  <a:schemeClr val="accent4"/>
                </a:solidFill>
                <a:latin typeface="Arial" panose="020B0604020202020204" pitchFamily="34" charset="0"/>
                <a:cs typeface="Arial" panose="020B0604020202020204" pitchFamily="34" charset="0"/>
              </a:rPr>
              <a:t>IMPORTANTES</a:t>
            </a:r>
            <a:r>
              <a:rPr lang="pt-BR" sz="2000" dirty="0">
                <a:solidFill>
                  <a:schemeClr val="bg1"/>
                </a:solidFill>
                <a:latin typeface="Arial" panose="020B0604020202020204" pitchFamily="34" charset="0"/>
                <a:cs typeface="Arial" panose="020B0604020202020204" pitchFamily="34" charset="0"/>
              </a:rPr>
              <a:t> para medirem a “saúde” do meio ambiente do planeta</a:t>
            </a:r>
            <a:br>
              <a:rPr lang="pt-BR" sz="2000" dirty="0">
                <a:solidFill>
                  <a:schemeClr val="bg1"/>
                </a:solidFill>
                <a:latin typeface="Arial" panose="020B0604020202020204" pitchFamily="34" charset="0"/>
                <a:cs typeface="Arial" panose="020B0604020202020204" pitchFamily="34" charset="0"/>
              </a:rPr>
            </a:br>
            <a:br>
              <a:rPr lang="pt-BR" sz="2400" dirty="0">
                <a:solidFill>
                  <a:schemeClr val="bg1"/>
                </a:solidFill>
                <a:latin typeface="Arial" panose="020B0604020202020204" pitchFamily="34" charset="0"/>
                <a:cs typeface="Arial" panose="020B0604020202020204" pitchFamily="34" charset="0"/>
              </a:rPr>
            </a:br>
            <a:r>
              <a:rPr lang="pt-BR" sz="1600" dirty="0">
                <a:solidFill>
                  <a:schemeClr val="bg1"/>
                </a:solidFill>
                <a:latin typeface="Arial" panose="020B0604020202020204" pitchFamily="34" charset="0"/>
                <a:cs typeface="Arial" panose="020B0604020202020204" pitchFamily="34" charset="0"/>
              </a:rPr>
              <a:t>Fonte: </a:t>
            </a:r>
            <a:r>
              <a:rPr lang="en-US" sz="1600" i="1" dirty="0">
                <a:solidFill>
                  <a:schemeClr val="bg1"/>
                </a:solidFill>
                <a:latin typeface="Arial" panose="020B0604020202020204" pitchFamily="34" charset="0"/>
                <a:cs typeface="Arial" panose="020B0604020202020204" pitchFamily="34" charset="0"/>
              </a:rPr>
              <a:t>Toward Common Metrics and Consistent Reporting of Sustainable Value Creation (2020)</a:t>
            </a:r>
            <a:endParaRPr lang="pt-BR" sz="1600" i="1" dirty="0">
              <a:solidFill>
                <a:schemeClr val="bg1"/>
              </a:solidFill>
              <a:latin typeface="Arial" panose="020B0604020202020204" pitchFamily="34" charset="0"/>
              <a:cs typeface="Arial" panose="020B0604020202020204" pitchFamily="34" charset="0"/>
            </a:endParaRPr>
          </a:p>
        </p:txBody>
      </p:sp>
      <p:pic>
        <p:nvPicPr>
          <p:cNvPr id="11" name="Picture 3">
            <a:extLst>
              <a:ext uri="{FF2B5EF4-FFF2-40B4-BE49-F238E27FC236}">
                <a16:creationId xmlns:a16="http://schemas.microsoft.com/office/drawing/2014/main" id="{3283FA9D-F706-4868-8601-9AF7701135D5}"/>
              </a:ext>
            </a:extLst>
          </p:cNvPr>
          <p:cNvPicPr>
            <a:picLocks noChangeAspect="1" noChangeArrowheads="1"/>
          </p:cNvPicPr>
          <p:nvPr/>
        </p:nvPicPr>
        <p:blipFill>
          <a:blip r:embed="rId2"/>
          <a:srcRect/>
          <a:stretch>
            <a:fillRect/>
          </a:stretch>
        </p:blipFill>
        <p:spPr bwMode="auto">
          <a:xfrm>
            <a:off x="375834" y="595487"/>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14115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D5B85C6-0C92-4D65-B624-E88D385459B0}"/>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p:txBody>
      </p:sp>
      <p:sp>
        <p:nvSpPr>
          <p:cNvPr id="9" name="CaixaDeTexto 8">
            <a:extLst>
              <a:ext uri="{FF2B5EF4-FFF2-40B4-BE49-F238E27FC236}">
                <a16:creationId xmlns:a16="http://schemas.microsoft.com/office/drawing/2014/main" id="{2DA686FD-C3E4-4B94-85F2-6422B845D030}"/>
              </a:ext>
            </a:extLst>
          </p:cNvPr>
          <p:cNvSpPr txBox="1"/>
          <p:nvPr/>
        </p:nvSpPr>
        <p:spPr>
          <a:xfrm>
            <a:off x="4136421" y="1325415"/>
            <a:ext cx="7702653" cy="830997"/>
          </a:xfrm>
          <a:prstGeom prst="rect">
            <a:avLst/>
          </a:prstGeom>
          <a:noFill/>
        </p:spPr>
        <p:txBody>
          <a:bodyPr wrap="square" rtlCol="0">
            <a:spAutoFit/>
          </a:bodyPr>
          <a:lstStyle/>
          <a:p>
            <a:endParaRPr lang="pt-BR" sz="2400" dirty="0">
              <a:solidFill>
                <a:schemeClr val="bg1"/>
              </a:solidFill>
              <a:latin typeface="Arial" panose="020B0604020202020204" pitchFamily="34" charset="0"/>
              <a:cs typeface="Arial" panose="020B0604020202020204" pitchFamily="34" charset="0"/>
            </a:endParaRPr>
          </a:p>
          <a:p>
            <a:endParaRPr lang="pt-BR" sz="2400" dirty="0">
              <a:solidFill>
                <a:schemeClr val="bg1"/>
              </a:solidFill>
              <a:latin typeface="Barlow" panose="00000500000000000000" pitchFamily="2" charset="0"/>
            </a:endParaRPr>
          </a:p>
        </p:txBody>
      </p:sp>
      <p:pic>
        <p:nvPicPr>
          <p:cNvPr id="2" name="Imagem 1">
            <a:extLst>
              <a:ext uri="{FF2B5EF4-FFF2-40B4-BE49-F238E27FC236}">
                <a16:creationId xmlns:a16="http://schemas.microsoft.com/office/drawing/2014/main" id="{90F3E6F9-652F-4412-A74E-8B750131678D}"/>
              </a:ext>
            </a:extLst>
          </p:cNvPr>
          <p:cNvPicPr>
            <a:picLocks noChangeAspect="1"/>
          </p:cNvPicPr>
          <p:nvPr/>
        </p:nvPicPr>
        <p:blipFill>
          <a:blip r:embed="rId2"/>
          <a:stretch>
            <a:fillRect/>
          </a:stretch>
        </p:blipFill>
        <p:spPr>
          <a:xfrm>
            <a:off x="4569197" y="892575"/>
            <a:ext cx="5858529" cy="5823829"/>
          </a:xfrm>
          <a:prstGeom prst="rect">
            <a:avLst/>
          </a:prstGeom>
        </p:spPr>
      </p:pic>
      <p:pic>
        <p:nvPicPr>
          <p:cNvPr id="7" name="Picture 3">
            <a:extLst>
              <a:ext uri="{FF2B5EF4-FFF2-40B4-BE49-F238E27FC236}">
                <a16:creationId xmlns:a16="http://schemas.microsoft.com/office/drawing/2014/main" id="{B38D867B-ED37-4547-9340-2F3644AC4A3E}"/>
              </a:ext>
            </a:extLst>
          </p:cNvPr>
          <p:cNvPicPr>
            <a:picLocks noChangeAspect="1" noChangeArrowheads="1"/>
          </p:cNvPicPr>
          <p:nvPr/>
        </p:nvPicPr>
        <p:blipFill>
          <a:blip r:embed="rId3"/>
          <a:srcRect/>
          <a:stretch>
            <a:fillRect/>
          </a:stretch>
        </p:blipFill>
        <p:spPr bwMode="auto">
          <a:xfrm>
            <a:off x="364544" y="584198"/>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331041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C4B6B970-C832-4A2D-969A-A7C1A82AE78A}"/>
              </a:ext>
            </a:extLst>
          </p:cNvPr>
          <p:cNvSpPr/>
          <p:nvPr/>
        </p:nvSpPr>
        <p:spPr>
          <a:xfrm>
            <a:off x="0" y="0"/>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3CD1E984-1AEF-4BA5-BAB7-D4BF8E0C5B73}"/>
              </a:ext>
            </a:extLst>
          </p:cNvPr>
          <p:cNvSpPr txBox="1"/>
          <p:nvPr/>
        </p:nvSpPr>
        <p:spPr>
          <a:xfrm>
            <a:off x="3862919" y="893488"/>
            <a:ext cx="7638483" cy="5555367"/>
          </a:xfrm>
          <a:prstGeom prst="rect">
            <a:avLst/>
          </a:prstGeom>
          <a:noFill/>
        </p:spPr>
        <p:txBody>
          <a:bodyPr wrap="square" rtlCol="0">
            <a:spAutoFit/>
          </a:bodyPr>
          <a:lstStyle/>
          <a:p>
            <a:endParaRPr lang="pt-BR" sz="2200" dirty="0">
              <a:solidFill>
                <a:schemeClr val="bg1"/>
              </a:solidFill>
              <a:latin typeface="Arial" panose="020B0604020202020204" pitchFamily="34" charset="0"/>
              <a:cs typeface="Arial" panose="020B0604020202020204" pitchFamily="34" charset="0"/>
            </a:endParaRPr>
          </a:p>
          <a:p>
            <a:r>
              <a:rPr lang="pt-BR" sz="2200" dirty="0">
                <a:solidFill>
                  <a:schemeClr val="bg1"/>
                </a:solidFill>
                <a:latin typeface="Arial" panose="020B0604020202020204" pitchFamily="34" charset="0"/>
                <a:cs typeface="Arial" panose="020B0604020202020204" pitchFamily="34" charset="0"/>
              </a:rPr>
              <a:t>Global </a:t>
            </a:r>
            <a:r>
              <a:rPr lang="pt-BR" sz="2200" dirty="0" err="1">
                <a:solidFill>
                  <a:schemeClr val="bg1"/>
                </a:solidFill>
                <a:latin typeface="Arial" panose="020B0604020202020204" pitchFamily="34" charset="0"/>
                <a:cs typeface="Arial" panose="020B0604020202020204" pitchFamily="34" charset="0"/>
              </a:rPr>
              <a:t>Reporting</a:t>
            </a:r>
            <a:r>
              <a:rPr lang="pt-BR" sz="2200" dirty="0">
                <a:solidFill>
                  <a:schemeClr val="bg1"/>
                </a:solidFill>
                <a:latin typeface="Arial" panose="020B0604020202020204" pitchFamily="34" charset="0"/>
                <a:cs typeface="Arial" panose="020B0604020202020204" pitchFamily="34" charset="0"/>
              </a:rPr>
              <a:t> </a:t>
            </a:r>
            <a:r>
              <a:rPr lang="pt-BR" sz="2200" dirty="0" err="1">
                <a:solidFill>
                  <a:schemeClr val="bg1"/>
                </a:solidFill>
                <a:latin typeface="Arial" panose="020B0604020202020204" pitchFamily="34" charset="0"/>
                <a:cs typeface="Arial" panose="020B0604020202020204" pitchFamily="34" charset="0"/>
              </a:rPr>
              <a:t>Initiative</a:t>
            </a:r>
            <a:r>
              <a:rPr lang="pt-BR" sz="2200" dirty="0">
                <a:solidFill>
                  <a:schemeClr val="bg1"/>
                </a:solidFill>
                <a:latin typeface="Arial" panose="020B0604020202020204" pitchFamily="34" charset="0"/>
                <a:cs typeface="Arial" panose="020B0604020202020204" pitchFamily="34" charset="0"/>
              </a:rPr>
              <a:t> – GRI</a:t>
            </a:r>
          </a:p>
          <a:p>
            <a:r>
              <a:rPr lang="pt-BR" sz="2000" i="1" dirty="0" err="1">
                <a:solidFill>
                  <a:schemeClr val="bg1"/>
                </a:solidFill>
              </a:rPr>
              <a:t>sustainability</a:t>
            </a:r>
            <a:r>
              <a:rPr lang="pt-BR" sz="2000" i="1" dirty="0">
                <a:solidFill>
                  <a:schemeClr val="bg1"/>
                </a:solidFill>
              </a:rPr>
              <a:t> </a:t>
            </a:r>
            <a:r>
              <a:rPr lang="pt-BR" sz="2000" i="1" dirty="0" err="1">
                <a:solidFill>
                  <a:schemeClr val="bg1"/>
                </a:solidFill>
              </a:rPr>
              <a:t>disclosure</a:t>
            </a:r>
            <a:r>
              <a:rPr lang="pt-BR" sz="2000" i="1" dirty="0">
                <a:solidFill>
                  <a:schemeClr val="bg1"/>
                </a:solidFill>
              </a:rPr>
              <a:t> standards</a:t>
            </a:r>
            <a:endParaRPr lang="pt-BR" sz="2000" dirty="0">
              <a:solidFill>
                <a:schemeClr val="bg1"/>
              </a:solidFill>
            </a:endParaRPr>
          </a:p>
          <a:p>
            <a:endParaRPr lang="pt-BR" sz="2200" dirty="0">
              <a:solidFill>
                <a:schemeClr val="bg1"/>
              </a:solidFill>
              <a:latin typeface="Arial" panose="020B0604020202020204" pitchFamily="34" charset="0"/>
              <a:cs typeface="Arial" panose="020B0604020202020204" pitchFamily="34" charset="0"/>
            </a:endParaRPr>
          </a:p>
          <a:p>
            <a:endParaRPr lang="pt-BR" sz="2200" dirty="0">
              <a:solidFill>
                <a:schemeClr val="bg1"/>
              </a:solidFill>
              <a:latin typeface="Arial" panose="020B0604020202020204" pitchFamily="34" charset="0"/>
              <a:cs typeface="Arial" panose="020B0604020202020204" pitchFamily="34" charset="0"/>
            </a:endParaRPr>
          </a:p>
          <a:p>
            <a:r>
              <a:rPr lang="pt-BR" sz="2200" dirty="0">
                <a:solidFill>
                  <a:schemeClr val="bg1"/>
                </a:solidFill>
                <a:latin typeface="Arial" panose="020B0604020202020204" pitchFamily="34" charset="0"/>
                <a:cs typeface="Arial" panose="020B0604020202020204" pitchFamily="34" charset="0"/>
              </a:rPr>
              <a:t>GRI 1 </a:t>
            </a:r>
            <a:r>
              <a:rPr lang="pt-BR" sz="2200" dirty="0" err="1">
                <a:solidFill>
                  <a:schemeClr val="bg1"/>
                </a:solidFill>
                <a:latin typeface="Arial" panose="020B0604020202020204" pitchFamily="34" charset="0"/>
                <a:cs typeface="Arial" panose="020B0604020202020204" pitchFamily="34" charset="0"/>
              </a:rPr>
              <a:t>Foundations</a:t>
            </a:r>
            <a:r>
              <a:rPr lang="pt-BR" sz="2200" dirty="0">
                <a:solidFill>
                  <a:schemeClr val="bg1"/>
                </a:solidFill>
                <a:latin typeface="Arial" panose="020B0604020202020204" pitchFamily="34" charset="0"/>
                <a:cs typeface="Arial" panose="020B0604020202020204" pitchFamily="34" charset="0"/>
              </a:rPr>
              <a:t> 2021</a:t>
            </a:r>
          </a:p>
          <a:p>
            <a:r>
              <a:rPr lang="pt-BR" sz="2200" dirty="0">
                <a:solidFill>
                  <a:schemeClr val="bg1"/>
                </a:solidFill>
                <a:latin typeface="Arial" panose="020B0604020202020204" pitchFamily="34" charset="0"/>
                <a:cs typeface="Arial" panose="020B0604020202020204" pitchFamily="34" charset="0"/>
              </a:rPr>
              <a:t>GRI 2 General </a:t>
            </a:r>
            <a:r>
              <a:rPr lang="pt-BR" sz="2200" dirty="0" err="1">
                <a:solidFill>
                  <a:schemeClr val="bg1"/>
                </a:solidFill>
                <a:latin typeface="Arial" panose="020B0604020202020204" pitchFamily="34" charset="0"/>
                <a:cs typeface="Arial" panose="020B0604020202020204" pitchFamily="34" charset="0"/>
              </a:rPr>
              <a:t>Disclosures</a:t>
            </a:r>
            <a:r>
              <a:rPr lang="pt-BR" sz="2200" dirty="0">
                <a:solidFill>
                  <a:schemeClr val="bg1"/>
                </a:solidFill>
                <a:latin typeface="Arial" panose="020B0604020202020204" pitchFamily="34" charset="0"/>
                <a:cs typeface="Arial" panose="020B0604020202020204" pitchFamily="34" charset="0"/>
              </a:rPr>
              <a:t> 2021</a:t>
            </a:r>
          </a:p>
          <a:p>
            <a:r>
              <a:rPr lang="pt-BR" sz="2200" dirty="0">
                <a:solidFill>
                  <a:schemeClr val="bg1"/>
                </a:solidFill>
                <a:latin typeface="Arial" panose="020B0604020202020204" pitchFamily="34" charset="0"/>
                <a:cs typeface="Arial" panose="020B0604020202020204" pitchFamily="34" charset="0"/>
              </a:rPr>
              <a:t>GRI 303 </a:t>
            </a:r>
            <a:r>
              <a:rPr lang="pt-BR" sz="2200" dirty="0" err="1">
                <a:solidFill>
                  <a:schemeClr val="bg1"/>
                </a:solidFill>
                <a:latin typeface="Arial" panose="020B0604020202020204" pitchFamily="34" charset="0"/>
                <a:cs typeface="Arial" panose="020B0604020202020204" pitchFamily="34" charset="0"/>
              </a:rPr>
              <a:t>Water</a:t>
            </a:r>
            <a:r>
              <a:rPr lang="pt-BR" sz="2200" dirty="0">
                <a:solidFill>
                  <a:schemeClr val="bg1"/>
                </a:solidFill>
                <a:latin typeface="Arial" panose="020B0604020202020204" pitchFamily="34" charset="0"/>
                <a:cs typeface="Arial" panose="020B0604020202020204" pitchFamily="34" charset="0"/>
              </a:rPr>
              <a:t> </a:t>
            </a:r>
            <a:r>
              <a:rPr lang="pt-BR" sz="2200" dirty="0" err="1">
                <a:solidFill>
                  <a:schemeClr val="bg1"/>
                </a:solidFill>
                <a:latin typeface="Arial" panose="020B0604020202020204" pitchFamily="34" charset="0"/>
                <a:cs typeface="Arial" panose="020B0604020202020204" pitchFamily="34" charset="0"/>
              </a:rPr>
              <a:t>and</a:t>
            </a:r>
            <a:r>
              <a:rPr lang="pt-BR" sz="2200" dirty="0">
                <a:solidFill>
                  <a:schemeClr val="bg1"/>
                </a:solidFill>
                <a:latin typeface="Arial" panose="020B0604020202020204" pitchFamily="34" charset="0"/>
                <a:cs typeface="Arial" panose="020B0604020202020204" pitchFamily="34" charset="0"/>
              </a:rPr>
              <a:t> </a:t>
            </a:r>
            <a:r>
              <a:rPr lang="pt-BR" sz="2200" dirty="0" err="1">
                <a:solidFill>
                  <a:schemeClr val="bg1"/>
                </a:solidFill>
                <a:latin typeface="Arial" panose="020B0604020202020204" pitchFamily="34" charset="0"/>
                <a:cs typeface="Arial" panose="020B0604020202020204" pitchFamily="34" charset="0"/>
              </a:rPr>
              <a:t>Effluents</a:t>
            </a:r>
            <a:r>
              <a:rPr lang="pt-BR" sz="2200" dirty="0">
                <a:solidFill>
                  <a:schemeClr val="bg1"/>
                </a:solidFill>
                <a:latin typeface="Arial" panose="020B0604020202020204" pitchFamily="34" charset="0"/>
                <a:cs typeface="Arial" panose="020B0604020202020204" pitchFamily="34" charset="0"/>
              </a:rPr>
              <a:t> 2018</a:t>
            </a:r>
          </a:p>
          <a:p>
            <a:r>
              <a:rPr lang="pt-BR" sz="2200" dirty="0">
                <a:solidFill>
                  <a:schemeClr val="bg1"/>
                </a:solidFill>
                <a:latin typeface="Arial" panose="020B0604020202020204" pitchFamily="34" charset="0"/>
                <a:cs typeface="Arial" panose="020B0604020202020204" pitchFamily="34" charset="0"/>
              </a:rPr>
              <a:t>GRI 304 </a:t>
            </a:r>
            <a:r>
              <a:rPr lang="pt-BR" sz="2200" dirty="0" err="1">
                <a:solidFill>
                  <a:schemeClr val="bg1"/>
                </a:solidFill>
                <a:latin typeface="Arial" panose="020B0604020202020204" pitchFamily="34" charset="0"/>
                <a:cs typeface="Arial" panose="020B0604020202020204" pitchFamily="34" charset="0"/>
              </a:rPr>
              <a:t>Biodiversity</a:t>
            </a:r>
            <a:r>
              <a:rPr lang="pt-BR" sz="2200" dirty="0">
                <a:solidFill>
                  <a:schemeClr val="bg1"/>
                </a:solidFill>
                <a:latin typeface="Arial" panose="020B0604020202020204" pitchFamily="34" charset="0"/>
                <a:cs typeface="Arial" panose="020B0604020202020204" pitchFamily="34" charset="0"/>
              </a:rPr>
              <a:t> 2016</a:t>
            </a:r>
          </a:p>
          <a:p>
            <a:r>
              <a:rPr lang="pt-BR" sz="2200" dirty="0">
                <a:solidFill>
                  <a:schemeClr val="bg1"/>
                </a:solidFill>
                <a:latin typeface="Arial" panose="020B0604020202020204" pitchFamily="34" charset="0"/>
                <a:cs typeface="Arial" panose="020B0604020202020204" pitchFamily="34" charset="0"/>
              </a:rPr>
              <a:t>GRI 305 </a:t>
            </a:r>
            <a:r>
              <a:rPr lang="pt-BR" sz="2200" dirty="0" err="1">
                <a:solidFill>
                  <a:schemeClr val="bg1"/>
                </a:solidFill>
                <a:latin typeface="Arial" panose="020B0604020202020204" pitchFamily="34" charset="0"/>
                <a:cs typeface="Arial" panose="020B0604020202020204" pitchFamily="34" charset="0"/>
              </a:rPr>
              <a:t>Emissions</a:t>
            </a:r>
            <a:r>
              <a:rPr lang="pt-BR" sz="2200" dirty="0">
                <a:solidFill>
                  <a:schemeClr val="bg1"/>
                </a:solidFill>
                <a:latin typeface="Arial" panose="020B0604020202020204" pitchFamily="34" charset="0"/>
                <a:cs typeface="Arial" panose="020B0604020202020204" pitchFamily="34" charset="0"/>
              </a:rPr>
              <a:t> 2016</a:t>
            </a:r>
          </a:p>
          <a:p>
            <a:endParaRPr lang="pt-BR" sz="2200" dirty="0">
              <a:solidFill>
                <a:schemeClr val="bg1"/>
              </a:solidFill>
              <a:latin typeface="Arial" panose="020B0604020202020204" pitchFamily="34" charset="0"/>
              <a:cs typeface="Arial" panose="020B0604020202020204" pitchFamily="34" charset="0"/>
            </a:endParaRPr>
          </a:p>
          <a:p>
            <a:endParaRPr lang="pt-BR" sz="2200" dirty="0">
              <a:solidFill>
                <a:schemeClr val="bg1"/>
              </a:solidFill>
              <a:latin typeface="Barlow" panose="00000500000000000000" pitchFamily="2" charset="0"/>
            </a:endParaRPr>
          </a:p>
          <a:p>
            <a:endParaRPr lang="pt-BR" sz="2300" dirty="0">
              <a:solidFill>
                <a:schemeClr val="bg1"/>
              </a:solidFill>
              <a:latin typeface="Barlow" panose="00000500000000000000" pitchFamily="2" charset="0"/>
            </a:endParaRPr>
          </a:p>
          <a:p>
            <a:r>
              <a:rPr lang="pt-BR" sz="2400" dirty="0">
                <a:solidFill>
                  <a:schemeClr val="bg1"/>
                </a:solidFill>
                <a:latin typeface="Barlow" panose="00000500000000000000" pitchFamily="2" charset="0"/>
              </a:rPr>
              <a:t>Fonte: www.globalreporting.org</a:t>
            </a:r>
          </a:p>
          <a:p>
            <a:endParaRPr lang="pt-BR" sz="2400" dirty="0">
              <a:solidFill>
                <a:schemeClr val="bg1"/>
              </a:solidFill>
              <a:latin typeface="Barlow" panose="00000500000000000000" pitchFamily="2" charset="0"/>
            </a:endParaRPr>
          </a:p>
          <a:p>
            <a:endParaRPr lang="pt-BR" sz="2400" dirty="0">
              <a:solidFill>
                <a:schemeClr val="bg1"/>
              </a:solidFill>
              <a:latin typeface="Barlow" panose="00000500000000000000" pitchFamily="2" charset="0"/>
            </a:endParaRPr>
          </a:p>
        </p:txBody>
      </p:sp>
      <p:pic>
        <p:nvPicPr>
          <p:cNvPr id="11" name="Picture 3">
            <a:extLst>
              <a:ext uri="{FF2B5EF4-FFF2-40B4-BE49-F238E27FC236}">
                <a16:creationId xmlns:a16="http://schemas.microsoft.com/office/drawing/2014/main" id="{3283FA9D-F706-4868-8601-9AF7701135D5}"/>
              </a:ext>
            </a:extLst>
          </p:cNvPr>
          <p:cNvPicPr>
            <a:picLocks noChangeAspect="1" noChangeArrowheads="1"/>
          </p:cNvPicPr>
          <p:nvPr/>
        </p:nvPicPr>
        <p:blipFill>
          <a:blip r:embed="rId2"/>
          <a:srcRect/>
          <a:stretch>
            <a:fillRect/>
          </a:stretch>
        </p:blipFill>
        <p:spPr bwMode="auto">
          <a:xfrm>
            <a:off x="375834" y="595487"/>
            <a:ext cx="3267172" cy="1467556"/>
          </a:xfrm>
          <a:prstGeom prst="rect">
            <a:avLst/>
          </a:prstGeom>
          <a:noFill/>
          <a:ln w="9525">
            <a:noFill/>
            <a:miter lim="800000"/>
            <a:headEnd/>
            <a:tailEnd/>
          </a:ln>
          <a:effectLst/>
        </p:spPr>
      </p:pic>
    </p:spTree>
    <p:extLst>
      <p:ext uri="{BB962C8B-B14F-4D97-AF65-F5344CB8AC3E}">
        <p14:creationId xmlns:p14="http://schemas.microsoft.com/office/powerpoint/2010/main" val="85573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3272</TotalTime>
  <Words>1005</Words>
  <Application>Microsoft Office PowerPoint</Application>
  <PresentationFormat>Widescreen</PresentationFormat>
  <Paragraphs>93</Paragraphs>
  <Slides>15</Slides>
  <Notes>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15</vt:i4>
      </vt:variant>
    </vt:vector>
  </HeadingPairs>
  <TitlesOfParts>
    <vt:vector size="21" baseType="lpstr">
      <vt:lpstr>Arial</vt:lpstr>
      <vt:lpstr>Barlow</vt:lpstr>
      <vt:lpstr>Calibri</vt:lpstr>
      <vt:lpstr>Calibri Light</vt:lpstr>
      <vt:lpstr>Tema do Office</vt:lpstr>
      <vt:lpstr>Slide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 www.forumdofuturo.org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marcio</dc:creator>
  <cp:lastModifiedBy>marcio</cp:lastModifiedBy>
  <cp:revision>73</cp:revision>
  <dcterms:created xsi:type="dcterms:W3CDTF">2022-03-23T20:04:28Z</dcterms:created>
  <dcterms:modified xsi:type="dcterms:W3CDTF">2022-10-05T12:47:48Z</dcterms:modified>
</cp:coreProperties>
</file>