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466" r:id="rId3"/>
    <p:sldId id="259" r:id="rId4"/>
    <p:sldId id="257" r:id="rId5"/>
    <p:sldId id="459" r:id="rId6"/>
    <p:sldId id="460" r:id="rId7"/>
    <p:sldId id="270" r:id="rId8"/>
    <p:sldId id="457" r:id="rId9"/>
    <p:sldId id="262" r:id="rId10"/>
    <p:sldId id="4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1EB87-0982-4A49-AFD0-F05074D3D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6E81E3-442F-40FD-A535-706FFA314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A3080C-3826-4891-BC53-02F71979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97549B-9048-4803-82BE-F6B2A75B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B6899D-232D-49F5-88A1-A394A57F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80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7DF15-0971-46BE-B657-2B838B4A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D477EC-EDBB-495F-A31E-3E605AC3E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5FA43E-0191-4EC8-9F84-2E78CC7A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C38989-A6CA-45EC-AA3A-31CF2AE97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15328-066D-44FF-8830-DD3E772A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66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3609D2-ACE7-447B-91ED-4B749C67A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C37195-28AB-4543-BCB6-ADBD3E97E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880C90-E3AF-45E7-83BB-C1E40F48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2E3A56-10B0-4D56-935B-8F97E4B4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2DD995-79CE-486F-8A0C-93C2E3B1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5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3603A-8C9F-4AA7-896C-0B647A4B9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470282-8C42-4A07-9EE8-825FA515D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8FB40E-1106-449D-94B4-EFAC9E4C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5B33CD-7C2B-4C5E-923A-C14C9414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70AFBD-622D-4F32-94D7-1CC10650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45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11091-283B-43B0-87CD-02BDD7D6A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375775-AA44-4C8A-A364-E4876B6C3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66329-3DC6-4FFF-827A-950E34208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CF6185-55F1-419E-A233-0083DFDF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029E6E-5348-4CDF-A97B-81713F9E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81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550C9-B6E9-4282-A1B0-21FFD82F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9C2F7B-FC96-431E-8BB7-CE8D30B01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C8E90E-BFDA-45D8-878C-72FE8E93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9D3B55-9D9C-43DD-B792-704A49CB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6B1E55-EA56-4041-A040-A84D35E1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0DE5EF-003F-4E36-993D-85839CEA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98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CE7EA-2228-4041-BCAD-B354DFC68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B75373-43D6-4213-9E21-E80141E37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A02D50-C498-48D2-8FF4-416139142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A33A3F-9079-486A-BC92-43AC6ABC8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14A6E8-5E7D-4AE8-9CC8-C085D6243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287251-774A-493A-8AB3-9A0D8EFE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BC4C5B3-12D1-4C9D-A34F-86F5E8FF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6AD1F96-EF51-4736-AF1F-E1DD58B4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54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5CAC5-3346-4997-B376-C770BE974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6E7B97D-5141-46EE-9BB9-ACBFD803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87630CC-556C-44F9-A217-9C8730C9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07C44F-B1E7-447B-ADD7-58EA8EA3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33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5CC8195-4100-4249-B812-D22B8A68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9B87706-9BF2-4036-91F0-D58DA0CB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781BA72-81C5-4F2B-A9C2-B586A624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1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CDFEE8-B948-49A1-95C3-45604DD6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C4A3B2-F7CC-48A7-8BA6-5F36DF05F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8858A8-ACBC-4111-90E6-9F331CD23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6F8C4A-C359-4053-B06C-852C967D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5C99BE-E876-4885-A95E-B6EE89CF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E0C99B-6C4C-482E-939F-77A0B2409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72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3974A-93E6-4A87-BB23-EA4B5D8C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5134F90-C1D7-49C3-B8AD-DF1031780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A044D9-1B1E-4C59-AEE1-ED5A42F3F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8118D7-86A1-4A30-89D3-2007B48E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66025F-BCEC-48EA-8694-43F5A236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FBAA54-B2EC-4E18-9404-7C9B1E6D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27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089964-6840-46A0-8303-1C99D680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12CEEB-53AB-490A-BFBE-346C91A78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92F525-6CBD-49F8-91B9-D4EB505CC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DC1D-566E-4BC0-8596-3B52B80ED6C4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BBBD30-E000-46D6-A5FF-2053EA91C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DFDB48-B24C-470B-AEB4-567AE611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5127-5AB9-4720-9BE2-A1CD066C0D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86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orumdofuturo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Macroclima" TargetMode="External"/><Relationship Id="rId7" Type="http://schemas.openxmlformats.org/officeDocument/2006/relationships/hyperlink" Target="https://pt.wikipedia.org/wiki/Bioceno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Habitat" TargetMode="External"/><Relationship Id="rId5" Type="http://schemas.openxmlformats.org/officeDocument/2006/relationships/hyperlink" Target="https://pt.wikipedia.org/wiki/Ecossistema" TargetMode="External"/><Relationship Id="rId4" Type="http://schemas.openxmlformats.org/officeDocument/2006/relationships/hyperlink" Target="https://pt.wikipedia.org/wiki/Fitofisionomi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C307774-A61B-4383-BA03-9071337F66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5B85C6-0C92-4D65-B624-E88D38545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547" y="739252"/>
            <a:ext cx="6667500" cy="17698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pt-BR" dirty="0">
                <a:solidFill>
                  <a:schemeClr val="bg1"/>
                </a:solidFill>
              </a:rPr>
            </a:br>
            <a:r>
              <a:rPr lang="pt-BR" dirty="0">
                <a:solidFill>
                  <a:schemeClr val="bg1"/>
                </a:solidFill>
              </a:rPr>
              <a:t>O Projeto Biomas Tropicais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chemeClr val="bg1"/>
                </a:solidFill>
              </a:rPr>
              <a:t>Janela de oportunidades que favorece a materialização de exemplos e modelos para </a:t>
            </a:r>
            <a:r>
              <a:rPr lang="pt-BR" sz="2400" dirty="0">
                <a:solidFill>
                  <a:schemeClr val="accent4"/>
                </a:solidFill>
              </a:rPr>
              <a:t>políticas públicas e fortalecimento na iniciativa privada </a:t>
            </a:r>
            <a:r>
              <a:rPr lang="pt-BR" sz="2400" dirty="0">
                <a:solidFill>
                  <a:schemeClr val="bg1"/>
                </a:solidFill>
              </a:rPr>
              <a:t>em prol da segurança alimentar, com sustentabilidade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DA126651-C065-420F-AE5D-00B3695CD46D}"/>
              </a:ext>
            </a:extLst>
          </p:cNvPr>
          <p:cNvSpPr txBox="1">
            <a:spLocks/>
          </p:cNvSpPr>
          <p:nvPr/>
        </p:nvSpPr>
        <p:spPr>
          <a:xfrm>
            <a:off x="3883840" y="3701778"/>
            <a:ext cx="6667500" cy="2674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Marcio de Miranda Santos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Diretor Geral do Fórum do Futuro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D58402F-AC42-4B42-8AF4-B7BA8B1D4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258" y="59548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229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B4E59-1FB5-4B76-AD5F-F9F991521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310" y="2521301"/>
            <a:ext cx="10515600" cy="1325563"/>
          </a:xfrm>
        </p:spPr>
        <p:txBody>
          <a:bodyPr/>
          <a:lstStyle/>
          <a:p>
            <a:r>
              <a:rPr lang="pt-BR" dirty="0"/>
              <a:t>Obrigado</a:t>
            </a:r>
            <a:br>
              <a:rPr lang="pt-BR" dirty="0"/>
            </a:br>
            <a:r>
              <a:rPr lang="pt-BR" sz="2800" dirty="0">
                <a:hlinkClick r:id="rId2"/>
              </a:rPr>
              <a:t>www.forumdofuturo.org</a:t>
            </a:r>
            <a:r>
              <a:rPr lang="pt-BR" sz="2800" dirty="0"/>
              <a:t> </a:t>
            </a:r>
            <a:endParaRPr lang="pt-BR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B7A743B6-CE31-4D17-A310-48C36807F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3599" y="565504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2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3F50AD18-7922-401D-BE51-E9309EB798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pt-BR" dirty="0">
              <a:solidFill>
                <a:schemeClr val="bg1"/>
              </a:solidFill>
            </a:endParaRPr>
          </a:p>
          <a:p>
            <a:pPr lvl="2"/>
            <a:endParaRPr lang="pt-BR" dirty="0">
              <a:solidFill>
                <a:schemeClr val="bg1"/>
              </a:solidFill>
            </a:endParaRPr>
          </a:p>
          <a:p>
            <a:pPr algn="ctr"/>
            <a:endParaRPr lang="pt-BR" dirty="0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EE16B0FB-92FA-4BEC-8A98-8A3182502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8" y="59548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50FCB7A7-DCC3-4C5A-8F45-44685D5F0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544" y="58419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A930295F-E559-4BAD-BF40-47063AED2264}"/>
              </a:ext>
            </a:extLst>
          </p:cNvPr>
          <p:cNvSpPr txBox="1">
            <a:spLocks/>
          </p:cNvSpPr>
          <p:nvPr/>
        </p:nvSpPr>
        <p:spPr>
          <a:xfrm>
            <a:off x="3876774" y="1199973"/>
            <a:ext cx="7269516" cy="4489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200" dirty="0">
                <a:solidFill>
                  <a:schemeClr val="bg1"/>
                </a:solidFill>
              </a:rPr>
              <a:t>Bioma - BIO (vida) » OMA (massa)</a:t>
            </a:r>
          </a:p>
          <a:p>
            <a:pPr marL="0" indent="0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chemeClr val="bg1"/>
                </a:solidFill>
              </a:rPr>
              <a:t>U</a:t>
            </a:r>
            <a:r>
              <a:rPr lang="pt-BR" sz="2400" dirty="0">
                <a:solidFill>
                  <a:schemeClr val="bg1"/>
                </a:solidFill>
              </a:rPr>
              <a:t>nidade biológica ou espaço geográfico cujas características específicas são definidas pelo </a:t>
            </a:r>
            <a:r>
              <a:rPr lang="pt-BR" sz="2400" dirty="0" err="1">
                <a:solidFill>
                  <a:schemeClr val="bg1"/>
                </a:solidFill>
                <a:hlinkClick r:id="rId3" tooltip="Macroclim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macroclima</a:t>
            </a:r>
            <a:r>
              <a:rPr lang="pt-BR" sz="2400" dirty="0">
                <a:solidFill>
                  <a:schemeClr val="bg1"/>
                </a:solidFill>
              </a:rPr>
              <a:t>, a </a:t>
            </a:r>
            <a:r>
              <a:rPr lang="pt-BR" sz="2400" dirty="0">
                <a:solidFill>
                  <a:schemeClr val="bg1"/>
                </a:solidFill>
                <a:hlinkClick r:id="rId4" tooltip="Fitofisionom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fitofisionomia</a:t>
            </a:r>
            <a:r>
              <a:rPr lang="pt-BR" sz="2400" dirty="0">
                <a:solidFill>
                  <a:schemeClr val="bg1"/>
                </a:solidFill>
              </a:rPr>
              <a:t>, a fauna, o solo e a altitude preponderantes, dentre outros critérios.</a:t>
            </a:r>
            <a:r>
              <a:rPr lang="pt-BR" sz="2400" baseline="30000" dirty="0">
                <a:solidFill>
                  <a:schemeClr val="bg1"/>
                </a:solidFill>
              </a:rPr>
              <a:t> </a:t>
            </a:r>
            <a:r>
              <a:rPr lang="pt-BR" sz="2400" dirty="0">
                <a:solidFill>
                  <a:schemeClr val="bg1"/>
                </a:solidFill>
              </a:rPr>
              <a:t>São conjuntos de </a:t>
            </a:r>
            <a:r>
              <a:rPr lang="pt-BR" sz="2400" dirty="0">
                <a:solidFill>
                  <a:schemeClr val="bg1"/>
                </a:solidFill>
                <a:hlinkClick r:id="rId5" tooltip="Ecossistem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ecossistemas</a:t>
            </a:r>
            <a:r>
              <a:rPr lang="pt-BR" sz="2400" dirty="0">
                <a:solidFill>
                  <a:schemeClr val="bg1"/>
                </a:solidFill>
              </a:rPr>
              <a:t>, </a:t>
            </a:r>
            <a:r>
              <a:rPr lang="pt-BR" sz="2400" dirty="0">
                <a:solidFill>
                  <a:schemeClr val="bg1"/>
                </a:solidFill>
                <a:hlinkClick r:id="rId6" tooltip="Habit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habitats</a:t>
            </a:r>
            <a:r>
              <a:rPr lang="pt-BR" sz="2400" dirty="0">
                <a:solidFill>
                  <a:schemeClr val="bg1"/>
                </a:solidFill>
              </a:rPr>
              <a:t> ou </a:t>
            </a:r>
            <a:r>
              <a:rPr lang="pt-BR" sz="2400" dirty="0">
                <a:solidFill>
                  <a:schemeClr val="bg1"/>
                </a:solidFill>
                <a:hlinkClick r:id="rId7" tooltip="Bioceno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comunidades biológicas</a:t>
            </a:r>
            <a:r>
              <a:rPr lang="pt-BR" sz="2400" dirty="0">
                <a:solidFill>
                  <a:schemeClr val="bg1"/>
                </a:solidFill>
              </a:rPr>
              <a:t> </a:t>
            </a:r>
            <a:r>
              <a:rPr lang="pt-BR" sz="2400" dirty="0">
                <a:solidFill>
                  <a:schemeClr val="accent4"/>
                </a:solidFill>
              </a:rPr>
              <a:t>com certo nível de homogeneidade.</a:t>
            </a:r>
          </a:p>
          <a:p>
            <a:pPr marL="0" indent="0">
              <a:buNone/>
            </a:pPr>
            <a:endParaRPr lang="pt-BR" sz="2400" b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bg1"/>
                </a:solidFill>
              </a:rPr>
              <a:t>Pantanal, Cerrado, Amazônia, Caatinga, Mata Atlântica</a:t>
            </a:r>
          </a:p>
        </p:txBody>
      </p:sp>
    </p:spTree>
    <p:extLst>
      <p:ext uri="{BB962C8B-B14F-4D97-AF65-F5344CB8AC3E}">
        <p14:creationId xmlns:p14="http://schemas.microsoft.com/office/powerpoint/2010/main" val="428679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C4B6B970-C832-4A2D-969A-A7C1A82AE7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CD1E984-1AEF-4BA5-BAB7-D4BF8E0C5B73}"/>
              </a:ext>
            </a:extLst>
          </p:cNvPr>
          <p:cNvSpPr txBox="1"/>
          <p:nvPr/>
        </p:nvSpPr>
        <p:spPr>
          <a:xfrm>
            <a:off x="3894145" y="886801"/>
            <a:ext cx="7638483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Projeto Biomas Tropicais pretende contribuir para a busca das respostas à seguinte pergunta:</a:t>
            </a:r>
          </a:p>
          <a:p>
            <a:endParaRPr lang="pt-B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se valer da enorme vantagem comparativa que Brasil ainda possui para ocupar, com estratégias próprias e baseadas no conhecimento científico, seus biomas ainda pouco explorados, situados na faixa tropical? </a:t>
            </a:r>
          </a:p>
          <a:p>
            <a:endParaRPr lang="pt-BR" sz="22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3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4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4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400" dirty="0">
              <a:solidFill>
                <a:schemeClr val="bg1"/>
              </a:solidFill>
              <a:latin typeface="Barlow" panose="00000500000000000000" pitchFamily="2" charset="0"/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283FA9D-F706-4868-8601-9AF770113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834" y="595487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29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ângulo 31">
            <a:extLst>
              <a:ext uri="{FF2B5EF4-FFF2-40B4-BE49-F238E27FC236}">
                <a16:creationId xmlns:a16="http://schemas.microsoft.com/office/drawing/2014/main" id="{02D8614F-06BC-4A9C-862A-1BA5B5FC1F86}"/>
              </a:ext>
            </a:extLst>
          </p:cNvPr>
          <p:cNvSpPr/>
          <p:nvPr/>
        </p:nvSpPr>
        <p:spPr>
          <a:xfrm>
            <a:off x="0" y="26504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BD79A4F-F018-4D23-9EDF-6B0855FA7296}"/>
              </a:ext>
            </a:extLst>
          </p:cNvPr>
          <p:cNvSpPr txBox="1"/>
          <p:nvPr/>
        </p:nvSpPr>
        <p:spPr>
          <a:xfrm>
            <a:off x="2443080" y="-80945"/>
            <a:ext cx="8676476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6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r>
              <a:rPr lang="pt-BR" sz="2600" dirty="0">
                <a:solidFill>
                  <a:schemeClr val="bg1"/>
                </a:solidFill>
                <a:latin typeface="Barlow" panose="00000500000000000000" pitchFamily="2" charset="0"/>
              </a:rPr>
              <a:t>		Olhando com </a:t>
            </a:r>
            <a:r>
              <a:rPr lang="pt-BR" sz="2600" dirty="0">
                <a:solidFill>
                  <a:schemeClr val="accent4"/>
                </a:solidFill>
                <a:latin typeface="Barlow" panose="00000500000000000000" pitchFamily="2" charset="0"/>
              </a:rPr>
              <a:t>Farol Milha</a:t>
            </a:r>
            <a:r>
              <a:rPr lang="pt-BR" sz="2600" dirty="0">
                <a:solidFill>
                  <a:schemeClr val="bg1"/>
                </a:solidFill>
                <a:latin typeface="Barlow" panose="00000500000000000000" pitchFamily="2" charset="0"/>
              </a:rPr>
              <a:t> para a produção 			de </a:t>
            </a:r>
            <a:r>
              <a:rPr lang="pt-BR" sz="26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rlow" panose="00000500000000000000" pitchFamily="2" charset="0"/>
              </a:rPr>
              <a:t>alimentos</a:t>
            </a:r>
            <a:r>
              <a:rPr lang="pt-BR" sz="2600" dirty="0">
                <a:solidFill>
                  <a:schemeClr val="bg1"/>
                </a:solidFill>
                <a:latin typeface="Barlow" panose="00000500000000000000" pitchFamily="2" charset="0"/>
              </a:rPr>
              <a:t>:	</a:t>
            </a:r>
          </a:p>
          <a:p>
            <a:endParaRPr lang="pt-BR" sz="23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r>
              <a:rPr lang="pt-BR" sz="2000" dirty="0">
                <a:solidFill>
                  <a:schemeClr val="bg1"/>
                </a:solidFill>
                <a:latin typeface="Barlow" panose="00000500000000000000" pitchFamily="2" charset="0"/>
              </a:rPr>
              <a:t>		Da adaptação para a alteração dos hábitos alimentares 			dos públicos consumidores </a:t>
            </a:r>
            <a:r>
              <a:rPr lang="pt-BR" sz="2000" i="1" dirty="0" err="1">
                <a:solidFill>
                  <a:schemeClr val="accent4"/>
                </a:solidFill>
                <a:latin typeface="Barlow" panose="00000500000000000000" pitchFamily="2" charset="0"/>
              </a:rPr>
              <a:t>from</a:t>
            </a:r>
            <a:r>
              <a:rPr lang="pt-BR" sz="2000" i="1" dirty="0">
                <a:solidFill>
                  <a:schemeClr val="accent4"/>
                </a:solidFill>
                <a:latin typeface="Barlow" panose="00000500000000000000" pitchFamily="2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Barlow" panose="00000500000000000000" pitchFamily="2" charset="0"/>
              </a:rPr>
              <a:t>farm</a:t>
            </a:r>
            <a:r>
              <a:rPr lang="pt-BR" sz="2000" i="1" dirty="0">
                <a:solidFill>
                  <a:schemeClr val="accent4"/>
                </a:solidFill>
                <a:latin typeface="Barlow" panose="00000500000000000000" pitchFamily="2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Barlow" panose="00000500000000000000" pitchFamily="2" charset="0"/>
              </a:rPr>
              <a:t>to</a:t>
            </a:r>
            <a:r>
              <a:rPr lang="pt-BR" sz="2000" i="1" dirty="0">
                <a:solidFill>
                  <a:schemeClr val="accent4"/>
                </a:solidFill>
                <a:latin typeface="Barlow" panose="00000500000000000000" pitchFamily="2" charset="0"/>
              </a:rPr>
              <a:t> data </a:t>
            </a:r>
            <a:r>
              <a:rPr lang="pt-BR" sz="2000" i="1" dirty="0" err="1">
                <a:solidFill>
                  <a:schemeClr val="accent4"/>
                </a:solidFill>
                <a:latin typeface="Barlow" panose="00000500000000000000" pitchFamily="2" charset="0"/>
              </a:rPr>
              <a:t>to</a:t>
            </a:r>
            <a:r>
              <a:rPr lang="pt-BR" sz="2000" i="1" dirty="0">
                <a:solidFill>
                  <a:schemeClr val="accent4"/>
                </a:solidFill>
                <a:latin typeface="Barlow" panose="00000500000000000000" pitchFamily="2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Barlow" panose="00000500000000000000" pitchFamily="2" charset="0"/>
              </a:rPr>
              <a:t>table</a:t>
            </a:r>
            <a:endParaRPr lang="pt-BR" sz="2000" dirty="0">
              <a:solidFill>
                <a:schemeClr val="accent4"/>
              </a:solidFill>
              <a:latin typeface="Barlow" panose="00000500000000000000" pitchFamily="2" charset="0"/>
            </a:endParaRPr>
          </a:p>
          <a:p>
            <a:endParaRPr lang="pt-BR" sz="20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r>
              <a:rPr lang="pt-B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rlow" panose="00000500000000000000" pitchFamily="2" charset="0"/>
              </a:rPr>
              <a:t>Convivência dinâmica com novos critérios, métricas e normas de sustentabilidade e resiliência </a:t>
            </a:r>
          </a:p>
          <a:p>
            <a:endParaRPr lang="pt-BR" sz="2400" dirty="0">
              <a:solidFill>
                <a:schemeClr val="accent4">
                  <a:lumMod val="60000"/>
                  <a:lumOff val="40000"/>
                </a:schemeClr>
              </a:solidFill>
              <a:latin typeface="Barlow" panose="00000500000000000000" pitchFamily="2" charset="0"/>
            </a:endParaRPr>
          </a:p>
          <a:p>
            <a:r>
              <a:rPr lang="pt-B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rlow" panose="00000500000000000000" pitchFamily="2" charset="0"/>
              </a:rPr>
              <a:t>Impacto mínimo no meio ambiente (intensificação e integração) para grandes </a:t>
            </a:r>
            <a:r>
              <a:rPr lang="pt-BR" sz="24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rlow" panose="00000500000000000000" pitchFamily="2" charset="0"/>
              </a:rPr>
              <a:t>players</a:t>
            </a:r>
            <a:r>
              <a:rPr lang="pt-B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rlow" panose="00000500000000000000" pitchFamily="2" charset="0"/>
              </a:rPr>
              <a:t> do lado da oferta</a:t>
            </a:r>
          </a:p>
          <a:p>
            <a:endParaRPr lang="pt-BR" sz="20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pPr lvl="4"/>
            <a:r>
              <a:rPr lang="pt-BR" sz="2000" dirty="0">
                <a:solidFill>
                  <a:schemeClr val="bg1"/>
                </a:solidFill>
                <a:latin typeface="Barlow" panose="00000500000000000000" pitchFamily="2" charset="0"/>
              </a:rPr>
              <a:t>Redução significativa de perdas ao longo da cadeia produtiva</a:t>
            </a:r>
          </a:p>
          <a:p>
            <a:pPr lvl="4"/>
            <a:endParaRPr lang="pt-BR" sz="20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pPr lvl="4"/>
            <a:r>
              <a:rPr lang="pt-BR" sz="2000" dirty="0">
                <a:solidFill>
                  <a:schemeClr val="bg1"/>
                </a:solidFill>
                <a:latin typeface="Barlow" panose="00000500000000000000" pitchFamily="2" charset="0"/>
              </a:rPr>
              <a:t>Ofertas inovadoras de proteína animal e vegetal e seus processos de produção (</a:t>
            </a:r>
            <a:r>
              <a:rPr lang="pt-BR" sz="2000" i="1" dirty="0" err="1">
                <a:solidFill>
                  <a:schemeClr val="accent4"/>
                </a:solidFill>
                <a:latin typeface="Barlow" panose="00000500000000000000" pitchFamily="2" charset="0"/>
              </a:rPr>
              <a:t>cell</a:t>
            </a:r>
            <a:r>
              <a:rPr lang="pt-BR" sz="2000" i="1" dirty="0">
                <a:solidFill>
                  <a:schemeClr val="accent4"/>
                </a:solidFill>
                <a:latin typeface="Barlow" panose="00000500000000000000" pitchFamily="2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Barlow" panose="00000500000000000000" pitchFamily="2" charset="0"/>
              </a:rPr>
              <a:t>based</a:t>
            </a:r>
            <a:r>
              <a:rPr lang="pt-BR" sz="2000" i="1" dirty="0">
                <a:solidFill>
                  <a:schemeClr val="accent4"/>
                </a:solidFill>
                <a:latin typeface="Barlow" panose="00000500000000000000" pitchFamily="2" charset="0"/>
              </a:rPr>
              <a:t>, </a:t>
            </a:r>
            <a:r>
              <a:rPr lang="pt-BR" sz="2000" i="1" dirty="0" err="1">
                <a:solidFill>
                  <a:schemeClr val="accent4"/>
                </a:solidFill>
                <a:latin typeface="Barlow" panose="00000500000000000000" pitchFamily="2" charset="0"/>
              </a:rPr>
              <a:t>plant</a:t>
            </a:r>
            <a:r>
              <a:rPr lang="pt-BR" sz="2000" i="1" dirty="0">
                <a:solidFill>
                  <a:schemeClr val="accent4"/>
                </a:solidFill>
                <a:latin typeface="Barlow" panose="00000500000000000000" pitchFamily="2" charset="0"/>
              </a:rPr>
              <a:t> </a:t>
            </a:r>
            <a:r>
              <a:rPr lang="pt-BR" sz="2000" i="1" dirty="0" err="1">
                <a:solidFill>
                  <a:schemeClr val="accent4"/>
                </a:solidFill>
                <a:latin typeface="Barlow" panose="00000500000000000000" pitchFamily="2" charset="0"/>
              </a:rPr>
              <a:t>based</a:t>
            </a:r>
            <a:r>
              <a:rPr lang="pt-BR" sz="2000" dirty="0">
                <a:solidFill>
                  <a:schemeClr val="bg1"/>
                </a:solidFill>
                <a:latin typeface="Barlow" panose="00000500000000000000" pitchFamily="2" charset="0"/>
              </a:rPr>
              <a:t>)</a:t>
            </a:r>
          </a:p>
          <a:p>
            <a:pPr lvl="4"/>
            <a:endParaRPr lang="pt-BR" sz="20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pPr lvl="4"/>
            <a:r>
              <a:rPr lang="pt-BR" sz="2000" dirty="0">
                <a:solidFill>
                  <a:schemeClr val="bg1"/>
                </a:solidFill>
                <a:latin typeface="Barlow" panose="00000500000000000000" pitchFamily="2" charset="0"/>
              </a:rPr>
              <a:t>Intensificação do nexo alimento x saúde x nutrição (Exemplo, 20% do poder de compra na mão de idosos em 2050)</a:t>
            </a:r>
          </a:p>
          <a:p>
            <a:endParaRPr lang="pt-BR" sz="23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3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3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400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endParaRPr lang="pt-BR" sz="2400" dirty="0">
              <a:solidFill>
                <a:schemeClr val="bg1"/>
              </a:solidFill>
              <a:latin typeface="Barlow" panose="00000500000000000000" pitchFamily="2" charset="0"/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0348798-B22A-4128-A317-C9543E71B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538" y="572911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7879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705D34F-FB89-45BE-9371-BD87891A29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3" t="7787" r="5133"/>
          <a:stretch/>
        </p:blipFill>
        <p:spPr bwMode="auto">
          <a:xfrm>
            <a:off x="1386700" y="4471010"/>
            <a:ext cx="2533172" cy="255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40F0C0C-1B57-4770-9DFF-A5C3A68C240C}"/>
              </a:ext>
            </a:extLst>
          </p:cNvPr>
          <p:cNvSpPr txBox="1">
            <a:spLocks/>
          </p:cNvSpPr>
          <p:nvPr/>
        </p:nvSpPr>
        <p:spPr>
          <a:xfrm>
            <a:off x="681893" y="269873"/>
            <a:ext cx="10900507" cy="5794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Urbanização</a:t>
            </a:r>
            <a:endParaRPr lang="pt-BR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376AB51-0510-4681-B6AA-E02B96200C9C}"/>
              </a:ext>
            </a:extLst>
          </p:cNvPr>
          <p:cNvSpPr txBox="1">
            <a:spLocks/>
          </p:cNvSpPr>
          <p:nvPr/>
        </p:nvSpPr>
        <p:spPr>
          <a:xfrm>
            <a:off x="679452" y="-15224"/>
            <a:ext cx="10291233" cy="285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Drivers do Sistema Agroalimentar</a:t>
            </a:r>
          </a:p>
          <a:p>
            <a:endParaRPr lang="pt-BR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AAAF089-F2C7-4EF4-9147-1C92C0125C11}"/>
              </a:ext>
            </a:extLst>
          </p:cNvPr>
          <p:cNvSpPr txBox="1">
            <a:spLocks/>
          </p:cNvSpPr>
          <p:nvPr/>
        </p:nvSpPr>
        <p:spPr>
          <a:xfrm>
            <a:off x="950385" y="6390844"/>
            <a:ext cx="10274300" cy="467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>
                <a:solidFill>
                  <a:schemeClr val="tx1">
                    <a:lumMod val="75000"/>
                    <a:lumOff val="25000"/>
                  </a:schemeClr>
                </a:solidFill>
              </a:rPr>
              <a:t>¹ UN(2014); ² IBGE (2013)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AC4D89B-8E42-465D-98E4-EE2988BA8CEE}"/>
              </a:ext>
            </a:extLst>
          </p:cNvPr>
          <p:cNvSpPr/>
          <p:nvPr/>
        </p:nvSpPr>
        <p:spPr>
          <a:xfrm>
            <a:off x="2037557" y="2680026"/>
            <a:ext cx="5378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800" b="1" dirty="0">
              <a:solidFill>
                <a:srgbClr val="3FA9F5"/>
              </a:solidFill>
            </a:endParaRPr>
          </a:p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Brasil²</a:t>
            </a: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0A965EC9-E4C7-454E-811E-CBE7AFE69036}"/>
              </a:ext>
            </a:extLst>
          </p:cNvPr>
          <p:cNvSpPr/>
          <p:nvPr/>
        </p:nvSpPr>
        <p:spPr>
          <a:xfrm>
            <a:off x="3761924" y="4579739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1950</a:t>
            </a:r>
            <a:endParaRPr lang="pt-BR" sz="1400" dirty="0"/>
          </a:p>
        </p:txBody>
      </p:sp>
      <p:cxnSp>
        <p:nvCxnSpPr>
          <p:cNvPr id="9" name="Straight Connector 17">
            <a:extLst>
              <a:ext uri="{FF2B5EF4-FFF2-40B4-BE49-F238E27FC236}">
                <a16:creationId xmlns:a16="http://schemas.microsoft.com/office/drawing/2014/main" id="{1FC79274-CA1A-4B55-8CAF-138714713F49}"/>
              </a:ext>
            </a:extLst>
          </p:cNvPr>
          <p:cNvCxnSpPr/>
          <p:nvPr/>
        </p:nvCxnSpPr>
        <p:spPr>
          <a:xfrm flipH="1" flipV="1">
            <a:off x="4033063" y="4543095"/>
            <a:ext cx="1" cy="6567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8">
            <a:extLst>
              <a:ext uri="{FF2B5EF4-FFF2-40B4-BE49-F238E27FC236}">
                <a16:creationId xmlns:a16="http://schemas.microsoft.com/office/drawing/2014/main" id="{51D07C91-CA8B-41E5-AC3F-4E842D5C1D98}"/>
              </a:ext>
            </a:extLst>
          </p:cNvPr>
          <p:cNvCxnSpPr/>
          <p:nvPr/>
        </p:nvCxnSpPr>
        <p:spPr>
          <a:xfrm flipH="1" flipV="1">
            <a:off x="5471242" y="4431117"/>
            <a:ext cx="1" cy="197528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C3C13B0D-46A7-4CDB-B94F-614BEEC63B91}"/>
              </a:ext>
            </a:extLst>
          </p:cNvPr>
          <p:cNvCxnSpPr/>
          <p:nvPr/>
        </p:nvCxnSpPr>
        <p:spPr>
          <a:xfrm flipH="1" flipV="1">
            <a:off x="7009902" y="4543095"/>
            <a:ext cx="1" cy="6567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5">
            <a:extLst>
              <a:ext uri="{FF2B5EF4-FFF2-40B4-BE49-F238E27FC236}">
                <a16:creationId xmlns:a16="http://schemas.microsoft.com/office/drawing/2014/main" id="{A0889768-97E1-4618-B99C-F417CA83E03E}"/>
              </a:ext>
            </a:extLst>
          </p:cNvPr>
          <p:cNvSpPr/>
          <p:nvPr/>
        </p:nvSpPr>
        <p:spPr>
          <a:xfrm>
            <a:off x="6723723" y="4579739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2050</a:t>
            </a:r>
            <a:endParaRPr lang="pt-BR" sz="1400" dirty="0"/>
          </a:p>
        </p:txBody>
      </p:sp>
      <p:cxnSp>
        <p:nvCxnSpPr>
          <p:cNvPr id="13" name="Straight Connector 28">
            <a:extLst>
              <a:ext uri="{FF2B5EF4-FFF2-40B4-BE49-F238E27FC236}">
                <a16:creationId xmlns:a16="http://schemas.microsoft.com/office/drawing/2014/main" id="{427AC38A-2619-4F26-9475-395180966E87}"/>
              </a:ext>
            </a:extLst>
          </p:cNvPr>
          <p:cNvCxnSpPr/>
          <p:nvPr/>
        </p:nvCxnSpPr>
        <p:spPr>
          <a:xfrm flipV="1">
            <a:off x="5700665" y="4543092"/>
            <a:ext cx="1" cy="7127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1">
            <a:extLst>
              <a:ext uri="{FF2B5EF4-FFF2-40B4-BE49-F238E27FC236}">
                <a16:creationId xmlns:a16="http://schemas.microsoft.com/office/drawing/2014/main" id="{5F9B7BF8-0CB5-43DE-B30A-D653D7D77E60}"/>
              </a:ext>
            </a:extLst>
          </p:cNvPr>
          <p:cNvSpPr/>
          <p:nvPr/>
        </p:nvSpPr>
        <p:spPr>
          <a:xfrm>
            <a:off x="5428201" y="4579739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  <a:endParaRPr lang="pt-BR" sz="1400" dirty="0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2C145B53-2095-4742-8864-34C1222AAE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3"/>
          <a:stretch/>
        </p:blipFill>
        <p:spPr bwMode="auto">
          <a:xfrm>
            <a:off x="7734347" y="873425"/>
            <a:ext cx="3024250" cy="261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51">
            <a:extLst>
              <a:ext uri="{FF2B5EF4-FFF2-40B4-BE49-F238E27FC236}">
                <a16:creationId xmlns:a16="http://schemas.microsoft.com/office/drawing/2014/main" id="{C673D8FA-6FC5-4B40-AD99-E64D44E71DEB}"/>
              </a:ext>
            </a:extLst>
          </p:cNvPr>
          <p:cNvSpPr/>
          <p:nvPr/>
        </p:nvSpPr>
        <p:spPr>
          <a:xfrm>
            <a:off x="5493915" y="3347789"/>
            <a:ext cx="511697" cy="1024925"/>
          </a:xfrm>
          <a:prstGeom prst="rect">
            <a:avLst/>
          </a:prstGeom>
          <a:solidFill>
            <a:srgbClr val="3FA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251A9F0C-9627-45F1-8387-BECD4D45FCD0}"/>
              </a:ext>
            </a:extLst>
          </p:cNvPr>
          <p:cNvCxnSpPr/>
          <p:nvPr/>
        </p:nvCxnSpPr>
        <p:spPr>
          <a:xfrm>
            <a:off x="3713256" y="4537608"/>
            <a:ext cx="4700955" cy="25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5" descr="C:\Users\Vinicius\Desktop\CGEE\homem2.png">
            <a:extLst>
              <a:ext uri="{FF2B5EF4-FFF2-40B4-BE49-F238E27FC236}">
                <a16:creationId xmlns:a16="http://schemas.microsoft.com/office/drawing/2014/main" id="{2FF3FE70-9568-40DE-931D-70C831D54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289" y="3627444"/>
            <a:ext cx="548870" cy="95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41">
            <a:extLst>
              <a:ext uri="{FF2B5EF4-FFF2-40B4-BE49-F238E27FC236}">
                <a16:creationId xmlns:a16="http://schemas.microsoft.com/office/drawing/2014/main" id="{3A1B5F4F-D77F-4E5F-927B-3F9423227708}"/>
              </a:ext>
            </a:extLst>
          </p:cNvPr>
          <p:cNvSpPr/>
          <p:nvPr/>
        </p:nvSpPr>
        <p:spPr>
          <a:xfrm>
            <a:off x="5493915" y="4269426"/>
            <a:ext cx="513086" cy="265847"/>
          </a:xfrm>
          <a:prstGeom prst="rect">
            <a:avLst/>
          </a:prstGeom>
          <a:solidFill>
            <a:srgbClr val="F47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angle 42">
            <a:extLst>
              <a:ext uri="{FF2B5EF4-FFF2-40B4-BE49-F238E27FC236}">
                <a16:creationId xmlns:a16="http://schemas.microsoft.com/office/drawing/2014/main" id="{0903020F-317D-43A5-80C8-3B224E6F876F}"/>
              </a:ext>
            </a:extLst>
          </p:cNvPr>
          <p:cNvSpPr/>
          <p:nvPr/>
        </p:nvSpPr>
        <p:spPr>
          <a:xfrm>
            <a:off x="5482655" y="4244880"/>
            <a:ext cx="4988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14%</a:t>
            </a:r>
          </a:p>
        </p:txBody>
      </p:sp>
      <p:sp>
        <p:nvSpPr>
          <p:cNvPr id="21" name="Rectangle 47">
            <a:extLst>
              <a:ext uri="{FF2B5EF4-FFF2-40B4-BE49-F238E27FC236}">
                <a16:creationId xmlns:a16="http://schemas.microsoft.com/office/drawing/2014/main" id="{964E46DE-F2FB-4233-B9D7-995B8440D497}"/>
              </a:ext>
            </a:extLst>
          </p:cNvPr>
          <p:cNvSpPr/>
          <p:nvPr/>
        </p:nvSpPr>
        <p:spPr>
          <a:xfrm>
            <a:off x="3836470" y="3347789"/>
            <a:ext cx="511697" cy="921637"/>
          </a:xfrm>
          <a:prstGeom prst="rect">
            <a:avLst/>
          </a:prstGeom>
          <a:solidFill>
            <a:srgbClr val="3FA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ctangle 64">
            <a:extLst>
              <a:ext uri="{FF2B5EF4-FFF2-40B4-BE49-F238E27FC236}">
                <a16:creationId xmlns:a16="http://schemas.microsoft.com/office/drawing/2014/main" id="{C689A7C9-E4A3-4D2E-BC9F-A9369AB18C1F}"/>
              </a:ext>
            </a:extLst>
          </p:cNvPr>
          <p:cNvSpPr/>
          <p:nvPr/>
        </p:nvSpPr>
        <p:spPr>
          <a:xfrm>
            <a:off x="6789203" y="3347788"/>
            <a:ext cx="511697" cy="1054560"/>
          </a:xfrm>
          <a:prstGeom prst="rect">
            <a:avLst/>
          </a:prstGeom>
          <a:solidFill>
            <a:srgbClr val="3FA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ctangle 66">
            <a:extLst>
              <a:ext uri="{FF2B5EF4-FFF2-40B4-BE49-F238E27FC236}">
                <a16:creationId xmlns:a16="http://schemas.microsoft.com/office/drawing/2014/main" id="{69B7FC39-D5E2-4236-83AB-64883F056CCA}"/>
              </a:ext>
            </a:extLst>
          </p:cNvPr>
          <p:cNvSpPr/>
          <p:nvPr/>
        </p:nvSpPr>
        <p:spPr>
          <a:xfrm>
            <a:off x="6789203" y="4398768"/>
            <a:ext cx="513086" cy="136583"/>
          </a:xfrm>
          <a:prstGeom prst="rect">
            <a:avLst/>
          </a:prstGeom>
          <a:solidFill>
            <a:srgbClr val="F47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ctangle 67">
            <a:extLst>
              <a:ext uri="{FF2B5EF4-FFF2-40B4-BE49-F238E27FC236}">
                <a16:creationId xmlns:a16="http://schemas.microsoft.com/office/drawing/2014/main" id="{7F8297BB-3B46-4A28-95A9-86F41CD1F521}"/>
              </a:ext>
            </a:extLst>
          </p:cNvPr>
          <p:cNvSpPr/>
          <p:nvPr/>
        </p:nvSpPr>
        <p:spPr>
          <a:xfrm>
            <a:off x="6837600" y="4314141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6%</a:t>
            </a:r>
          </a:p>
        </p:txBody>
      </p:sp>
      <p:sp>
        <p:nvSpPr>
          <p:cNvPr id="25" name="Rectangle 49">
            <a:extLst>
              <a:ext uri="{FF2B5EF4-FFF2-40B4-BE49-F238E27FC236}">
                <a16:creationId xmlns:a16="http://schemas.microsoft.com/office/drawing/2014/main" id="{57DAECBE-F8BD-448F-95A9-2804B585330F}"/>
              </a:ext>
            </a:extLst>
          </p:cNvPr>
          <p:cNvSpPr/>
          <p:nvPr/>
        </p:nvSpPr>
        <p:spPr>
          <a:xfrm>
            <a:off x="3835176" y="4111824"/>
            <a:ext cx="512991" cy="422093"/>
          </a:xfrm>
          <a:prstGeom prst="rect">
            <a:avLst/>
          </a:prstGeom>
          <a:solidFill>
            <a:srgbClr val="F47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ctangle 50">
            <a:extLst>
              <a:ext uri="{FF2B5EF4-FFF2-40B4-BE49-F238E27FC236}">
                <a16:creationId xmlns:a16="http://schemas.microsoft.com/office/drawing/2014/main" id="{5B8896D9-1B35-4017-B1DA-8DF5070AF56F}"/>
              </a:ext>
            </a:extLst>
          </p:cNvPr>
          <p:cNvSpPr/>
          <p:nvPr/>
        </p:nvSpPr>
        <p:spPr>
          <a:xfrm>
            <a:off x="3776519" y="4147964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36,2%</a:t>
            </a:r>
          </a:p>
        </p:txBody>
      </p:sp>
      <p:grpSp>
        <p:nvGrpSpPr>
          <p:cNvPr id="27" name="Group 35">
            <a:extLst>
              <a:ext uri="{FF2B5EF4-FFF2-40B4-BE49-F238E27FC236}">
                <a16:creationId xmlns:a16="http://schemas.microsoft.com/office/drawing/2014/main" id="{3E672071-D6CD-428A-81E2-8C8FDE94D971}"/>
              </a:ext>
            </a:extLst>
          </p:cNvPr>
          <p:cNvGrpSpPr/>
          <p:nvPr/>
        </p:nvGrpSpPr>
        <p:grpSpPr>
          <a:xfrm>
            <a:off x="1499406" y="1286039"/>
            <a:ext cx="4713709" cy="1199753"/>
            <a:chOff x="286147" y="1352140"/>
            <a:chExt cx="4713709" cy="119975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A57B304-C3E2-4A9F-96DA-A26DAE7F61F0}"/>
                </a:ext>
              </a:extLst>
            </p:cNvPr>
            <p:cNvGrpSpPr/>
            <p:nvPr/>
          </p:nvGrpSpPr>
          <p:grpSpPr>
            <a:xfrm>
              <a:off x="1374231" y="2033975"/>
              <a:ext cx="3625625" cy="517918"/>
              <a:chOff x="4803009" y="5576706"/>
              <a:chExt cx="3625625" cy="517918"/>
            </a:xfrm>
          </p:grpSpPr>
          <p:sp>
            <p:nvSpPr>
              <p:cNvPr id="39" name="Rectangle 29">
                <a:extLst>
                  <a:ext uri="{FF2B5EF4-FFF2-40B4-BE49-F238E27FC236}">
                    <a16:creationId xmlns:a16="http://schemas.microsoft.com/office/drawing/2014/main" id="{41535F65-C37B-461C-A294-6459650015C1}"/>
                  </a:ext>
                </a:extLst>
              </p:cNvPr>
              <p:cNvSpPr/>
              <p:nvPr/>
            </p:nvSpPr>
            <p:spPr>
              <a:xfrm>
                <a:off x="4900335" y="5576706"/>
                <a:ext cx="3415066" cy="216024"/>
              </a:xfrm>
              <a:prstGeom prst="rect">
                <a:avLst/>
              </a:prstGeom>
              <a:solidFill>
                <a:srgbClr val="F4777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800000"/>
                  </a:solidFill>
                </a:endParaRPr>
              </a:p>
            </p:txBody>
          </p:sp>
          <p:sp>
            <p:nvSpPr>
              <p:cNvPr id="40" name="Rectangle 41">
                <a:extLst>
                  <a:ext uri="{FF2B5EF4-FFF2-40B4-BE49-F238E27FC236}">
                    <a16:creationId xmlns:a16="http://schemas.microsoft.com/office/drawing/2014/main" id="{86285585-1FC4-4275-8508-20F1C06DD010}"/>
                  </a:ext>
                </a:extLst>
              </p:cNvPr>
              <p:cNvSpPr/>
              <p:nvPr/>
            </p:nvSpPr>
            <p:spPr>
              <a:xfrm>
                <a:off x="4900335" y="5576706"/>
                <a:ext cx="2641665" cy="216024"/>
              </a:xfrm>
              <a:prstGeom prst="rect">
                <a:avLst/>
              </a:prstGeom>
              <a:solidFill>
                <a:srgbClr val="3FA9F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6">
                <a:extLst>
                  <a:ext uri="{FF2B5EF4-FFF2-40B4-BE49-F238E27FC236}">
                    <a16:creationId xmlns:a16="http://schemas.microsoft.com/office/drawing/2014/main" id="{A8502870-651C-4750-A90D-C7B0F8B7BFD8}"/>
                  </a:ext>
                </a:extLst>
              </p:cNvPr>
              <p:cNvSpPr txBox="1"/>
              <p:nvPr/>
            </p:nvSpPr>
            <p:spPr>
              <a:xfrm>
                <a:off x="4803009" y="5786847"/>
                <a:ext cx="19075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Urbana</a:t>
                </a:r>
                <a:r>
                  <a:rPr lang="pt-BR" sz="1400" dirty="0"/>
                  <a:t> </a:t>
                </a:r>
                <a:r>
                  <a:rPr lang="pt-BR" sz="1400" b="1" dirty="0">
                    <a:solidFill>
                      <a:srgbClr val="3FA9F5"/>
                    </a:solidFill>
                  </a:rPr>
                  <a:t>66%</a:t>
                </a:r>
                <a:endParaRPr lang="en-US" sz="1400" dirty="0">
                  <a:solidFill>
                    <a:srgbClr val="3FA9F5"/>
                  </a:solidFill>
                </a:endParaRPr>
              </a:p>
            </p:txBody>
          </p:sp>
          <p:sp>
            <p:nvSpPr>
              <p:cNvPr id="42" name="TextBox 52">
                <a:extLst>
                  <a:ext uri="{FF2B5EF4-FFF2-40B4-BE49-F238E27FC236}">
                    <a16:creationId xmlns:a16="http://schemas.microsoft.com/office/drawing/2014/main" id="{EFA3D216-86E9-4276-B55A-D420D7EAA031}"/>
                  </a:ext>
                </a:extLst>
              </p:cNvPr>
              <p:cNvSpPr txBox="1"/>
              <p:nvPr/>
            </p:nvSpPr>
            <p:spPr>
              <a:xfrm>
                <a:off x="6985968" y="5786847"/>
                <a:ext cx="14426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t-BR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Rural</a:t>
                </a:r>
                <a:r>
                  <a:rPr lang="pt-BR" sz="1400" dirty="0"/>
                  <a:t> </a:t>
                </a:r>
                <a:r>
                  <a:rPr lang="pt-BR" sz="1400" b="1" dirty="0">
                    <a:solidFill>
                      <a:srgbClr val="F4777C"/>
                    </a:solidFill>
                  </a:rPr>
                  <a:t>34%</a:t>
                </a:r>
                <a:endParaRPr lang="en-US" sz="1400" dirty="0">
                  <a:solidFill>
                    <a:srgbClr val="F4777C"/>
                  </a:solidFill>
                </a:endParaRPr>
              </a:p>
            </p:txBody>
          </p:sp>
        </p:grpSp>
        <p:sp>
          <p:nvSpPr>
            <p:cNvPr id="29" name="TextBox 49">
              <a:extLst>
                <a:ext uri="{FF2B5EF4-FFF2-40B4-BE49-F238E27FC236}">
                  <a16:creationId xmlns:a16="http://schemas.microsoft.com/office/drawing/2014/main" id="{9698F771-092C-4201-A7B6-369CA398FEF3}"/>
                </a:ext>
              </a:extLst>
            </p:cNvPr>
            <p:cNvSpPr txBox="1"/>
            <p:nvPr/>
          </p:nvSpPr>
          <p:spPr>
            <a:xfrm>
              <a:off x="770996" y="1612799"/>
              <a:ext cx="618142" cy="312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400" b="1" dirty="0">
                  <a:solidFill>
                    <a:schemeClr val="bg1">
                      <a:lumMod val="50000"/>
                    </a:schemeClr>
                  </a:solidFill>
                </a:rPr>
                <a:t>2014</a:t>
              </a:r>
              <a:endParaRPr lang="en-US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" name="TextBox 50">
              <a:extLst>
                <a:ext uri="{FF2B5EF4-FFF2-40B4-BE49-F238E27FC236}">
                  <a16:creationId xmlns:a16="http://schemas.microsoft.com/office/drawing/2014/main" id="{9C1037E5-DEF7-40E4-9919-DEDB75C5ED03}"/>
                </a:ext>
              </a:extLst>
            </p:cNvPr>
            <p:cNvSpPr txBox="1"/>
            <p:nvPr/>
          </p:nvSpPr>
          <p:spPr>
            <a:xfrm>
              <a:off x="286147" y="1970113"/>
              <a:ext cx="10929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400" b="1" dirty="0">
                  <a:solidFill>
                    <a:schemeClr val="bg1">
                      <a:lumMod val="50000"/>
                    </a:schemeClr>
                  </a:solidFill>
                </a:rPr>
                <a:t>2050 </a:t>
              </a:r>
              <a:endParaRPr lang="en-US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31" name="Group 70">
              <a:extLst>
                <a:ext uri="{FF2B5EF4-FFF2-40B4-BE49-F238E27FC236}">
                  <a16:creationId xmlns:a16="http://schemas.microsoft.com/office/drawing/2014/main" id="{F35D1686-A13C-4E8C-AE9B-D500F0A28E63}"/>
                </a:ext>
              </a:extLst>
            </p:cNvPr>
            <p:cNvGrpSpPr/>
            <p:nvPr/>
          </p:nvGrpSpPr>
          <p:grpSpPr>
            <a:xfrm>
              <a:off x="1385041" y="1352140"/>
              <a:ext cx="3583384" cy="523801"/>
              <a:chOff x="4812199" y="4620857"/>
              <a:chExt cx="3583384" cy="523801"/>
            </a:xfrm>
          </p:grpSpPr>
          <p:sp>
            <p:nvSpPr>
              <p:cNvPr id="35" name="Rectangle 24">
                <a:extLst>
                  <a:ext uri="{FF2B5EF4-FFF2-40B4-BE49-F238E27FC236}">
                    <a16:creationId xmlns:a16="http://schemas.microsoft.com/office/drawing/2014/main" id="{521FA804-D970-4484-89A9-E86B61811757}"/>
                  </a:ext>
                </a:extLst>
              </p:cNvPr>
              <p:cNvSpPr/>
              <p:nvPr/>
            </p:nvSpPr>
            <p:spPr>
              <a:xfrm>
                <a:off x="4900335" y="4928634"/>
                <a:ext cx="3415066" cy="216024"/>
              </a:xfrm>
              <a:prstGeom prst="rect">
                <a:avLst/>
              </a:prstGeom>
              <a:solidFill>
                <a:srgbClr val="F4777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800000"/>
                  </a:solidFill>
                </a:endParaRPr>
              </a:p>
            </p:txBody>
          </p:sp>
          <p:sp>
            <p:nvSpPr>
              <p:cNvPr id="36" name="Rectangle 40">
                <a:extLst>
                  <a:ext uri="{FF2B5EF4-FFF2-40B4-BE49-F238E27FC236}">
                    <a16:creationId xmlns:a16="http://schemas.microsoft.com/office/drawing/2014/main" id="{776084A9-163A-40A3-BF88-A0206CF83C97}"/>
                  </a:ext>
                </a:extLst>
              </p:cNvPr>
              <p:cNvSpPr/>
              <p:nvPr/>
            </p:nvSpPr>
            <p:spPr>
              <a:xfrm>
                <a:off x="4900335" y="4928634"/>
                <a:ext cx="1973843" cy="216024"/>
              </a:xfrm>
              <a:prstGeom prst="rect">
                <a:avLst/>
              </a:prstGeom>
              <a:solidFill>
                <a:srgbClr val="3FA9F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45">
                <a:extLst>
                  <a:ext uri="{FF2B5EF4-FFF2-40B4-BE49-F238E27FC236}">
                    <a16:creationId xmlns:a16="http://schemas.microsoft.com/office/drawing/2014/main" id="{E086B191-9CF2-42DC-A259-934A962DE050}"/>
                  </a:ext>
                </a:extLst>
              </p:cNvPr>
              <p:cNvSpPr txBox="1"/>
              <p:nvPr/>
            </p:nvSpPr>
            <p:spPr>
              <a:xfrm>
                <a:off x="4812199" y="4620857"/>
                <a:ext cx="20619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Urbana</a:t>
                </a:r>
                <a:r>
                  <a:rPr lang="pt-BR" sz="1400" dirty="0"/>
                  <a:t> </a:t>
                </a:r>
                <a:r>
                  <a:rPr lang="pt-BR" sz="1400" b="1" dirty="0">
                    <a:solidFill>
                      <a:srgbClr val="3FA9F5"/>
                    </a:solidFill>
                  </a:rPr>
                  <a:t>54%</a:t>
                </a:r>
                <a:r>
                  <a:rPr lang="pt-BR" sz="1400" dirty="0">
                    <a:solidFill>
                      <a:srgbClr val="3FA9F5"/>
                    </a:solidFill>
                  </a:rPr>
                  <a:t> </a:t>
                </a:r>
                <a:endParaRPr lang="en-US" sz="1400" dirty="0">
                  <a:solidFill>
                    <a:srgbClr val="3FA9F5"/>
                  </a:solidFill>
                </a:endParaRPr>
              </a:p>
            </p:txBody>
          </p:sp>
          <p:sp>
            <p:nvSpPr>
              <p:cNvPr id="38" name="TextBox 51">
                <a:extLst>
                  <a:ext uri="{FF2B5EF4-FFF2-40B4-BE49-F238E27FC236}">
                    <a16:creationId xmlns:a16="http://schemas.microsoft.com/office/drawing/2014/main" id="{66CD1751-595D-46AF-8CD7-AED14BB4E1D3}"/>
                  </a:ext>
                </a:extLst>
              </p:cNvPr>
              <p:cNvSpPr txBox="1"/>
              <p:nvPr/>
            </p:nvSpPr>
            <p:spPr>
              <a:xfrm>
                <a:off x="6685177" y="4620857"/>
                <a:ext cx="17104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t-BR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Rural</a:t>
                </a:r>
                <a:r>
                  <a:rPr lang="pt-BR" sz="1400" dirty="0"/>
                  <a:t> </a:t>
                </a:r>
                <a:r>
                  <a:rPr lang="pt-BR" sz="1400" b="1" dirty="0">
                    <a:solidFill>
                      <a:srgbClr val="F4777C"/>
                    </a:solidFill>
                  </a:rPr>
                  <a:t>46%</a:t>
                </a:r>
                <a:r>
                  <a:rPr lang="pt-BR" sz="1400" dirty="0">
                    <a:solidFill>
                      <a:srgbClr val="F4777C"/>
                    </a:solidFill>
                  </a:rPr>
                  <a:t> </a:t>
                </a:r>
                <a:endParaRPr lang="en-US" sz="1400" dirty="0">
                  <a:solidFill>
                    <a:srgbClr val="F4777C"/>
                  </a:solidFill>
                </a:endParaRPr>
              </a:p>
            </p:txBody>
          </p:sp>
        </p:grpSp>
        <p:cxnSp>
          <p:nvCxnSpPr>
            <p:cNvPr id="32" name="Straight Connector 22">
              <a:extLst>
                <a:ext uri="{FF2B5EF4-FFF2-40B4-BE49-F238E27FC236}">
                  <a16:creationId xmlns:a16="http://schemas.microsoft.com/office/drawing/2014/main" id="{69940AFC-F65F-4104-9461-774BA0181978}"/>
                </a:ext>
              </a:extLst>
            </p:cNvPr>
            <p:cNvCxnSpPr/>
            <p:nvPr/>
          </p:nvCxnSpPr>
          <p:spPr>
            <a:xfrm>
              <a:off x="1436763" y="1659917"/>
              <a:ext cx="0" cy="59008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75">
              <a:extLst>
                <a:ext uri="{FF2B5EF4-FFF2-40B4-BE49-F238E27FC236}">
                  <a16:creationId xmlns:a16="http://schemas.microsoft.com/office/drawing/2014/main" id="{4B0A7036-B161-4904-A07E-36DF939436BB}"/>
                </a:ext>
              </a:extLst>
            </p:cNvPr>
            <p:cNvCxnSpPr/>
            <p:nvPr/>
          </p:nvCxnSpPr>
          <p:spPr>
            <a:xfrm flipH="1">
              <a:off x="1387996" y="1776451"/>
              <a:ext cx="5101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76">
              <a:extLst>
                <a:ext uri="{FF2B5EF4-FFF2-40B4-BE49-F238E27FC236}">
                  <a16:creationId xmlns:a16="http://schemas.microsoft.com/office/drawing/2014/main" id="{A5588124-6054-452A-B914-658FAE22C3FE}"/>
                </a:ext>
              </a:extLst>
            </p:cNvPr>
            <p:cNvCxnSpPr/>
            <p:nvPr/>
          </p:nvCxnSpPr>
          <p:spPr>
            <a:xfrm flipH="1">
              <a:off x="1389012" y="2129906"/>
              <a:ext cx="5101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77">
            <a:extLst>
              <a:ext uri="{FF2B5EF4-FFF2-40B4-BE49-F238E27FC236}">
                <a16:creationId xmlns:a16="http://schemas.microsoft.com/office/drawing/2014/main" id="{7EA3907A-B65F-41B7-B7B5-C866D6C12180}"/>
              </a:ext>
            </a:extLst>
          </p:cNvPr>
          <p:cNvSpPr/>
          <p:nvPr/>
        </p:nvSpPr>
        <p:spPr>
          <a:xfrm>
            <a:off x="2039938" y="779980"/>
            <a:ext cx="5378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800" b="1" dirty="0">
              <a:solidFill>
                <a:srgbClr val="3FA9F5"/>
              </a:solidFill>
            </a:endParaRPr>
          </a:p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Mundo</a:t>
            </a:r>
            <a:r>
              <a:rPr lang="pt-B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¹</a:t>
            </a:r>
          </a:p>
        </p:txBody>
      </p:sp>
      <p:sp>
        <p:nvSpPr>
          <p:cNvPr id="44" name="Rectangle 55">
            <a:extLst>
              <a:ext uri="{FF2B5EF4-FFF2-40B4-BE49-F238E27FC236}">
                <a16:creationId xmlns:a16="http://schemas.microsoft.com/office/drawing/2014/main" id="{5DBFD6E3-8FDA-44E8-815F-6A37745F236F}"/>
              </a:ext>
            </a:extLst>
          </p:cNvPr>
          <p:cNvSpPr/>
          <p:nvPr/>
        </p:nvSpPr>
        <p:spPr>
          <a:xfrm>
            <a:off x="6778404" y="3308991"/>
            <a:ext cx="4988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94%</a:t>
            </a:r>
          </a:p>
        </p:txBody>
      </p:sp>
      <p:sp>
        <p:nvSpPr>
          <p:cNvPr id="45" name="Rectangle 56">
            <a:extLst>
              <a:ext uri="{FF2B5EF4-FFF2-40B4-BE49-F238E27FC236}">
                <a16:creationId xmlns:a16="http://schemas.microsoft.com/office/drawing/2014/main" id="{C990AC33-14F8-48E6-8F1A-931DB5AA413C}"/>
              </a:ext>
            </a:extLst>
          </p:cNvPr>
          <p:cNvSpPr/>
          <p:nvPr/>
        </p:nvSpPr>
        <p:spPr>
          <a:xfrm>
            <a:off x="5489725" y="3308991"/>
            <a:ext cx="4988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86%</a:t>
            </a:r>
          </a:p>
        </p:txBody>
      </p:sp>
      <p:sp>
        <p:nvSpPr>
          <p:cNvPr id="46" name="Rectangle 48">
            <a:extLst>
              <a:ext uri="{FF2B5EF4-FFF2-40B4-BE49-F238E27FC236}">
                <a16:creationId xmlns:a16="http://schemas.microsoft.com/office/drawing/2014/main" id="{B7F1336A-8849-40AA-884A-A1D1017F845B}"/>
              </a:ext>
            </a:extLst>
          </p:cNvPr>
          <p:cNvSpPr/>
          <p:nvPr/>
        </p:nvSpPr>
        <p:spPr>
          <a:xfrm>
            <a:off x="3779330" y="3308991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63,8%</a:t>
            </a:r>
          </a:p>
        </p:txBody>
      </p:sp>
      <p:grpSp>
        <p:nvGrpSpPr>
          <p:cNvPr id="47" name="Group 9">
            <a:extLst>
              <a:ext uri="{FF2B5EF4-FFF2-40B4-BE49-F238E27FC236}">
                <a16:creationId xmlns:a16="http://schemas.microsoft.com/office/drawing/2014/main" id="{4304DD79-8984-4EDA-92C4-0D2A9F4C837A}"/>
              </a:ext>
            </a:extLst>
          </p:cNvPr>
          <p:cNvGrpSpPr/>
          <p:nvPr/>
        </p:nvGrpSpPr>
        <p:grpSpPr>
          <a:xfrm>
            <a:off x="3011424" y="3409182"/>
            <a:ext cx="704104" cy="1061829"/>
            <a:chOff x="786726" y="3858348"/>
            <a:chExt cx="704104" cy="1061829"/>
          </a:xfrm>
        </p:grpSpPr>
        <p:sp>
          <p:nvSpPr>
            <p:cNvPr id="48" name="Rectangle 39">
              <a:extLst>
                <a:ext uri="{FF2B5EF4-FFF2-40B4-BE49-F238E27FC236}">
                  <a16:creationId xmlns:a16="http://schemas.microsoft.com/office/drawing/2014/main" id="{AFFE8F5D-9AA1-4A1F-B82A-7A9E8D41AC8F}"/>
                </a:ext>
              </a:extLst>
            </p:cNvPr>
            <p:cNvSpPr/>
            <p:nvPr/>
          </p:nvSpPr>
          <p:spPr>
            <a:xfrm>
              <a:off x="786726" y="3858348"/>
              <a:ext cx="704104" cy="10618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50000"/>
                </a:lnSpc>
              </a:pPr>
              <a:endPara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>
                <a:lnSpc>
                  <a:spcPct val="150000"/>
                </a:lnSpc>
              </a:pPr>
              <a:r>
                <a:rPr lang="pt-BR" sz="14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urbana</a:t>
              </a:r>
              <a:endPara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r">
                <a:lnSpc>
                  <a:spcPct val="150000"/>
                </a:lnSpc>
              </a:pPr>
              <a:r>
                <a:rPr lang="pt-BR" sz="14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pt-BR" sz="1400" dirty="0">
                  <a:solidFill>
                    <a:srgbClr val="F4777C"/>
                  </a:solidFill>
                </a:rPr>
                <a:t>rural</a:t>
              </a:r>
              <a:endParaRPr lang="pt-BR" sz="1400" dirty="0"/>
            </a:p>
          </p:txBody>
        </p:sp>
        <p:cxnSp>
          <p:nvCxnSpPr>
            <p:cNvPr id="49" name="Straight Connector 5">
              <a:extLst>
                <a:ext uri="{FF2B5EF4-FFF2-40B4-BE49-F238E27FC236}">
                  <a16:creationId xmlns:a16="http://schemas.microsoft.com/office/drawing/2014/main" id="{3B666549-E0DB-403B-9ADE-928C804814CD}"/>
                </a:ext>
              </a:extLst>
            </p:cNvPr>
            <p:cNvCxnSpPr/>
            <p:nvPr/>
          </p:nvCxnSpPr>
          <p:spPr>
            <a:xfrm>
              <a:off x="871370" y="4564169"/>
              <a:ext cx="51637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3">
            <a:extLst>
              <a:ext uri="{FF2B5EF4-FFF2-40B4-BE49-F238E27FC236}">
                <a16:creationId xmlns:a16="http://schemas.microsoft.com/office/drawing/2014/main" id="{51C857DC-D3E6-47DE-BEF8-B945CD272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71660" y="4862690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0322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63">
            <a:extLst>
              <a:ext uri="{FF2B5EF4-FFF2-40B4-BE49-F238E27FC236}">
                <a16:creationId xmlns:a16="http://schemas.microsoft.com/office/drawing/2014/main" id="{B27FACF2-E041-4CBC-AE80-E193DD0DC50E}"/>
              </a:ext>
            </a:extLst>
          </p:cNvPr>
          <p:cNvCxnSpPr>
            <a:endCxn id="62" idx="1"/>
          </p:cNvCxnSpPr>
          <p:nvPr/>
        </p:nvCxnSpPr>
        <p:spPr>
          <a:xfrm flipH="1" flipV="1">
            <a:off x="8161700" y="3418010"/>
            <a:ext cx="1110" cy="1584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4">
            <a:extLst>
              <a:ext uri="{FF2B5EF4-FFF2-40B4-BE49-F238E27FC236}">
                <a16:creationId xmlns:a16="http://schemas.microsoft.com/office/drawing/2014/main" id="{78C3236A-9C6D-436A-8299-60C63BA0EE8F}"/>
              </a:ext>
            </a:extLst>
          </p:cNvPr>
          <p:cNvCxnSpPr/>
          <p:nvPr/>
        </p:nvCxnSpPr>
        <p:spPr>
          <a:xfrm flipV="1">
            <a:off x="3757151" y="3445410"/>
            <a:ext cx="0" cy="1584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94">
            <a:extLst>
              <a:ext uri="{FF2B5EF4-FFF2-40B4-BE49-F238E27FC236}">
                <a16:creationId xmlns:a16="http://schemas.microsoft.com/office/drawing/2014/main" id="{51F19CA6-AEAE-46C7-9C4B-C29023F59560}"/>
              </a:ext>
            </a:extLst>
          </p:cNvPr>
          <p:cNvSpPr>
            <a:spLocks/>
          </p:cNvSpPr>
          <p:nvPr/>
        </p:nvSpPr>
        <p:spPr>
          <a:xfrm>
            <a:off x="7605183" y="5007711"/>
            <a:ext cx="1139040" cy="298800"/>
          </a:xfrm>
          <a:prstGeom prst="rect">
            <a:avLst/>
          </a:prstGeom>
          <a:solidFill>
            <a:srgbClr val="3FA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84">
            <a:extLst>
              <a:ext uri="{FF2B5EF4-FFF2-40B4-BE49-F238E27FC236}">
                <a16:creationId xmlns:a16="http://schemas.microsoft.com/office/drawing/2014/main" id="{1A250BCF-E01E-46FB-A3C6-B2ED79FB9724}"/>
              </a:ext>
            </a:extLst>
          </p:cNvPr>
          <p:cNvSpPr>
            <a:spLocks noChangeAspect="1"/>
          </p:cNvSpPr>
          <p:nvPr/>
        </p:nvSpPr>
        <p:spPr>
          <a:xfrm>
            <a:off x="3577764" y="5004913"/>
            <a:ext cx="372960" cy="299049"/>
          </a:xfrm>
          <a:prstGeom prst="rect">
            <a:avLst/>
          </a:prstGeom>
          <a:solidFill>
            <a:srgbClr val="F47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A523330-D7D2-4A7B-9B1A-5C28480F9A54}"/>
              </a:ext>
            </a:extLst>
          </p:cNvPr>
          <p:cNvSpPr txBox="1">
            <a:spLocks/>
          </p:cNvSpPr>
          <p:nvPr/>
        </p:nvSpPr>
        <p:spPr>
          <a:xfrm>
            <a:off x="681893" y="269873"/>
            <a:ext cx="10900507" cy="57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Aumento da população</a:t>
            </a:r>
            <a:endParaRPr lang="pt-BR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DAD81B3A-83DE-486D-BE53-A8D96F774098}"/>
              </a:ext>
            </a:extLst>
          </p:cNvPr>
          <p:cNvSpPr txBox="1">
            <a:spLocks/>
          </p:cNvSpPr>
          <p:nvPr/>
        </p:nvSpPr>
        <p:spPr>
          <a:xfrm>
            <a:off x="679452" y="-15224"/>
            <a:ext cx="10291233" cy="285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Drivers do Sistema Agroalimentar</a:t>
            </a:r>
            <a:endParaRPr lang="pt-BR" dirty="0"/>
          </a:p>
        </p:txBody>
      </p:sp>
      <p:sp>
        <p:nvSpPr>
          <p:cNvPr id="9" name="Rectangle 62">
            <a:extLst>
              <a:ext uri="{FF2B5EF4-FFF2-40B4-BE49-F238E27FC236}">
                <a16:creationId xmlns:a16="http://schemas.microsoft.com/office/drawing/2014/main" id="{1462E0A0-8CA1-4039-998B-9F0EDE810FA8}"/>
              </a:ext>
            </a:extLst>
          </p:cNvPr>
          <p:cNvSpPr/>
          <p:nvPr/>
        </p:nvSpPr>
        <p:spPr>
          <a:xfrm>
            <a:off x="7609269" y="1402667"/>
            <a:ext cx="1700483" cy="922457"/>
          </a:xfrm>
          <a:prstGeom prst="rect">
            <a:avLst/>
          </a:prstGeom>
          <a:solidFill>
            <a:srgbClr val="73B9E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Pentagon 30">
            <a:extLst>
              <a:ext uri="{FF2B5EF4-FFF2-40B4-BE49-F238E27FC236}">
                <a16:creationId xmlns:a16="http://schemas.microsoft.com/office/drawing/2014/main" id="{23B4C100-FA50-4815-8053-5BDE81A6AC63}"/>
              </a:ext>
            </a:extLst>
          </p:cNvPr>
          <p:cNvSpPr/>
          <p:nvPr/>
        </p:nvSpPr>
        <p:spPr>
          <a:xfrm>
            <a:off x="2040565" y="1303579"/>
            <a:ext cx="700399" cy="1136928"/>
          </a:xfrm>
          <a:prstGeom prst="homePlate">
            <a:avLst>
              <a:gd name="adj" fmla="val 33054"/>
            </a:avLst>
          </a:prstGeom>
          <a:solidFill>
            <a:srgbClr val="73B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D50F72D8-E1A6-4B01-8B8D-C486E1D091E8}"/>
              </a:ext>
            </a:extLst>
          </p:cNvPr>
          <p:cNvSpPr/>
          <p:nvPr/>
        </p:nvSpPr>
        <p:spPr>
          <a:xfrm>
            <a:off x="1918705" y="1412977"/>
            <a:ext cx="677108" cy="1018869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2050 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06C769C7-F0F2-4D3F-ABDC-BD3F5F2851DE}"/>
              </a:ext>
            </a:extLst>
          </p:cNvPr>
          <p:cNvSpPr/>
          <p:nvPr/>
        </p:nvSpPr>
        <p:spPr>
          <a:xfrm>
            <a:off x="2018422" y="1251885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Em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E46AF0AE-2908-4788-848C-24842302C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6838" y="849715"/>
            <a:ext cx="1970697" cy="165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4">
            <a:extLst>
              <a:ext uri="{FF2B5EF4-FFF2-40B4-BE49-F238E27FC236}">
                <a16:creationId xmlns:a16="http://schemas.microsoft.com/office/drawing/2014/main" id="{5C760887-9CFC-47E6-B616-FCB262405019}"/>
              </a:ext>
            </a:extLst>
          </p:cNvPr>
          <p:cNvSpPr/>
          <p:nvPr/>
        </p:nvSpPr>
        <p:spPr>
          <a:xfrm>
            <a:off x="2631058" y="1394004"/>
            <a:ext cx="4068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4777C"/>
                </a:solidFill>
              </a:rPr>
              <a:t>+ 2,4 bilhões</a:t>
            </a:r>
            <a:r>
              <a:rPr lang="pt-BR" sz="2400" dirty="0">
                <a:solidFill>
                  <a:srgbClr val="F4777C"/>
                </a:solidFill>
              </a:rPr>
              <a:t>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pessoas</a:t>
            </a:r>
          </a:p>
          <a:p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F7B05AA1-013F-4DF5-BAF9-9BDCCD23A464}"/>
              </a:ext>
            </a:extLst>
          </p:cNvPr>
          <p:cNvSpPr/>
          <p:nvPr/>
        </p:nvSpPr>
        <p:spPr>
          <a:xfrm>
            <a:off x="7664522" y="1496520"/>
            <a:ext cx="12546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maior crescimento populacional ²</a:t>
            </a:r>
          </a:p>
        </p:txBody>
      </p:sp>
      <p:cxnSp>
        <p:nvCxnSpPr>
          <p:cNvPr id="16" name="Straight Connector 34">
            <a:extLst>
              <a:ext uri="{FF2B5EF4-FFF2-40B4-BE49-F238E27FC236}">
                <a16:creationId xmlns:a16="http://schemas.microsoft.com/office/drawing/2014/main" id="{09B05965-2973-42E7-A682-DD4FC9413E20}"/>
              </a:ext>
            </a:extLst>
          </p:cNvPr>
          <p:cNvCxnSpPr>
            <a:stCxn id="10" idx="3"/>
            <a:endCxn id="9" idx="1"/>
          </p:cNvCxnSpPr>
          <p:nvPr/>
        </p:nvCxnSpPr>
        <p:spPr>
          <a:xfrm flipV="1">
            <a:off x="2740964" y="1863895"/>
            <a:ext cx="4868305" cy="8148"/>
          </a:xfrm>
          <a:prstGeom prst="line">
            <a:avLst/>
          </a:prstGeom>
          <a:ln w="12700">
            <a:solidFill>
              <a:srgbClr val="73B9E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6">
            <a:extLst>
              <a:ext uri="{FF2B5EF4-FFF2-40B4-BE49-F238E27FC236}">
                <a16:creationId xmlns:a16="http://schemas.microsoft.com/office/drawing/2014/main" id="{EE8F3E71-A70C-4E53-87AD-EAB266E84AC1}"/>
              </a:ext>
            </a:extLst>
          </p:cNvPr>
          <p:cNvSpPr/>
          <p:nvPr/>
        </p:nvSpPr>
        <p:spPr>
          <a:xfrm>
            <a:off x="2643257" y="2040334"/>
            <a:ext cx="1259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 de</a:t>
            </a:r>
          </a:p>
        </p:txBody>
      </p:sp>
      <p:sp>
        <p:nvSpPr>
          <p:cNvPr id="18" name="Rectangle 45">
            <a:extLst>
              <a:ext uri="{FF2B5EF4-FFF2-40B4-BE49-F238E27FC236}">
                <a16:creationId xmlns:a16="http://schemas.microsoft.com/office/drawing/2014/main" id="{D70E8814-ECE7-4CE8-8F48-19D090825F9B}"/>
              </a:ext>
            </a:extLst>
          </p:cNvPr>
          <p:cNvSpPr/>
          <p:nvPr/>
        </p:nvSpPr>
        <p:spPr>
          <a:xfrm>
            <a:off x="3456415" y="1934346"/>
            <a:ext cx="18838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73B9E1"/>
                </a:solidFill>
              </a:rPr>
              <a:t>9,6 bilhões</a:t>
            </a:r>
            <a:r>
              <a:rPr lang="pt-BR" sz="2800" dirty="0">
                <a:solidFill>
                  <a:srgbClr val="73B9E1"/>
                </a:solidFill>
              </a:rPr>
              <a:t> </a:t>
            </a:r>
          </a:p>
        </p:txBody>
      </p:sp>
      <p:sp>
        <p:nvSpPr>
          <p:cNvPr id="19" name="Rectangle 57">
            <a:extLst>
              <a:ext uri="{FF2B5EF4-FFF2-40B4-BE49-F238E27FC236}">
                <a16:creationId xmlns:a16="http://schemas.microsoft.com/office/drawing/2014/main" id="{0B307E15-AFC0-4470-A887-062D1B750B1E}"/>
              </a:ext>
            </a:extLst>
          </p:cNvPr>
          <p:cNvSpPr/>
          <p:nvPr/>
        </p:nvSpPr>
        <p:spPr>
          <a:xfrm>
            <a:off x="9641981" y="1247053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</a:rPr>
              <a:t>▴</a:t>
            </a:r>
            <a:r>
              <a:rPr lang="pt-BR" b="1" dirty="0">
                <a:solidFill>
                  <a:schemeClr val="bg1"/>
                </a:solidFill>
              </a:rPr>
              <a:t>41%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0" name="Rectangle 58">
            <a:extLst>
              <a:ext uri="{FF2B5EF4-FFF2-40B4-BE49-F238E27FC236}">
                <a16:creationId xmlns:a16="http://schemas.microsoft.com/office/drawing/2014/main" id="{E0B374B7-402A-4361-9BE2-FE5273E991C1}"/>
              </a:ext>
            </a:extLst>
          </p:cNvPr>
          <p:cNvSpPr/>
          <p:nvPr/>
        </p:nvSpPr>
        <p:spPr>
          <a:xfrm>
            <a:off x="9160087" y="1612361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</a:rPr>
              <a:t>▴</a:t>
            </a:r>
            <a:r>
              <a:rPr lang="pt-BR" b="1" dirty="0">
                <a:solidFill>
                  <a:schemeClr val="bg1"/>
                </a:solidFill>
              </a:rPr>
              <a:t>49%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1" name="Isosceles Triangle 32">
            <a:extLst>
              <a:ext uri="{FF2B5EF4-FFF2-40B4-BE49-F238E27FC236}">
                <a16:creationId xmlns:a16="http://schemas.microsoft.com/office/drawing/2014/main" id="{F91EE63A-3FA7-48E4-9289-6DA23E26459E}"/>
              </a:ext>
            </a:extLst>
          </p:cNvPr>
          <p:cNvSpPr/>
          <p:nvPr/>
        </p:nvSpPr>
        <p:spPr>
          <a:xfrm rot="5400000">
            <a:off x="9344008" y="4343595"/>
            <a:ext cx="54589" cy="4706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Straight Connector 38">
            <a:extLst>
              <a:ext uri="{FF2B5EF4-FFF2-40B4-BE49-F238E27FC236}">
                <a16:creationId xmlns:a16="http://schemas.microsoft.com/office/drawing/2014/main" id="{9774B2CE-2B83-436D-913E-BAC3000EC258}"/>
              </a:ext>
            </a:extLst>
          </p:cNvPr>
          <p:cNvCxnSpPr/>
          <p:nvPr/>
        </p:nvCxnSpPr>
        <p:spPr>
          <a:xfrm flipV="1">
            <a:off x="6782957" y="3194712"/>
            <a:ext cx="0" cy="108889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7">
            <a:extLst>
              <a:ext uri="{FF2B5EF4-FFF2-40B4-BE49-F238E27FC236}">
                <a16:creationId xmlns:a16="http://schemas.microsoft.com/office/drawing/2014/main" id="{049495D6-9F72-4CE0-A161-4BE024B08871}"/>
              </a:ext>
            </a:extLst>
          </p:cNvPr>
          <p:cNvGrpSpPr/>
          <p:nvPr/>
        </p:nvGrpSpPr>
        <p:grpSpPr>
          <a:xfrm>
            <a:off x="6302590" y="2698737"/>
            <a:ext cx="1753378" cy="453416"/>
            <a:chOff x="4958763" y="3560077"/>
            <a:chExt cx="1753378" cy="453416"/>
          </a:xfrm>
        </p:grpSpPr>
        <p:sp>
          <p:nvSpPr>
            <p:cNvPr id="24" name="Rectangle 39">
              <a:extLst>
                <a:ext uri="{FF2B5EF4-FFF2-40B4-BE49-F238E27FC236}">
                  <a16:creationId xmlns:a16="http://schemas.microsoft.com/office/drawing/2014/main" id="{76C0A942-95AD-4223-BC40-C20759DD764E}"/>
                </a:ext>
              </a:extLst>
            </p:cNvPr>
            <p:cNvSpPr/>
            <p:nvPr/>
          </p:nvSpPr>
          <p:spPr>
            <a:xfrm>
              <a:off x="4997096" y="3560077"/>
              <a:ext cx="1470672" cy="351222"/>
            </a:xfrm>
            <a:prstGeom prst="rect">
              <a:avLst/>
            </a:prstGeom>
            <a:solidFill>
              <a:srgbClr val="3FA9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3522C3F-3386-486B-9D61-AB88E8511413}"/>
                </a:ext>
              </a:extLst>
            </p:cNvPr>
            <p:cNvSpPr/>
            <p:nvPr/>
          </p:nvSpPr>
          <p:spPr>
            <a:xfrm>
              <a:off x="4958763" y="3585478"/>
              <a:ext cx="175337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400" dirty="0">
                  <a:solidFill>
                    <a:schemeClr val="bg1"/>
                  </a:solidFill>
                </a:rPr>
                <a:t>“crescimento zero”</a:t>
              </a:r>
            </a:p>
          </p:txBody>
        </p:sp>
        <p:sp>
          <p:nvSpPr>
            <p:cNvPr id="26" name="Isosceles Triangle 40">
              <a:extLst>
                <a:ext uri="{FF2B5EF4-FFF2-40B4-BE49-F238E27FC236}">
                  <a16:creationId xmlns:a16="http://schemas.microsoft.com/office/drawing/2014/main" id="{3EA3DCE2-9783-4718-840C-68AF5388A128}"/>
                </a:ext>
              </a:extLst>
            </p:cNvPr>
            <p:cNvSpPr/>
            <p:nvPr/>
          </p:nvSpPr>
          <p:spPr>
            <a:xfrm rot="10800000">
              <a:off x="5371255" y="3911298"/>
              <a:ext cx="138216" cy="102195"/>
            </a:xfrm>
            <a:prstGeom prst="triangle">
              <a:avLst/>
            </a:prstGeom>
            <a:solidFill>
              <a:srgbClr val="3FA9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27" name="Straight Connector 22">
            <a:extLst>
              <a:ext uri="{FF2B5EF4-FFF2-40B4-BE49-F238E27FC236}">
                <a16:creationId xmlns:a16="http://schemas.microsoft.com/office/drawing/2014/main" id="{DF04799D-9AE4-430D-A853-7685B8DE5AB3}"/>
              </a:ext>
            </a:extLst>
          </p:cNvPr>
          <p:cNvCxnSpPr/>
          <p:nvPr/>
        </p:nvCxnSpPr>
        <p:spPr>
          <a:xfrm flipH="1">
            <a:off x="2033590" y="2698737"/>
            <a:ext cx="1" cy="1668388"/>
          </a:xfrm>
          <a:prstGeom prst="line">
            <a:avLst/>
          </a:prstGeom>
          <a:ln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3">
            <a:extLst>
              <a:ext uri="{FF2B5EF4-FFF2-40B4-BE49-F238E27FC236}">
                <a16:creationId xmlns:a16="http://schemas.microsoft.com/office/drawing/2014/main" id="{4DE0E1FD-E78D-4F49-A6E6-9FDD08FBFD68}"/>
              </a:ext>
            </a:extLst>
          </p:cNvPr>
          <p:cNvCxnSpPr/>
          <p:nvPr/>
        </p:nvCxnSpPr>
        <p:spPr>
          <a:xfrm>
            <a:off x="2025356" y="4362145"/>
            <a:ext cx="7298886" cy="0"/>
          </a:xfrm>
          <a:prstGeom prst="line">
            <a:avLst/>
          </a:prstGeom>
          <a:ln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53">
            <a:extLst>
              <a:ext uri="{FF2B5EF4-FFF2-40B4-BE49-F238E27FC236}">
                <a16:creationId xmlns:a16="http://schemas.microsoft.com/office/drawing/2014/main" id="{5387E30A-6BE4-40B7-8FB3-5BC724E0956C}"/>
              </a:ext>
            </a:extLst>
          </p:cNvPr>
          <p:cNvCxnSpPr/>
          <p:nvPr/>
        </p:nvCxnSpPr>
        <p:spPr>
          <a:xfrm flipV="1">
            <a:off x="8161310" y="4363216"/>
            <a:ext cx="1" cy="7127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54">
            <a:extLst>
              <a:ext uri="{FF2B5EF4-FFF2-40B4-BE49-F238E27FC236}">
                <a16:creationId xmlns:a16="http://schemas.microsoft.com/office/drawing/2014/main" id="{79B64D20-6CF2-4144-938A-08CFBA950A28}"/>
              </a:ext>
            </a:extLst>
          </p:cNvPr>
          <p:cNvSpPr/>
          <p:nvPr/>
        </p:nvSpPr>
        <p:spPr>
          <a:xfrm>
            <a:off x="7888846" y="4399863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2050</a:t>
            </a:r>
            <a:endParaRPr lang="pt-BR" sz="1400" dirty="0"/>
          </a:p>
        </p:txBody>
      </p:sp>
      <p:cxnSp>
        <p:nvCxnSpPr>
          <p:cNvPr id="31" name="Straight Connector 55">
            <a:extLst>
              <a:ext uri="{FF2B5EF4-FFF2-40B4-BE49-F238E27FC236}">
                <a16:creationId xmlns:a16="http://schemas.microsoft.com/office/drawing/2014/main" id="{41126B48-E240-4048-B364-DD24E0381127}"/>
              </a:ext>
            </a:extLst>
          </p:cNvPr>
          <p:cNvCxnSpPr/>
          <p:nvPr/>
        </p:nvCxnSpPr>
        <p:spPr>
          <a:xfrm flipV="1">
            <a:off x="6782958" y="4359077"/>
            <a:ext cx="1" cy="7127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56">
            <a:extLst>
              <a:ext uri="{FF2B5EF4-FFF2-40B4-BE49-F238E27FC236}">
                <a16:creationId xmlns:a16="http://schemas.microsoft.com/office/drawing/2014/main" id="{C63F6077-34A3-4D33-89B1-07B00F0825D3}"/>
              </a:ext>
            </a:extLst>
          </p:cNvPr>
          <p:cNvSpPr/>
          <p:nvPr/>
        </p:nvSpPr>
        <p:spPr>
          <a:xfrm>
            <a:off x="6510494" y="4405772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2042</a:t>
            </a:r>
            <a:endParaRPr lang="pt-BR" sz="1400" dirty="0"/>
          </a:p>
        </p:txBody>
      </p:sp>
      <p:sp>
        <p:nvSpPr>
          <p:cNvPr id="33" name="Rectangle 89">
            <a:extLst>
              <a:ext uri="{FF2B5EF4-FFF2-40B4-BE49-F238E27FC236}">
                <a16:creationId xmlns:a16="http://schemas.microsoft.com/office/drawing/2014/main" id="{C762EDF1-DF61-4005-9A6B-680ADDDBBCAC}"/>
              </a:ext>
            </a:extLst>
          </p:cNvPr>
          <p:cNvSpPr/>
          <p:nvPr/>
        </p:nvSpPr>
        <p:spPr>
          <a:xfrm>
            <a:off x="2027509" y="2680026"/>
            <a:ext cx="5378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Brasil³</a:t>
            </a:r>
          </a:p>
        </p:txBody>
      </p:sp>
      <p:sp>
        <p:nvSpPr>
          <p:cNvPr id="34" name="Rectangle 90">
            <a:extLst>
              <a:ext uri="{FF2B5EF4-FFF2-40B4-BE49-F238E27FC236}">
                <a16:creationId xmlns:a16="http://schemas.microsoft.com/office/drawing/2014/main" id="{D2728DB8-F6EE-4DF5-86F3-FAC278DB4BD8}"/>
              </a:ext>
            </a:extLst>
          </p:cNvPr>
          <p:cNvSpPr/>
          <p:nvPr/>
        </p:nvSpPr>
        <p:spPr>
          <a:xfrm>
            <a:off x="2027509" y="801654"/>
            <a:ext cx="5378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Mundo</a:t>
            </a:r>
          </a:p>
        </p:txBody>
      </p:sp>
      <p:cxnSp>
        <p:nvCxnSpPr>
          <p:cNvPr id="35" name="Straight Connector 64">
            <a:extLst>
              <a:ext uri="{FF2B5EF4-FFF2-40B4-BE49-F238E27FC236}">
                <a16:creationId xmlns:a16="http://schemas.microsoft.com/office/drawing/2014/main" id="{F671F326-8641-4C1B-9C89-D373074AB3D8}"/>
              </a:ext>
            </a:extLst>
          </p:cNvPr>
          <p:cNvCxnSpPr/>
          <p:nvPr/>
        </p:nvCxnSpPr>
        <p:spPr>
          <a:xfrm flipV="1">
            <a:off x="3754541" y="4357126"/>
            <a:ext cx="1" cy="7127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68">
            <a:extLst>
              <a:ext uri="{FF2B5EF4-FFF2-40B4-BE49-F238E27FC236}">
                <a16:creationId xmlns:a16="http://schemas.microsoft.com/office/drawing/2014/main" id="{668F7BFB-DBB3-4A97-930F-55FC4C44410E}"/>
              </a:ext>
            </a:extLst>
          </p:cNvPr>
          <p:cNvSpPr/>
          <p:nvPr/>
        </p:nvSpPr>
        <p:spPr>
          <a:xfrm>
            <a:off x="3482077" y="4393773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2013</a:t>
            </a:r>
            <a:endParaRPr lang="pt-BR" sz="1400" dirty="0"/>
          </a:p>
        </p:txBody>
      </p:sp>
      <p:sp>
        <p:nvSpPr>
          <p:cNvPr id="37" name="Rectangle 71">
            <a:extLst>
              <a:ext uri="{FF2B5EF4-FFF2-40B4-BE49-F238E27FC236}">
                <a16:creationId xmlns:a16="http://schemas.microsoft.com/office/drawing/2014/main" id="{6D451F86-D03E-48DD-B6D9-43469CAF9901}"/>
              </a:ext>
            </a:extLst>
          </p:cNvPr>
          <p:cNvSpPr/>
          <p:nvPr/>
        </p:nvSpPr>
        <p:spPr>
          <a:xfrm>
            <a:off x="3019537" y="2878027"/>
            <a:ext cx="1012691" cy="532795"/>
          </a:xfrm>
          <a:prstGeom prst="rect">
            <a:avLst/>
          </a:prstGeom>
          <a:solidFill>
            <a:srgbClr val="F47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ctangle 72">
            <a:extLst>
              <a:ext uri="{FF2B5EF4-FFF2-40B4-BE49-F238E27FC236}">
                <a16:creationId xmlns:a16="http://schemas.microsoft.com/office/drawing/2014/main" id="{667FACC9-169E-4E16-BDAC-D097B613D966}"/>
              </a:ext>
            </a:extLst>
          </p:cNvPr>
          <p:cNvSpPr/>
          <p:nvPr/>
        </p:nvSpPr>
        <p:spPr>
          <a:xfrm>
            <a:off x="3023539" y="2887601"/>
            <a:ext cx="976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201 mi </a:t>
            </a:r>
            <a:r>
              <a:rPr lang="pt-BR" sz="1400" dirty="0">
                <a:solidFill>
                  <a:schemeClr val="bg1"/>
                </a:solidFill>
              </a:rPr>
              <a:t>de</a:t>
            </a:r>
          </a:p>
          <a:p>
            <a:r>
              <a:rPr lang="pt-BR" sz="1400" dirty="0">
                <a:solidFill>
                  <a:schemeClr val="bg1"/>
                </a:solidFill>
              </a:rPr>
              <a:t>habitantes</a:t>
            </a:r>
          </a:p>
        </p:txBody>
      </p:sp>
      <p:sp>
        <p:nvSpPr>
          <p:cNvPr id="39" name="Isosceles Triangle 75">
            <a:extLst>
              <a:ext uri="{FF2B5EF4-FFF2-40B4-BE49-F238E27FC236}">
                <a16:creationId xmlns:a16="http://schemas.microsoft.com/office/drawing/2014/main" id="{3A29E59C-20E3-4ACF-9E03-35B2533F9EEC}"/>
              </a:ext>
            </a:extLst>
          </p:cNvPr>
          <p:cNvSpPr/>
          <p:nvPr/>
        </p:nvSpPr>
        <p:spPr>
          <a:xfrm rot="10800000">
            <a:off x="3688043" y="3402465"/>
            <a:ext cx="138216" cy="102195"/>
          </a:xfrm>
          <a:prstGeom prst="triangle">
            <a:avLst/>
          </a:prstGeom>
          <a:solidFill>
            <a:srgbClr val="F47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Rectangle 20">
            <a:extLst>
              <a:ext uri="{FF2B5EF4-FFF2-40B4-BE49-F238E27FC236}">
                <a16:creationId xmlns:a16="http://schemas.microsoft.com/office/drawing/2014/main" id="{2092CB6F-6876-4A94-BEBE-BBDC0757B58E}"/>
              </a:ext>
            </a:extLst>
          </p:cNvPr>
          <p:cNvSpPr>
            <a:spLocks noChangeAspect="1"/>
          </p:cNvSpPr>
          <p:nvPr/>
        </p:nvSpPr>
        <p:spPr>
          <a:xfrm>
            <a:off x="3156924" y="5599734"/>
            <a:ext cx="1214640" cy="299049"/>
          </a:xfrm>
          <a:prstGeom prst="rect">
            <a:avLst/>
          </a:prstGeom>
          <a:solidFill>
            <a:srgbClr val="F4777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ctangle 83">
            <a:extLst>
              <a:ext uri="{FF2B5EF4-FFF2-40B4-BE49-F238E27FC236}">
                <a16:creationId xmlns:a16="http://schemas.microsoft.com/office/drawing/2014/main" id="{805B28E7-F7C5-434D-853F-0DFAF5AA2C9B}"/>
              </a:ext>
            </a:extLst>
          </p:cNvPr>
          <p:cNvSpPr>
            <a:spLocks noChangeAspect="1"/>
          </p:cNvSpPr>
          <p:nvPr/>
        </p:nvSpPr>
        <p:spPr>
          <a:xfrm>
            <a:off x="2040564" y="5303598"/>
            <a:ext cx="3447360" cy="299049"/>
          </a:xfrm>
          <a:prstGeom prst="rect">
            <a:avLst/>
          </a:prstGeom>
          <a:solidFill>
            <a:srgbClr val="F4777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ctangle 85">
            <a:extLst>
              <a:ext uri="{FF2B5EF4-FFF2-40B4-BE49-F238E27FC236}">
                <a16:creationId xmlns:a16="http://schemas.microsoft.com/office/drawing/2014/main" id="{E3A6EA0B-6543-4498-B3E7-FEFC90FC00BC}"/>
              </a:ext>
            </a:extLst>
          </p:cNvPr>
          <p:cNvSpPr/>
          <p:nvPr/>
        </p:nvSpPr>
        <p:spPr>
          <a:xfrm>
            <a:off x="5720134" y="5582114"/>
            <a:ext cx="6286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 – 14</a:t>
            </a:r>
          </a:p>
        </p:txBody>
      </p:sp>
      <p:sp>
        <p:nvSpPr>
          <p:cNvPr id="43" name="Rectangle 88">
            <a:extLst>
              <a:ext uri="{FF2B5EF4-FFF2-40B4-BE49-F238E27FC236}">
                <a16:creationId xmlns:a16="http://schemas.microsoft.com/office/drawing/2014/main" id="{7D295136-C39F-44E0-8D21-3F893E813B3B}"/>
              </a:ext>
            </a:extLst>
          </p:cNvPr>
          <p:cNvSpPr/>
          <p:nvPr/>
        </p:nvSpPr>
        <p:spPr>
          <a:xfrm>
            <a:off x="5674450" y="5305806"/>
            <a:ext cx="7200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</a:rPr>
              <a:t>15 – 64</a:t>
            </a:r>
          </a:p>
        </p:txBody>
      </p:sp>
      <p:sp>
        <p:nvSpPr>
          <p:cNvPr id="44" name="Rectangle 91">
            <a:extLst>
              <a:ext uri="{FF2B5EF4-FFF2-40B4-BE49-F238E27FC236}">
                <a16:creationId xmlns:a16="http://schemas.microsoft.com/office/drawing/2014/main" id="{DD9AE8A6-9E33-4156-9282-B62522064994}"/>
              </a:ext>
            </a:extLst>
          </p:cNvPr>
          <p:cNvSpPr/>
          <p:nvPr/>
        </p:nvSpPr>
        <p:spPr>
          <a:xfrm>
            <a:off x="5785857" y="5029497"/>
            <a:ext cx="497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 65</a:t>
            </a:r>
            <a:endParaRPr lang="pt-BR" sz="1400" dirty="0"/>
          </a:p>
        </p:txBody>
      </p:sp>
      <p:sp>
        <p:nvSpPr>
          <p:cNvPr id="45" name="Rectangle 92">
            <a:extLst>
              <a:ext uri="{FF2B5EF4-FFF2-40B4-BE49-F238E27FC236}">
                <a16:creationId xmlns:a16="http://schemas.microsoft.com/office/drawing/2014/main" id="{E9050B91-5D12-4774-B666-D7CC750AD795}"/>
              </a:ext>
            </a:extLst>
          </p:cNvPr>
          <p:cNvSpPr>
            <a:spLocks/>
          </p:cNvSpPr>
          <p:nvPr/>
        </p:nvSpPr>
        <p:spPr>
          <a:xfrm>
            <a:off x="7819383" y="5601519"/>
            <a:ext cx="710640" cy="298800"/>
          </a:xfrm>
          <a:prstGeom prst="rect">
            <a:avLst/>
          </a:prstGeom>
          <a:solidFill>
            <a:srgbClr val="3FA9F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ctangle 93">
            <a:extLst>
              <a:ext uri="{FF2B5EF4-FFF2-40B4-BE49-F238E27FC236}">
                <a16:creationId xmlns:a16="http://schemas.microsoft.com/office/drawing/2014/main" id="{3CF1D487-17DF-48F6-B140-0903F1EBA22C}"/>
              </a:ext>
            </a:extLst>
          </p:cNvPr>
          <p:cNvSpPr>
            <a:spLocks/>
          </p:cNvSpPr>
          <p:nvPr/>
        </p:nvSpPr>
        <p:spPr>
          <a:xfrm>
            <a:off x="6582063" y="5304615"/>
            <a:ext cx="3185280" cy="298800"/>
          </a:xfrm>
          <a:prstGeom prst="rect">
            <a:avLst/>
          </a:prstGeom>
          <a:solidFill>
            <a:srgbClr val="3FA9F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ctangle 95">
            <a:extLst>
              <a:ext uri="{FF2B5EF4-FFF2-40B4-BE49-F238E27FC236}">
                <a16:creationId xmlns:a16="http://schemas.microsoft.com/office/drawing/2014/main" id="{7F6BE778-9C6D-4D96-9FA2-93139DB7D5CE}"/>
              </a:ext>
            </a:extLst>
          </p:cNvPr>
          <p:cNvSpPr/>
          <p:nvPr/>
        </p:nvSpPr>
        <p:spPr>
          <a:xfrm>
            <a:off x="3456192" y="5311559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68,4%</a:t>
            </a:r>
          </a:p>
        </p:txBody>
      </p:sp>
      <p:sp>
        <p:nvSpPr>
          <p:cNvPr id="48" name="Rectangle 96">
            <a:extLst>
              <a:ext uri="{FF2B5EF4-FFF2-40B4-BE49-F238E27FC236}">
                <a16:creationId xmlns:a16="http://schemas.microsoft.com/office/drawing/2014/main" id="{4FC54629-938D-4774-ADBE-D5D94539227C}"/>
              </a:ext>
            </a:extLst>
          </p:cNvPr>
          <p:cNvSpPr/>
          <p:nvPr/>
        </p:nvSpPr>
        <p:spPr>
          <a:xfrm>
            <a:off x="3499473" y="5008640"/>
            <a:ext cx="545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7,4%</a:t>
            </a:r>
          </a:p>
        </p:txBody>
      </p:sp>
      <p:sp>
        <p:nvSpPr>
          <p:cNvPr id="49" name="Rectangle 97">
            <a:extLst>
              <a:ext uri="{FF2B5EF4-FFF2-40B4-BE49-F238E27FC236}">
                <a16:creationId xmlns:a16="http://schemas.microsoft.com/office/drawing/2014/main" id="{73F2021B-6A95-45DD-877C-095DAF499C4F}"/>
              </a:ext>
            </a:extLst>
          </p:cNvPr>
          <p:cNvSpPr/>
          <p:nvPr/>
        </p:nvSpPr>
        <p:spPr>
          <a:xfrm>
            <a:off x="3453789" y="5598196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24,1%</a:t>
            </a:r>
          </a:p>
        </p:txBody>
      </p:sp>
      <p:sp>
        <p:nvSpPr>
          <p:cNvPr id="50" name="Rectangle 98">
            <a:extLst>
              <a:ext uri="{FF2B5EF4-FFF2-40B4-BE49-F238E27FC236}">
                <a16:creationId xmlns:a16="http://schemas.microsoft.com/office/drawing/2014/main" id="{EEB05146-F6BD-41B8-9E0F-B613BD0AA733}"/>
              </a:ext>
            </a:extLst>
          </p:cNvPr>
          <p:cNvSpPr/>
          <p:nvPr/>
        </p:nvSpPr>
        <p:spPr>
          <a:xfrm>
            <a:off x="7857322" y="5299403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63,2%</a:t>
            </a:r>
          </a:p>
        </p:txBody>
      </p:sp>
      <p:sp>
        <p:nvSpPr>
          <p:cNvPr id="51" name="Rectangle 99">
            <a:extLst>
              <a:ext uri="{FF2B5EF4-FFF2-40B4-BE49-F238E27FC236}">
                <a16:creationId xmlns:a16="http://schemas.microsoft.com/office/drawing/2014/main" id="{9489CD4E-3F22-420F-B327-BABA9F207C35}"/>
              </a:ext>
            </a:extLst>
          </p:cNvPr>
          <p:cNvSpPr/>
          <p:nvPr/>
        </p:nvSpPr>
        <p:spPr>
          <a:xfrm>
            <a:off x="7857322" y="5007520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22,6%</a:t>
            </a:r>
          </a:p>
        </p:txBody>
      </p:sp>
      <p:sp>
        <p:nvSpPr>
          <p:cNvPr id="52" name="Rectangle 100">
            <a:extLst>
              <a:ext uri="{FF2B5EF4-FFF2-40B4-BE49-F238E27FC236}">
                <a16:creationId xmlns:a16="http://schemas.microsoft.com/office/drawing/2014/main" id="{FB2CCB72-346B-4952-BCCF-12139A92E16E}"/>
              </a:ext>
            </a:extLst>
          </p:cNvPr>
          <p:cNvSpPr/>
          <p:nvPr/>
        </p:nvSpPr>
        <p:spPr>
          <a:xfrm>
            <a:off x="7868208" y="5601242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14,1%</a:t>
            </a:r>
          </a:p>
        </p:txBody>
      </p:sp>
      <p:sp>
        <p:nvSpPr>
          <p:cNvPr id="53" name="Rectangle 101">
            <a:extLst>
              <a:ext uri="{FF2B5EF4-FFF2-40B4-BE49-F238E27FC236}">
                <a16:creationId xmlns:a16="http://schemas.microsoft.com/office/drawing/2014/main" id="{9BC0BF5F-A659-47EE-BFAD-42C9B0344C91}"/>
              </a:ext>
            </a:extLst>
          </p:cNvPr>
          <p:cNvSpPr/>
          <p:nvPr/>
        </p:nvSpPr>
        <p:spPr>
          <a:xfrm>
            <a:off x="5229545" y="4690251"/>
            <a:ext cx="1614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Janela demográfica</a:t>
            </a:r>
          </a:p>
        </p:txBody>
      </p:sp>
      <p:sp>
        <p:nvSpPr>
          <p:cNvPr id="54" name="Freeform 3">
            <a:extLst>
              <a:ext uri="{FF2B5EF4-FFF2-40B4-BE49-F238E27FC236}">
                <a16:creationId xmlns:a16="http://schemas.microsoft.com/office/drawing/2014/main" id="{C2D00B8A-66B3-4202-B551-86620264C04B}"/>
              </a:ext>
            </a:extLst>
          </p:cNvPr>
          <p:cNvSpPr/>
          <p:nvPr/>
        </p:nvSpPr>
        <p:spPr>
          <a:xfrm>
            <a:off x="2030897" y="3224366"/>
            <a:ext cx="6130412" cy="1029582"/>
          </a:xfrm>
          <a:custGeom>
            <a:avLst/>
            <a:gdLst>
              <a:gd name="connsiteX0" fmla="*/ 0 w 6042991"/>
              <a:gd name="connsiteY0" fmla="*/ 1029582 h 1029582"/>
              <a:gd name="connsiteX1" fmla="*/ 3906078 w 6042991"/>
              <a:gd name="connsiteY1" fmla="*/ 45608 h 1029582"/>
              <a:gd name="connsiteX2" fmla="*/ 6042991 w 6042991"/>
              <a:gd name="connsiteY2" fmla="*/ 194695 h 102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42991" h="1029582">
                <a:moveTo>
                  <a:pt x="0" y="1029582"/>
                </a:moveTo>
                <a:cubicBezTo>
                  <a:pt x="1449456" y="607169"/>
                  <a:pt x="2898913" y="184756"/>
                  <a:pt x="3906078" y="45608"/>
                </a:cubicBezTo>
                <a:cubicBezTo>
                  <a:pt x="4913243" y="-93540"/>
                  <a:pt x="5691808" y="123465"/>
                  <a:pt x="6042991" y="194695"/>
                </a:cubicBezTo>
              </a:path>
            </a:pathLst>
          </a:custGeom>
          <a:noFill/>
          <a:ln>
            <a:solidFill>
              <a:srgbClr val="3FA9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0553EB8E-F197-4F28-955C-D7BB0FE8F832}"/>
              </a:ext>
            </a:extLst>
          </p:cNvPr>
          <p:cNvSpPr/>
          <p:nvPr/>
        </p:nvSpPr>
        <p:spPr>
          <a:xfrm rot="20609054">
            <a:off x="1185786" y="3812664"/>
            <a:ext cx="30050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Crescimento populacional</a:t>
            </a:r>
          </a:p>
        </p:txBody>
      </p:sp>
      <p:sp>
        <p:nvSpPr>
          <p:cNvPr id="56" name="Freeform 19">
            <a:extLst>
              <a:ext uri="{FF2B5EF4-FFF2-40B4-BE49-F238E27FC236}">
                <a16:creationId xmlns:a16="http://schemas.microsoft.com/office/drawing/2014/main" id="{DFFAE9D8-A6E3-4A83-B419-1F122ABEB721}"/>
              </a:ext>
            </a:extLst>
          </p:cNvPr>
          <p:cNvSpPr/>
          <p:nvPr/>
        </p:nvSpPr>
        <p:spPr>
          <a:xfrm>
            <a:off x="6771862" y="3220278"/>
            <a:ext cx="2544417" cy="777922"/>
          </a:xfrm>
          <a:custGeom>
            <a:avLst/>
            <a:gdLst>
              <a:gd name="connsiteX0" fmla="*/ 0 w 2544417"/>
              <a:gd name="connsiteY0" fmla="*/ 0 h 777922"/>
              <a:gd name="connsiteX1" fmla="*/ 1391478 w 2544417"/>
              <a:gd name="connsiteY1" fmla="*/ 198783 h 777922"/>
              <a:gd name="connsiteX2" fmla="*/ 2544417 w 2544417"/>
              <a:gd name="connsiteY2" fmla="*/ 775252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4417" h="777922">
                <a:moveTo>
                  <a:pt x="0" y="0"/>
                </a:moveTo>
                <a:cubicBezTo>
                  <a:pt x="483704" y="34787"/>
                  <a:pt x="967409" y="69574"/>
                  <a:pt x="1391478" y="198783"/>
                </a:cubicBezTo>
                <a:cubicBezTo>
                  <a:pt x="1815548" y="327992"/>
                  <a:pt x="2352260" y="818322"/>
                  <a:pt x="2544417" y="775252"/>
                </a:cubicBezTo>
              </a:path>
            </a:pathLst>
          </a:custGeom>
          <a:noFill/>
          <a:ln w="38100">
            <a:solidFill>
              <a:srgbClr val="F477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ctangle 21">
            <a:extLst>
              <a:ext uri="{FF2B5EF4-FFF2-40B4-BE49-F238E27FC236}">
                <a16:creationId xmlns:a16="http://schemas.microsoft.com/office/drawing/2014/main" id="{55BCF2AB-B213-43D5-8E9A-68CD742F6446}"/>
              </a:ext>
            </a:extLst>
          </p:cNvPr>
          <p:cNvSpPr/>
          <p:nvPr/>
        </p:nvSpPr>
        <p:spPr>
          <a:xfrm>
            <a:off x="8204881" y="3415476"/>
            <a:ext cx="1284802" cy="663757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8" name="Group 4">
            <a:extLst>
              <a:ext uri="{FF2B5EF4-FFF2-40B4-BE49-F238E27FC236}">
                <a16:creationId xmlns:a16="http://schemas.microsoft.com/office/drawing/2014/main" id="{910B6332-F6F0-4CAE-877A-9A0588B0944E}"/>
              </a:ext>
            </a:extLst>
          </p:cNvPr>
          <p:cNvGrpSpPr/>
          <p:nvPr/>
        </p:nvGrpSpPr>
        <p:grpSpPr>
          <a:xfrm>
            <a:off x="8217383" y="3463837"/>
            <a:ext cx="1106858" cy="532795"/>
            <a:chOff x="2819586" y="5102593"/>
            <a:chExt cx="1106858" cy="532795"/>
          </a:xfrm>
        </p:grpSpPr>
        <p:sp>
          <p:nvSpPr>
            <p:cNvPr id="59" name="Rectangle 59">
              <a:extLst>
                <a:ext uri="{FF2B5EF4-FFF2-40B4-BE49-F238E27FC236}">
                  <a16:creationId xmlns:a16="http://schemas.microsoft.com/office/drawing/2014/main" id="{7FA61867-8636-4C2E-A4D7-325FC0E460C1}"/>
                </a:ext>
              </a:extLst>
            </p:cNvPr>
            <p:cNvSpPr/>
            <p:nvPr/>
          </p:nvSpPr>
          <p:spPr>
            <a:xfrm>
              <a:off x="2913753" y="5102593"/>
              <a:ext cx="1012691" cy="532795"/>
            </a:xfrm>
            <a:prstGeom prst="rect">
              <a:avLst/>
            </a:prstGeom>
            <a:solidFill>
              <a:srgbClr val="3FA9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Rectangle 60">
              <a:extLst>
                <a:ext uri="{FF2B5EF4-FFF2-40B4-BE49-F238E27FC236}">
                  <a16:creationId xmlns:a16="http://schemas.microsoft.com/office/drawing/2014/main" id="{9A33A620-AEE2-4962-8D28-1F8762361373}"/>
                </a:ext>
              </a:extLst>
            </p:cNvPr>
            <p:cNvSpPr/>
            <p:nvPr/>
          </p:nvSpPr>
          <p:spPr>
            <a:xfrm>
              <a:off x="2917756" y="5112168"/>
              <a:ext cx="97648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400" b="1" dirty="0">
                  <a:solidFill>
                    <a:schemeClr val="bg1"/>
                  </a:solidFill>
                </a:rPr>
                <a:t>226 mi </a:t>
              </a:r>
              <a:r>
                <a:rPr lang="pt-BR" sz="1400" dirty="0">
                  <a:solidFill>
                    <a:schemeClr val="bg1"/>
                  </a:solidFill>
                </a:rPr>
                <a:t>de</a:t>
              </a:r>
            </a:p>
            <a:p>
              <a:r>
                <a:rPr lang="pt-BR" sz="1400" dirty="0">
                  <a:solidFill>
                    <a:schemeClr val="bg1"/>
                  </a:solidFill>
                </a:rPr>
                <a:t>habitantes</a:t>
              </a:r>
            </a:p>
          </p:txBody>
        </p:sp>
        <p:sp>
          <p:nvSpPr>
            <p:cNvPr id="61" name="Isosceles Triangle 61">
              <a:extLst>
                <a:ext uri="{FF2B5EF4-FFF2-40B4-BE49-F238E27FC236}">
                  <a16:creationId xmlns:a16="http://schemas.microsoft.com/office/drawing/2014/main" id="{1C25D0BB-3A5D-4AD7-801A-DA23E5C9A9D5}"/>
                </a:ext>
              </a:extLst>
            </p:cNvPr>
            <p:cNvSpPr/>
            <p:nvPr/>
          </p:nvSpPr>
          <p:spPr>
            <a:xfrm rot="16200000">
              <a:off x="2801576" y="5322976"/>
              <a:ext cx="138216" cy="102195"/>
            </a:xfrm>
            <a:prstGeom prst="triangle">
              <a:avLst/>
            </a:prstGeom>
            <a:solidFill>
              <a:srgbClr val="3FA9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62" name="Chevron 51">
            <a:extLst>
              <a:ext uri="{FF2B5EF4-FFF2-40B4-BE49-F238E27FC236}">
                <a16:creationId xmlns:a16="http://schemas.microsoft.com/office/drawing/2014/main" id="{D0E4774F-9924-4E15-B260-981C07C039FF}"/>
              </a:ext>
            </a:extLst>
          </p:cNvPr>
          <p:cNvSpPr/>
          <p:nvPr/>
        </p:nvSpPr>
        <p:spPr>
          <a:xfrm rot="1159087">
            <a:off x="8096894" y="3352175"/>
            <a:ext cx="129612" cy="131670"/>
          </a:xfrm>
          <a:prstGeom prst="chevron">
            <a:avLst/>
          </a:prstGeom>
          <a:solidFill>
            <a:srgbClr val="F47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63" name="Picture 3">
            <a:extLst>
              <a:ext uri="{FF2B5EF4-FFF2-40B4-BE49-F238E27FC236}">
                <a16:creationId xmlns:a16="http://schemas.microsoft.com/office/drawing/2014/main" id="{85B4541F-6A61-40DA-B8F8-E7901E7A0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81" y="3452212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7301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9054896-2239-4B2E-BE3B-C9A676D53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909" y="1992313"/>
            <a:ext cx="7153275" cy="4905375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6961D86A-080D-41FB-8D7C-E5A66C718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831" y="60677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71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5B85C6-0C92-4D65-B624-E88D38545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DA686FD-C3E4-4B94-85F2-6422B845D030}"/>
              </a:ext>
            </a:extLst>
          </p:cNvPr>
          <p:cNvSpPr txBox="1"/>
          <p:nvPr/>
        </p:nvSpPr>
        <p:spPr>
          <a:xfrm>
            <a:off x="4136421" y="1325415"/>
            <a:ext cx="7702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chemeClr val="bg1"/>
              </a:solidFill>
              <a:latin typeface="Barlow" panose="00000500000000000000" pitchFamily="2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0F3E6F9-652F-4412-A74E-8B7501316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197" y="892575"/>
            <a:ext cx="5858529" cy="5823829"/>
          </a:xfrm>
          <a:prstGeom prst="rect">
            <a:avLst/>
          </a:prstGeom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B38D867B-ED37-4547-9340-2F3644AC4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544" y="58419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1041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3F50AD18-7922-401D-BE51-E9309EB798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pt-BR" dirty="0">
              <a:solidFill>
                <a:schemeClr val="bg1"/>
              </a:solidFill>
            </a:endParaRPr>
          </a:p>
          <a:p>
            <a:pPr lvl="2"/>
            <a:endParaRPr lang="pt-BR" dirty="0">
              <a:solidFill>
                <a:schemeClr val="bg1"/>
              </a:solidFill>
            </a:endParaRPr>
          </a:p>
          <a:p>
            <a:pPr algn="ctr"/>
            <a:endParaRPr lang="pt-BR" dirty="0"/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A930295F-E559-4BAD-BF40-47063AED2264}"/>
              </a:ext>
            </a:extLst>
          </p:cNvPr>
          <p:cNvSpPr txBox="1">
            <a:spLocks/>
          </p:cNvSpPr>
          <p:nvPr/>
        </p:nvSpPr>
        <p:spPr>
          <a:xfrm>
            <a:off x="3876774" y="1199973"/>
            <a:ext cx="7269516" cy="4489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dirty="0">
                <a:solidFill>
                  <a:schemeClr val="accent4"/>
                </a:solidFill>
              </a:rPr>
              <a:t>Agricultura Sustentável nos Biomas Tropicais</a:t>
            </a:r>
            <a:r>
              <a:rPr lang="pt-BR" sz="2400" dirty="0">
                <a:solidFill>
                  <a:schemeClr val="bg1"/>
                </a:solidFill>
              </a:rPr>
              <a:t>, a mensagem principal das lideranças do AGRO brasileiro</a:t>
            </a:r>
          </a:p>
          <a:p>
            <a:pPr marL="0" indent="0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bg1"/>
                </a:solidFill>
              </a:rPr>
              <a:t>O caminho, </a:t>
            </a:r>
            <a:r>
              <a:rPr lang="pt-BR" sz="2400" dirty="0">
                <a:solidFill>
                  <a:schemeClr val="accent4"/>
                </a:solidFill>
              </a:rPr>
              <a:t>via ciência, tecnologia e inovação</a:t>
            </a:r>
            <a:r>
              <a:rPr lang="pt-BR" sz="2400" dirty="0">
                <a:solidFill>
                  <a:schemeClr val="bg1"/>
                </a:solidFill>
              </a:rPr>
              <a:t> que vai estruturar as bases da segurança alimentar global e uma oportunidade de reconstruir a divisão internacional do trabalho, incluindo as populações situadas nos trópicos, em especial na África, na Ásia e na América Central, protagonistas da insegurança alimentar </a:t>
            </a:r>
            <a:r>
              <a:rPr lang="pt-BR" sz="2400">
                <a:solidFill>
                  <a:schemeClr val="bg1"/>
                </a:solidFill>
              </a:rPr>
              <a:t>(fome) </a:t>
            </a:r>
            <a:r>
              <a:rPr lang="pt-BR" sz="2400" dirty="0">
                <a:solidFill>
                  <a:schemeClr val="bg1"/>
                </a:solidFill>
              </a:rPr>
              <a:t>e das indesejáveis correntes migratórias forçadas</a:t>
            </a:r>
            <a:endParaRPr lang="pt-BR" sz="2400" b="1" dirty="0">
              <a:solidFill>
                <a:schemeClr val="bg1"/>
              </a:solidFill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EE16B0FB-92FA-4BEC-8A98-8A3182502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8" y="59548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50FCB7A7-DCC3-4C5A-8F45-44685D5F0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544" y="584198"/>
            <a:ext cx="3267172" cy="14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236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6289</TotalTime>
  <Words>486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Barlow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 www.forumdofuturo.org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marcio</dc:creator>
  <cp:lastModifiedBy>marcio</cp:lastModifiedBy>
  <cp:revision>62</cp:revision>
  <dcterms:created xsi:type="dcterms:W3CDTF">2022-03-23T20:04:28Z</dcterms:created>
  <dcterms:modified xsi:type="dcterms:W3CDTF">2022-10-05T12:55:49Z</dcterms:modified>
</cp:coreProperties>
</file>