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9" r:id="rId2"/>
    <p:sldId id="266" r:id="rId3"/>
    <p:sldId id="466" r:id="rId4"/>
    <p:sldId id="268" r:id="rId5"/>
    <p:sldId id="260" r:id="rId6"/>
    <p:sldId id="262" r:id="rId7"/>
    <p:sldId id="467" r:id="rId8"/>
    <p:sldId id="468" r:id="rId9"/>
    <p:sldId id="4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1EB87-0982-4A49-AFD0-F05074D3D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6E81E3-442F-40FD-A535-706FFA314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A3080C-3826-4891-BC53-02F719792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97549B-9048-4803-82BE-F6B2A75B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B6899D-232D-49F5-88A1-A394A57F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80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7DF15-0971-46BE-B657-2B838B4A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D477EC-EDBB-495F-A31E-3E605AC3E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5FA43E-0191-4EC8-9F84-2E78CC7A4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C38989-A6CA-45EC-AA3A-31CF2AE97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215328-066D-44FF-8830-DD3E772A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66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3609D2-ACE7-447B-91ED-4B749C67A3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C37195-28AB-4543-BCB6-ADBD3E97E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880C90-E3AF-45E7-83BB-C1E40F484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2E3A56-10B0-4D56-935B-8F97E4B4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2DD995-79CE-486F-8A0C-93C2E3B1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59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3603A-8C9F-4AA7-896C-0B647A4B9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470282-8C42-4A07-9EE8-825FA515D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8FB40E-1106-449D-94B4-EFAC9E4C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5B33CD-7C2B-4C5E-923A-C14C9414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70AFBD-622D-4F32-94D7-1CC10650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45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11091-283B-43B0-87CD-02BDD7D6A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375775-AA44-4C8A-A364-E4876B6C3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566329-3DC6-4FFF-827A-950E34208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CF6185-55F1-419E-A233-0083DFDF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029E6E-5348-4CDF-A97B-81713F9E5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81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550C9-B6E9-4282-A1B0-21FFD82FA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9C2F7B-FC96-431E-8BB7-CE8D30B01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1C8E90E-BFDA-45D8-878C-72FE8E933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9D3B55-9D9C-43DD-B792-704A49CB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6B1E55-EA56-4041-A040-A84D35E1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0DE5EF-003F-4E36-993D-85839CEA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98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CE7EA-2228-4041-BCAD-B354DFC68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B75373-43D6-4213-9E21-E80141E37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A02D50-C498-48D2-8FF4-416139142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A33A3F-9079-486A-BC92-43AC6ABC8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14A6E8-5E7D-4AE8-9CC8-C085D6243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1287251-774A-493A-8AB3-9A0D8EFE2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BC4C5B3-12D1-4C9D-A34F-86F5E8FF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6AD1F96-EF51-4736-AF1F-E1DD58B44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54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5CAC5-3346-4997-B376-C770BE974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6E7B97D-5141-46EE-9BB9-ACBFD803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87630CC-556C-44F9-A217-9C8730C9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F07C44F-B1E7-447B-ADD7-58EA8EA3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33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5CC8195-4100-4249-B812-D22B8A686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9B87706-9BF2-4036-91F0-D58DA0CB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781BA72-81C5-4F2B-A9C2-B586A624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1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CDFEE8-B948-49A1-95C3-45604DD6D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C4A3B2-F7CC-48A7-8BA6-5F36DF05F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8858A8-ACBC-4111-90E6-9F331CD23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6F8C4A-C359-4053-B06C-852C967D8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5C99BE-E876-4885-A95E-B6EE89CF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E0C99B-6C4C-482E-939F-77A0B2409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72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3974A-93E6-4A87-BB23-EA4B5D8C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5134F90-C1D7-49C3-B8AD-DF1031780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A044D9-1B1E-4C59-AEE1-ED5A42F3F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8118D7-86A1-4A30-89D3-2007B48EC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66025F-BCEC-48EA-8694-43F5A2365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FBAA54-B2EC-4E18-9404-7C9B1E6D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27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089964-6840-46A0-8303-1C99D680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12CEEB-53AB-490A-BFBE-346C91A78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92F525-6CBD-49F8-91B9-D4EB505CC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DC1D-566E-4BC0-8596-3B52B80ED6C4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BBBD30-E000-46D6-A5FF-2053EA91C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DFDB48-B24C-470B-AEB4-567AE611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5127-5AB9-4720-9BE2-A1CD066C0D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86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roptrus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orumdofuturo.org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C307774-A61B-4383-BA03-9071337F66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D58402F-AC42-4B42-8AF4-B7BA8B1D4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258" y="59548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EFA8CA7D-470A-BEB0-FE85-FA63576E0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2190" y="148359"/>
            <a:ext cx="7608163" cy="591252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mensagem central Comunicada pelo Instituto Fórum do Futuro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Fernando Barros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Diretor de Comunicação Estratégica</a:t>
            </a: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7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C307774-A61B-4383-BA03-9071337F66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D58402F-AC42-4B42-8AF4-B7BA8B1D4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258" y="59548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06643C2-94F9-178D-99C2-1396D9487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7236" y="2336144"/>
            <a:ext cx="10239704" cy="288018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2DE5C54-2AB2-7B45-BA64-3F660D0CAB3E}"/>
              </a:ext>
            </a:extLst>
          </p:cNvPr>
          <p:cNvSpPr txBox="1"/>
          <p:nvPr/>
        </p:nvSpPr>
        <p:spPr>
          <a:xfrm>
            <a:off x="3844468" y="5324344"/>
            <a:ext cx="804677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REVERTER ESSA TENDÊNCIA?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APROXIMAR CIÊNCIA E AGRO DA SOCIEDADE,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QUEM DECIDE?</a:t>
            </a:r>
          </a:p>
        </p:txBody>
      </p:sp>
    </p:spTree>
    <p:extLst>
      <p:ext uri="{BB962C8B-B14F-4D97-AF65-F5344CB8AC3E}">
        <p14:creationId xmlns:p14="http://schemas.microsoft.com/office/powerpoint/2010/main" val="5229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C307774-A61B-4383-BA03-9071337F66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D58402F-AC42-4B42-8AF4-B7BA8B1D4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258" y="59548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EFA8CA7D-470A-BEB0-FE85-FA63576E0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064" y="564004"/>
            <a:ext cx="7608163" cy="591252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PATRICK COLLINSSON (STRIPE) E TYLER COHEN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 fundar uma cadeira, multidisciplinar,  para aferir,  exibir e apoiar a negociação da contribuição civilizatória da ciência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Permitir que o valor da ciência e do agro aterrisse na CULTURA, onde ocorrem as transformações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 o peso da cultura na sociedade e nas instituições?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Suiça</a:t>
            </a: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 10 vezes mais  prêmios Nobel per capita que a Itália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Argentina, Chile, Peru e Colômbia têm Prêmio Nobel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integrada e colaborativa do saber e em rede estrutura o diálogo que influencia a CULTURA - ninguém faz nada sozinho.</a:t>
            </a:r>
          </a:p>
        </p:txBody>
      </p:sp>
    </p:spTree>
    <p:extLst>
      <p:ext uri="{BB962C8B-B14F-4D97-AF65-F5344CB8AC3E}">
        <p14:creationId xmlns:p14="http://schemas.microsoft.com/office/powerpoint/2010/main" val="116973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6DA297B6-2238-4C21-AE28-C49AF11FE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544" y="58419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A0E1ADB1-5035-2624-0ED5-D96213C22997}"/>
              </a:ext>
            </a:extLst>
          </p:cNvPr>
          <p:cNvSpPr/>
          <p:nvPr/>
        </p:nvSpPr>
        <p:spPr>
          <a:xfrm>
            <a:off x="5026240" y="1875834"/>
            <a:ext cx="2608556" cy="22976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07DCAEF-89BD-5EF3-C640-ABEFBC20B6F7}"/>
              </a:ext>
            </a:extLst>
          </p:cNvPr>
          <p:cNvSpPr/>
          <p:nvPr/>
        </p:nvSpPr>
        <p:spPr>
          <a:xfrm>
            <a:off x="4886231" y="2986037"/>
            <a:ext cx="2519224" cy="24529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188A14B-7866-DF16-4483-E9D0D0766072}"/>
              </a:ext>
            </a:extLst>
          </p:cNvPr>
          <p:cNvSpPr/>
          <p:nvPr/>
        </p:nvSpPr>
        <p:spPr>
          <a:xfrm>
            <a:off x="3446014" y="2684484"/>
            <a:ext cx="2840855" cy="21217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F8B5A29F-B257-2C4E-C9DD-27C90D747C5D}"/>
              </a:ext>
            </a:extLst>
          </p:cNvPr>
          <p:cNvSpPr/>
          <p:nvPr/>
        </p:nvSpPr>
        <p:spPr>
          <a:xfrm>
            <a:off x="5961914" y="2973676"/>
            <a:ext cx="3167100" cy="18818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640B473-880D-4A5A-530F-F7C568CABB75}"/>
              </a:ext>
            </a:extLst>
          </p:cNvPr>
          <p:cNvSpPr/>
          <p:nvPr/>
        </p:nvSpPr>
        <p:spPr>
          <a:xfrm>
            <a:off x="2438400" y="1623602"/>
            <a:ext cx="7315200" cy="41557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C70200A-5D85-F17C-F164-89A0CBE92AB6}"/>
              </a:ext>
            </a:extLst>
          </p:cNvPr>
          <p:cNvSpPr txBox="1"/>
          <p:nvPr/>
        </p:nvSpPr>
        <p:spPr>
          <a:xfrm>
            <a:off x="4400365" y="989506"/>
            <a:ext cx="3391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CULTURA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CDE4FF3-A9A3-25F3-DE36-07508A8E721E}"/>
              </a:ext>
            </a:extLst>
          </p:cNvPr>
          <p:cNvSpPr txBox="1"/>
          <p:nvPr/>
        </p:nvSpPr>
        <p:spPr>
          <a:xfrm>
            <a:off x="5202315" y="2132010"/>
            <a:ext cx="2203140" cy="536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TECNOLOGIA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1D9643C-8D17-B488-2B7E-E91CC4773785}"/>
              </a:ext>
            </a:extLst>
          </p:cNvPr>
          <p:cNvSpPr txBox="1"/>
          <p:nvPr/>
        </p:nvSpPr>
        <p:spPr>
          <a:xfrm>
            <a:off x="3207057" y="3429000"/>
            <a:ext cx="2237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CIÊNCIA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05C2FDC-DFD5-C630-9891-E6DC1DDB20DD}"/>
              </a:ext>
            </a:extLst>
          </p:cNvPr>
          <p:cNvSpPr txBox="1"/>
          <p:nvPr/>
        </p:nvSpPr>
        <p:spPr>
          <a:xfrm>
            <a:off x="5026240" y="4650990"/>
            <a:ext cx="2237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SOCIEDADE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2626CE0-D57B-6ADC-CAB1-80F52A5C1311}"/>
              </a:ext>
            </a:extLst>
          </p:cNvPr>
          <p:cNvSpPr txBox="1"/>
          <p:nvPr/>
        </p:nvSpPr>
        <p:spPr>
          <a:xfrm>
            <a:off x="7256383" y="3354421"/>
            <a:ext cx="1772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MEIO   AMBIENTE</a:t>
            </a:r>
          </a:p>
        </p:txBody>
      </p:sp>
    </p:spTree>
    <p:extLst>
      <p:ext uri="{BB962C8B-B14F-4D97-AF65-F5344CB8AC3E}">
        <p14:creationId xmlns:p14="http://schemas.microsoft.com/office/powerpoint/2010/main" val="239373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1F79EED0-FB75-4229-B754-560599CB356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>
                <a:solidFill>
                  <a:schemeClr val="bg1"/>
                </a:solidFill>
              </a:rPr>
              <a:t> CONSTRUÇÃO MULTIDISCIPLINAR E HOLÍSTICA </a:t>
            </a:r>
            <a:endParaRPr lang="pt-BR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5E9B242-893D-42BE-807E-5A8D2775A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829" y="595486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3D499B0-9A45-C883-97C5-39F539ABB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846" y="2113368"/>
            <a:ext cx="7563791" cy="4278655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3D97283-E4CB-70B5-EC35-35AC2A069AFA}"/>
              </a:ext>
            </a:extLst>
          </p:cNvPr>
          <p:cNvSpPr txBox="1"/>
          <p:nvPr/>
        </p:nvSpPr>
        <p:spPr>
          <a:xfrm>
            <a:off x="3841208" y="485710"/>
            <a:ext cx="76703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CONSTRUÇÃO MULTIDISCIPLINAR E HOLÍSTICA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dirty="0">
              <a:solidFill>
                <a:schemeClr val="bg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636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3F50AD18-7922-401D-BE51-E9309EB798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pt-BR" dirty="0">
              <a:solidFill>
                <a:schemeClr val="bg1"/>
              </a:solidFill>
            </a:endParaRPr>
          </a:p>
          <a:p>
            <a:pPr lvl="2"/>
            <a:endParaRPr lang="pt-BR" dirty="0">
              <a:solidFill>
                <a:schemeClr val="bg1"/>
              </a:solidFill>
            </a:endParaRPr>
          </a:p>
          <a:p>
            <a:pPr lvl="2"/>
            <a:endParaRPr lang="pt-BR" dirty="0">
              <a:solidFill>
                <a:schemeClr val="bg1"/>
              </a:solidFill>
            </a:endParaRPr>
          </a:p>
          <a:p>
            <a:pPr lvl="2"/>
            <a:endParaRPr lang="pt-BR" dirty="0">
              <a:solidFill>
                <a:schemeClr val="bg1"/>
              </a:solidFill>
            </a:endParaRPr>
          </a:p>
          <a:p>
            <a:pPr algn="ctr"/>
            <a:endParaRPr lang="pt-BR" dirty="0"/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A930295F-E559-4BAD-BF40-47063AED2264}"/>
              </a:ext>
            </a:extLst>
          </p:cNvPr>
          <p:cNvSpPr txBox="1">
            <a:spLocks/>
          </p:cNvSpPr>
          <p:nvPr/>
        </p:nvSpPr>
        <p:spPr>
          <a:xfrm>
            <a:off x="4136421" y="1098373"/>
            <a:ext cx="7269516" cy="329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BEA14A-BD7D-4E8F-983B-943EF8054609}"/>
              </a:ext>
            </a:extLst>
          </p:cNvPr>
          <p:cNvSpPr txBox="1"/>
          <p:nvPr/>
        </p:nvSpPr>
        <p:spPr>
          <a:xfrm>
            <a:off x="3845697" y="540068"/>
            <a:ext cx="843878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JUNTOS, CIÊNCIA, AGRO E SOCIEDADE PODEM MAIS, PARA: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Acelerar Processos de Transformação e de Inclusão tecnológica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Aproximar visão estratégica de País da Ciência e dos Interesses das comunidades envolvidas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Fomentar ambientes de Inovação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Otimizar o investimento de Agências e Instituições de Fomento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OBTER APOIO E FINANCIAMENTO INTERNACIONAIS</a:t>
            </a:r>
          </a:p>
          <a:p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2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endParaRPr lang="pt-BR" sz="2400" dirty="0">
              <a:solidFill>
                <a:schemeClr val="bg1"/>
              </a:solidFill>
              <a:latin typeface="Barlow" panose="00000500000000000000" pitchFamily="2" charset="0"/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EE16B0FB-92FA-4BEC-8A98-8A3182502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8" y="59548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50FCB7A7-DCC3-4C5A-8F45-44685D5F0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544" y="58419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53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3F50AD18-7922-401D-BE51-E9309EB798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pt-BR" dirty="0">
              <a:solidFill>
                <a:schemeClr val="bg1"/>
              </a:solidFill>
            </a:endParaRPr>
          </a:p>
          <a:p>
            <a:pPr lvl="2"/>
            <a:endParaRPr lang="pt-BR" dirty="0">
              <a:solidFill>
                <a:schemeClr val="bg1"/>
              </a:solidFill>
            </a:endParaRPr>
          </a:p>
          <a:p>
            <a:pPr lvl="2"/>
            <a:endParaRPr lang="pt-BR" dirty="0">
              <a:solidFill>
                <a:schemeClr val="bg1"/>
              </a:solidFill>
            </a:endParaRPr>
          </a:p>
          <a:p>
            <a:pPr algn="ctr"/>
            <a:endParaRPr lang="pt-BR" dirty="0"/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A930295F-E559-4BAD-BF40-47063AED2264}"/>
              </a:ext>
            </a:extLst>
          </p:cNvPr>
          <p:cNvSpPr txBox="1">
            <a:spLocks/>
          </p:cNvSpPr>
          <p:nvPr/>
        </p:nvSpPr>
        <p:spPr>
          <a:xfrm>
            <a:off x="4136421" y="1098373"/>
            <a:ext cx="7269516" cy="329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BEA14A-BD7D-4E8F-983B-943EF8054609}"/>
              </a:ext>
            </a:extLst>
          </p:cNvPr>
          <p:cNvSpPr txBox="1"/>
          <p:nvPr/>
        </p:nvSpPr>
        <p:spPr>
          <a:xfrm>
            <a:off x="3874582" y="462282"/>
            <a:ext cx="768661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chemeClr val="bg1"/>
                </a:solidFill>
              </a:rPr>
              <a:t>O QUE A GENTE DIZ, FAZ SENTIDO FORA DA BOLHA?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000" b="1" dirty="0">
              <a:solidFill>
                <a:schemeClr val="bg1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1971,  Alysson </a:t>
            </a:r>
            <a:r>
              <a:rPr lang="pt-B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Paolinelli</a:t>
            </a: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começa a grande revolução: visão da Ciência na Gestão Pública/Privada no Brasil: PIPAEMG - PADAP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PADAP do Século XXI acontecerá sem </a:t>
            </a:r>
            <a:r>
              <a:rPr lang="pt-B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sem que o Agro seja parte do projeto brasileiro de Sociedade?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TERCEIRO SALTO – Como alcançar, se não somos compreendidos, no Brasil, no mundo, e  pelos jovens?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Produzir Sentido Social e Político da relevância das Ciências e do Agro Tropicais na solução de desafios globais?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Modelo de Pensar Informacional resolve o problema?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CRISE REPUTACIONAL DO BRASIL, O GRANDE RISCO</a:t>
            </a:r>
            <a:endParaRPr lang="pt-BR" sz="2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solidFill>
                <a:schemeClr val="bg1"/>
              </a:solidFill>
              <a:latin typeface="Barlow" panose="00000500000000000000" pitchFamily="2" charset="0"/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EE16B0FB-92FA-4BEC-8A98-8A3182502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8" y="59548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50FCB7A7-DCC3-4C5A-8F45-44685D5F0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544" y="58419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8565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3F50AD18-7922-401D-BE51-E9309EB798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pt-BR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/>
            <a:endParaRPr lang="pt-BR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/>
            <a:endParaRPr lang="pt-BR" dirty="0">
              <a:solidFill>
                <a:schemeClr val="bg1"/>
              </a:solidFill>
            </a:endParaRPr>
          </a:p>
          <a:p>
            <a:pPr algn="ctr"/>
            <a:endParaRPr lang="pt-BR" dirty="0"/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A930295F-E559-4BAD-BF40-47063AED2264}"/>
              </a:ext>
            </a:extLst>
          </p:cNvPr>
          <p:cNvSpPr txBox="1">
            <a:spLocks/>
          </p:cNvSpPr>
          <p:nvPr/>
        </p:nvSpPr>
        <p:spPr>
          <a:xfrm>
            <a:off x="4136421" y="1098373"/>
            <a:ext cx="7269516" cy="329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BEA14A-BD7D-4E8F-983B-943EF8054609}"/>
              </a:ext>
            </a:extLst>
          </p:cNvPr>
          <p:cNvSpPr txBox="1"/>
          <p:nvPr/>
        </p:nvSpPr>
        <p:spPr>
          <a:xfrm>
            <a:off x="3937701" y="472369"/>
            <a:ext cx="768661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NOVO PACTO DE ALYSSON PAOLINELLI - INCLUSÃO TECNOLÓGICA DE </a:t>
            </a:r>
            <a:r>
              <a:rPr lang="pt-BR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PEQUENOS E MÉDIOS empreendedores rurais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HUMANISTA – Desigualdade, Migrações, Dignidade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(Renda e Emprego Sustentáveis)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CLIMÁTICA – Atuar Diretamente no   Foco do Problema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ECONÔMICA – Novo Ciclo de Expansão Global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OPORTUNIDADE DO BRASIL – levar a mensagem do Alysson fora da bolha  para o mundo, para os  jovens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DISSEMINAR MODELO DE CLUSTERS DE SUCESSO</a:t>
            </a: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com o apoio de instituições nacionais e internacionais</a:t>
            </a:r>
            <a:endParaRPr lang="pt-BR" sz="2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2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endParaRPr lang="pt-BR" sz="2400" dirty="0">
              <a:solidFill>
                <a:schemeClr val="bg1"/>
              </a:solidFill>
              <a:latin typeface="Barlow" panose="00000500000000000000" pitchFamily="2" charset="0"/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EE16B0FB-92FA-4BEC-8A98-8A3182502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678" y="59548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50FCB7A7-DCC3-4C5A-8F45-44685D5F0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544" y="58419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4922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B4E59-1FB5-4B76-AD5F-F9F991521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180" y="1509919"/>
            <a:ext cx="10403410" cy="3296569"/>
          </a:xfrm>
        </p:spPr>
        <p:txBody>
          <a:bodyPr>
            <a:normAutofit/>
          </a:bodyPr>
          <a:lstStyle/>
          <a:p>
            <a:r>
              <a:rPr lang="pt-BR" dirty="0"/>
              <a:t>Obrigado</a:t>
            </a:r>
            <a:br>
              <a:rPr lang="pt-BR" dirty="0"/>
            </a:br>
            <a:r>
              <a:rPr lang="pt-BR" sz="2800" dirty="0">
                <a:hlinkClick r:id="rId2"/>
              </a:rPr>
              <a:t>www.forumdofuturo.org</a:t>
            </a:r>
            <a:r>
              <a:rPr lang="pt-BR" sz="2800" dirty="0"/>
              <a:t> </a:t>
            </a:r>
            <a:endParaRPr lang="pt-BR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B7A743B6-CE31-4D17-A310-48C36807F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3599" y="565504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2026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407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Barlow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 www.forumdofuturo.org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marcio</dc:creator>
  <cp:lastModifiedBy>marcio</cp:lastModifiedBy>
  <cp:revision>52</cp:revision>
  <dcterms:created xsi:type="dcterms:W3CDTF">2022-03-23T20:04:28Z</dcterms:created>
  <dcterms:modified xsi:type="dcterms:W3CDTF">2022-10-05T13:29:42Z</dcterms:modified>
</cp:coreProperties>
</file>